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309" r:id="rId8"/>
    <p:sldId id="318" r:id="rId9"/>
    <p:sldId id="319" r:id="rId10"/>
    <p:sldId id="320" r:id="rId11"/>
    <p:sldId id="321" r:id="rId12"/>
    <p:sldId id="322" r:id="rId13"/>
    <p:sldId id="323" r:id="rId14"/>
    <p:sldId id="324" r:id="rId15"/>
    <p:sldId id="32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varScale="1">
        <p:scale>
          <a:sx n="67" d="100"/>
          <a:sy n="67" d="100"/>
        </p:scale>
        <p:origin x="858"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FIFA World Cup Analysis</a:t>
            </a:r>
            <a:br>
              <a:rPr lang="en-US" dirty="0"/>
            </a:br>
            <a:br>
              <a:rPr lang="en-US" dirty="0"/>
            </a:br>
            <a:r>
              <a:rPr lang="en-US" dirty="0"/>
              <a:t>                                           </a:t>
            </a:r>
            <a:r>
              <a:rPr lang="en-US" sz="2400" dirty="0"/>
              <a:t>Done by: </a:t>
            </a:r>
            <a:r>
              <a:rPr lang="en-US" sz="3200" dirty="0" err="1"/>
              <a:t>Kalluri</a:t>
            </a:r>
            <a:r>
              <a:rPr lang="en-US" sz="3200" dirty="0"/>
              <a:t>. </a:t>
            </a:r>
            <a:r>
              <a:rPr lang="en-US" sz="3200"/>
              <a:t>Gopi Kiran</a:t>
            </a:r>
            <a:br>
              <a:rPr lang="en-US" sz="3200"/>
            </a:br>
            <a:r>
              <a:rPr lang="en-US" sz="3200"/>
              <a:t>                                                                 UNID:UMIP6266</a:t>
            </a:r>
            <a:endParaRPr lang="en-US" sz="32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77AE-CF99-5C35-788D-6F3975BA816A}"/>
              </a:ext>
            </a:extLst>
          </p:cNvPr>
          <p:cNvSpPr>
            <a:spLocks noGrp="1"/>
          </p:cNvSpPr>
          <p:nvPr>
            <p:ph type="title"/>
          </p:nvPr>
        </p:nvSpPr>
        <p:spPr>
          <a:xfrm>
            <a:off x="914400" y="100013"/>
            <a:ext cx="8572500" cy="814387"/>
          </a:xfrm>
        </p:spPr>
        <p:txBody>
          <a:bodyPr/>
          <a:lstStyle/>
          <a:p>
            <a:r>
              <a:rPr lang="en-IN" sz="4800" dirty="0"/>
              <a:t>Insights and Data Analysis</a:t>
            </a:r>
          </a:p>
        </p:txBody>
      </p:sp>
      <p:sp>
        <p:nvSpPr>
          <p:cNvPr id="3" name="Content Placeholder 2">
            <a:extLst>
              <a:ext uri="{FF2B5EF4-FFF2-40B4-BE49-F238E27FC236}">
                <a16:creationId xmlns:a16="http://schemas.microsoft.com/office/drawing/2014/main" id="{171C59B4-9000-E8A6-55F8-4B81CD2605CA}"/>
              </a:ext>
            </a:extLst>
          </p:cNvPr>
          <p:cNvSpPr>
            <a:spLocks noGrp="1"/>
          </p:cNvSpPr>
          <p:nvPr>
            <p:ph sz="quarter" idx="10"/>
          </p:nvPr>
        </p:nvSpPr>
        <p:spPr>
          <a:xfrm>
            <a:off x="914400" y="914399"/>
            <a:ext cx="10115550" cy="5243513"/>
          </a:xfrm>
        </p:spPr>
        <p:txBody>
          <a:bodyPr/>
          <a:lstStyle/>
          <a:p>
            <a:endParaRPr lang="en-US" dirty="0"/>
          </a:p>
          <a:p>
            <a:r>
              <a:rPr lang="en-US" dirty="0"/>
              <a:t>The stadiums with the most total attendance are </a:t>
            </a:r>
            <a:r>
              <a:rPr lang="en-US" dirty="0" err="1"/>
              <a:t>Zentralstadio</a:t>
            </a:r>
            <a:r>
              <a:rPr lang="en-US" dirty="0"/>
              <a:t> stadium and Estadio Sausalito with 14 attendees each.</a:t>
            </a:r>
          </a:p>
          <a:p>
            <a:r>
              <a:rPr lang="en-US" dirty="0"/>
              <a:t>It appears that ZSOLT Istvan and ZARATE </a:t>
            </a:r>
            <a:r>
              <a:rPr lang="en-US" dirty="0" err="1"/>
              <a:t>Venanci</a:t>
            </a:r>
            <a:r>
              <a:rPr lang="en-US" dirty="0"/>
              <a:t> are the most frequent assistant referees based on their initials listed multiple times.</a:t>
            </a:r>
          </a:p>
          <a:p>
            <a:r>
              <a:rPr lang="en-US" dirty="0"/>
              <a:t>Most experienced coaches by teams coached: Mario </a:t>
            </a:r>
            <a:r>
              <a:rPr lang="en-US" dirty="0" err="1"/>
              <a:t>Zagallo</a:t>
            </a:r>
            <a:r>
              <a:rPr lang="en-US" dirty="0"/>
              <a:t> (BRA) coached the most teams (3) throughout his career, followed by Walter Winterbottom (ENG) and Marc Wilmots (BEL) who each coached 2 teams.</a:t>
            </a:r>
          </a:p>
          <a:p>
            <a:r>
              <a:rPr lang="en-US" dirty="0"/>
              <a:t>Spread of coaching experience: There seems to be a bigger spread of experience among coaches compared to players. The top coach coached 3 teams, whereas the top player only played for 2 teams.</a:t>
            </a:r>
          </a:p>
          <a:p>
            <a:r>
              <a:rPr lang="en-US" dirty="0"/>
              <a:t>Potentially famous players: The data likely shows how many teams each player has played for throughout their career, not necessarily World Cup teams. Players like Ronaldo and Dida appear on the list, suggesting these might be famous players who played for multiple teams.</a:t>
            </a:r>
            <a:endParaRPr lang="en-IN" dirty="0"/>
          </a:p>
        </p:txBody>
      </p:sp>
      <p:sp>
        <p:nvSpPr>
          <p:cNvPr id="4" name="Slide Number Placeholder 3">
            <a:extLst>
              <a:ext uri="{FF2B5EF4-FFF2-40B4-BE49-F238E27FC236}">
                <a16:creationId xmlns:a16="http://schemas.microsoft.com/office/drawing/2014/main" id="{06CD6D64-1C3C-A07C-7408-64E4F1CBBB43}"/>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84243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6C12-55AA-4D08-9F2F-3BE20B696666}"/>
              </a:ext>
            </a:extLst>
          </p:cNvPr>
          <p:cNvSpPr>
            <a:spLocks noGrp="1"/>
          </p:cNvSpPr>
          <p:nvPr>
            <p:ph type="title"/>
          </p:nvPr>
        </p:nvSpPr>
        <p:spPr>
          <a:xfrm>
            <a:off x="914399" y="0"/>
            <a:ext cx="9358313" cy="942975"/>
          </a:xfrm>
        </p:spPr>
        <p:txBody>
          <a:bodyPr/>
          <a:lstStyle/>
          <a:p>
            <a:r>
              <a:rPr lang="en-IN" sz="4800" dirty="0"/>
              <a:t>Insights and Data Analysis</a:t>
            </a:r>
          </a:p>
        </p:txBody>
      </p:sp>
      <p:sp>
        <p:nvSpPr>
          <p:cNvPr id="3" name="Content Placeholder 2">
            <a:extLst>
              <a:ext uri="{FF2B5EF4-FFF2-40B4-BE49-F238E27FC236}">
                <a16:creationId xmlns:a16="http://schemas.microsoft.com/office/drawing/2014/main" id="{9E042B33-CFBD-CA1B-8AFE-67DDDBEF2642}"/>
              </a:ext>
            </a:extLst>
          </p:cNvPr>
          <p:cNvSpPr>
            <a:spLocks noGrp="1"/>
          </p:cNvSpPr>
          <p:nvPr>
            <p:ph sz="quarter" idx="10"/>
          </p:nvPr>
        </p:nvSpPr>
        <p:spPr>
          <a:xfrm>
            <a:off x="914400" y="1042987"/>
            <a:ext cx="10244138" cy="4700587"/>
          </a:xfrm>
        </p:spPr>
        <p:txBody>
          <a:bodyPr/>
          <a:lstStyle/>
          <a:p>
            <a:endParaRPr lang="en-US" dirty="0"/>
          </a:p>
          <a:p>
            <a:r>
              <a:rPr lang="en-US" dirty="0"/>
              <a:t>Top attending countries: The countries with the highest attendance are Germany, Argentina and Brazil, likely due to these countries historically performing well at the World Cup and potentially hosting the tournament.</a:t>
            </a:r>
          </a:p>
          <a:p>
            <a:r>
              <a:rPr lang="en-US" dirty="0"/>
              <a:t>Host nation advantage: It is possible that the data shows attendance is higher in countries that host the World Cup, but this cannot be confirmed from this image alone.</a:t>
            </a:r>
          </a:p>
          <a:p>
            <a:r>
              <a:rPr lang="en-US" dirty="0"/>
              <a:t>Brazil's dominance: Brazil has won the most World Cups (5), according to the data. They have also played the most matches (64) and scored the most goals (171).</a:t>
            </a:r>
          </a:p>
          <a:p>
            <a:r>
              <a:rPr lang="en-US" dirty="0"/>
              <a:t>European contenders: Germany and France are not far behind Brazil in terms of total matches played and goals scored. They have also both won the World Cup multiple times (Germany - 4, France - 2).</a:t>
            </a:r>
          </a:p>
          <a:p>
            <a:r>
              <a:rPr lang="en-US" dirty="0"/>
              <a:t>Tournament consistency: Brazil and France are the only two teams to appear in both the "Winner" and "Runners-up" columns multiple times. This suggests they have been consistent contenders throughout the World Cup tournaments.</a:t>
            </a:r>
            <a:endParaRPr lang="en-IN" dirty="0"/>
          </a:p>
        </p:txBody>
      </p:sp>
      <p:sp>
        <p:nvSpPr>
          <p:cNvPr id="4" name="Slide Number Placeholder 3">
            <a:extLst>
              <a:ext uri="{FF2B5EF4-FFF2-40B4-BE49-F238E27FC236}">
                <a16:creationId xmlns:a16="http://schemas.microsoft.com/office/drawing/2014/main" id="{89D535B6-390E-ACA6-43A3-BAFA5516FD8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3047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C01C-FDAD-D035-D6AD-988605C72F2D}"/>
              </a:ext>
            </a:extLst>
          </p:cNvPr>
          <p:cNvSpPr>
            <a:spLocks noGrp="1"/>
          </p:cNvSpPr>
          <p:nvPr>
            <p:ph type="title"/>
          </p:nvPr>
        </p:nvSpPr>
        <p:spPr>
          <a:xfrm>
            <a:off x="914400" y="185738"/>
            <a:ext cx="7534656" cy="914400"/>
          </a:xfrm>
        </p:spPr>
        <p:txBody>
          <a:bodyPr/>
          <a:lstStyle/>
          <a:p>
            <a:r>
              <a:rPr lang="en-IN" sz="4800" dirty="0"/>
              <a:t>Conclusion</a:t>
            </a:r>
          </a:p>
        </p:txBody>
      </p:sp>
      <p:sp>
        <p:nvSpPr>
          <p:cNvPr id="3" name="Content Placeholder 2">
            <a:extLst>
              <a:ext uri="{FF2B5EF4-FFF2-40B4-BE49-F238E27FC236}">
                <a16:creationId xmlns:a16="http://schemas.microsoft.com/office/drawing/2014/main" id="{03E63566-7C7A-7E4E-E200-50A3F20F2E2C}"/>
              </a:ext>
            </a:extLst>
          </p:cNvPr>
          <p:cNvSpPr>
            <a:spLocks noGrp="1"/>
          </p:cNvSpPr>
          <p:nvPr>
            <p:ph sz="quarter" idx="10"/>
          </p:nvPr>
        </p:nvSpPr>
        <p:spPr>
          <a:xfrm>
            <a:off x="914399" y="1328738"/>
            <a:ext cx="9172575" cy="4066950"/>
          </a:xfrm>
        </p:spPr>
        <p:txBody>
          <a:bodyPr/>
          <a:lstStyle/>
          <a:p>
            <a:endParaRPr lang="en-US" dirty="0"/>
          </a:p>
          <a:p>
            <a:endParaRPr lang="en-US" dirty="0"/>
          </a:p>
          <a:p>
            <a:endParaRPr lang="en-US" dirty="0"/>
          </a:p>
          <a:p>
            <a:r>
              <a:rPr lang="en-US" sz="2800" dirty="0"/>
              <a:t>This Power BI dashboard provides a comprehensive analysis of FIFA World Cup results, enabling users to gain valuable insights into historical match data. By leveraging data mining technique and effective visualization, the dashboard facilitates a deeper understanding of tournament dynamics and trends over time.</a:t>
            </a:r>
          </a:p>
          <a:p>
            <a:endParaRPr lang="en-US" dirty="0"/>
          </a:p>
          <a:p>
            <a:endParaRPr lang="en-IN" dirty="0"/>
          </a:p>
        </p:txBody>
      </p:sp>
      <p:sp>
        <p:nvSpPr>
          <p:cNvPr id="4" name="Slide Number Placeholder 3">
            <a:extLst>
              <a:ext uri="{FF2B5EF4-FFF2-40B4-BE49-F238E27FC236}">
                <a16:creationId xmlns:a16="http://schemas.microsoft.com/office/drawing/2014/main" id="{4DF006A4-EAA4-FB3A-2C39-6BD962C3AEDC}"/>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54419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a:p>
            <a:endParaRPr lang="en-US" dirty="0"/>
          </a:p>
          <a:p>
            <a:endParaRPr lang="en-US" dirty="0"/>
          </a:p>
          <a:p>
            <a:endParaRPr lang="en-US" dirty="0"/>
          </a:p>
          <a:p>
            <a:endParaRPr lang="en-US" dirty="0"/>
          </a:p>
          <a:p>
            <a:endParaRPr lang="en-US" dirty="0"/>
          </a:p>
          <a:p>
            <a:endParaRPr lang="en-US" dirty="0"/>
          </a:p>
          <a:p>
            <a:r>
              <a:rPr lang="en-US" dirty="0"/>
              <a:t>KALLURI. GOPI KIRAN</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345381805"/>
              </p:ext>
            </p:extLst>
          </p:nvPr>
        </p:nvGraphicFramePr>
        <p:xfrm>
          <a:off x="5229226" y="1143000"/>
          <a:ext cx="5815012" cy="4614818"/>
        </p:xfrm>
        <a:graphic>
          <a:graphicData uri="http://schemas.openxmlformats.org/drawingml/2006/table">
            <a:tbl>
              <a:tblPr firstRow="1" bandRow="1"/>
              <a:tblGrid>
                <a:gridCol w="5815012">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Arial Black" panose="020B0A04020102020204" pitchFamily="34" charset="0"/>
                          <a:cs typeface="Gill Sans Light" panose="020B0302020104020203" pitchFamily="34" charset="-79"/>
                        </a:rPr>
                        <a:t>Abstract</a:t>
                      </a:r>
                    </a:p>
                    <a:p>
                      <a:pPr algn="r"/>
                      <a:r>
                        <a:rPr lang="en-US" sz="2400" b="0" dirty="0">
                          <a:latin typeface="Arial Black" panose="020B0A04020102020204" pitchFamily="34" charset="0"/>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1" dirty="0">
                          <a:latin typeface="Arial Black" panose="020B0A04020102020204" pitchFamily="34" charset="0"/>
                        </a:rPr>
                        <a:t>Proposed Work</a:t>
                      </a:r>
                    </a:p>
                    <a:p>
                      <a:pPr algn="r"/>
                      <a:r>
                        <a:rPr lang="en-US" sz="2400" b="0" dirty="0">
                          <a:latin typeface="Arial Black" panose="020B0A04020102020204" pitchFamily="34" charset="0"/>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1" dirty="0">
                          <a:latin typeface="Arial Black" panose="020B0A04020102020204" pitchFamily="34" charset="0"/>
                        </a:rPr>
                        <a:t>Visualizing the Data</a:t>
                      </a:r>
                    </a:p>
                    <a:p>
                      <a:pPr algn="r"/>
                      <a:r>
                        <a:rPr lang="en-US" sz="2400" b="1" dirty="0">
                          <a:latin typeface="Arial Black" panose="020B0A04020102020204" pitchFamily="34" charset="0"/>
                        </a:rPr>
                        <a:t>5-8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rial Black" panose="020B0A04020102020204" pitchFamily="34" charset="0"/>
                          <a:cs typeface="Gill Sans Light" panose="020B0302020104020203" pitchFamily="34" charset="-79"/>
                        </a:rPr>
                        <a:t>Insights And Data Analysis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rial Black" panose="020B0A04020102020204" pitchFamily="34" charset="0"/>
                          <a:cs typeface="Gill Sans Light" panose="020B0302020104020203" pitchFamily="34" charset="-79"/>
                        </a:rPr>
                        <a:t>9-11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rial Black" panose="020B0A04020102020204" pitchFamily="34" charset="0"/>
                          <a:cs typeface="Gill Sans Light" panose="020B0302020104020203" pitchFamily="34" charset="-79"/>
                        </a:rPr>
                        <a:t>Conclusion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rial Black" panose="020B0A04020102020204" pitchFamily="34" charset="0"/>
                          <a:cs typeface="Gill Sans Light" panose="020B0302020104020203" pitchFamily="34" charset="-79"/>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385763"/>
            <a:ext cx="10572750" cy="5557837"/>
          </a:xfrm>
        </p:spPr>
        <p:txBody>
          <a:bodyPr/>
          <a:lstStyle/>
          <a:p>
            <a:pPr algn="ctr"/>
            <a:r>
              <a:rPr lang="en-US" dirty="0"/>
              <a:t>                                 </a:t>
            </a:r>
            <a:br>
              <a:rPr lang="en-US" dirty="0"/>
            </a:br>
            <a:br>
              <a:rPr lang="en-US" dirty="0"/>
            </a:br>
            <a:br>
              <a:rPr lang="en-US" dirty="0"/>
            </a:br>
            <a:br>
              <a:rPr lang="en-US" dirty="0"/>
            </a:br>
            <a:br>
              <a:rPr lang="en-US" dirty="0"/>
            </a:br>
            <a:r>
              <a:rPr lang="en-US" dirty="0"/>
              <a:t>Abstract</a:t>
            </a:r>
            <a:br>
              <a:rPr lang="en-US" dirty="0"/>
            </a:br>
            <a:br>
              <a:rPr lang="en-US" dirty="0"/>
            </a:br>
            <a:r>
              <a:rPr lang="en-US" sz="2400" dirty="0">
                <a:latin typeface="Aptos Narrow" panose="020B0004020202020204" pitchFamily="34" charset="0"/>
              </a:rPr>
              <a:t>The FIFA World Cup is one of the world's most important sporting events, with a rich history spanning over 90 years. This historical data analysis examines many aspects of the World Cup tournament, including team results, player statistics, and general trends and patterns over the years. Analyze data from past tournaments to identify the top performing teams, top players, and factors that contributed to tournament wins. It also looks at the impact of various factors such as the host country, playing conditions and the tactics used by the teams. Through this analysis, we aim to provide fans, analysts and strategists with valuable information about the FIFA World Cup and its evolution over the years. Keywords—FIFA world cup, Team results, Statistics, Trends, Patterns, Top players, Host</a:t>
            </a:r>
            <a:br>
              <a:rPr lang="en-US" sz="2400" dirty="0">
                <a:latin typeface="Aptos Narrow" panose="020B0004020202020204" pitchFamily="34" charset="0"/>
              </a:rPr>
            </a:br>
            <a:br>
              <a:rPr lang="en-US" sz="2400"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142875"/>
            <a:ext cx="7534656" cy="842963"/>
          </a:xfrm>
        </p:spPr>
        <p:txBody>
          <a:bodyPr/>
          <a:lstStyle/>
          <a:p>
            <a:r>
              <a:rPr lang="en-US" sz="4800" dirty="0"/>
              <a:t>                     Proposed Work</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985837"/>
            <a:ext cx="10439400" cy="5114925"/>
          </a:xfrm>
        </p:spPr>
        <p:txBody>
          <a:bodyPr/>
          <a:lstStyle/>
          <a:p>
            <a:r>
              <a:rPr lang="en-US" dirty="0"/>
              <a:t>Data collection: Collected sales data .</a:t>
            </a:r>
          </a:p>
          <a:p>
            <a:endParaRPr lang="en-US" dirty="0"/>
          </a:p>
          <a:p>
            <a:r>
              <a:rPr lang="en-US" dirty="0"/>
              <a:t>Data cleaning and preparation: Cleaned and transformed the data to ensure it was accurate, complete, and consistent.</a:t>
            </a:r>
          </a:p>
          <a:p>
            <a:endParaRPr lang="en-US" dirty="0"/>
          </a:p>
          <a:p>
            <a:r>
              <a:rPr lang="en-US" dirty="0"/>
              <a:t>Data modeling: Designed a data model that organized the data in a way that made it easy to analyze and visualize.</a:t>
            </a:r>
          </a:p>
          <a:p>
            <a:endParaRPr lang="en-US" dirty="0"/>
          </a:p>
          <a:p>
            <a:r>
              <a:rPr lang="en-US" dirty="0"/>
              <a:t>Data visualization: Used Power BI to create charts, tables, and other visualizations that presented the data in a way that was easy to understand.</a:t>
            </a:r>
          </a:p>
          <a:p>
            <a:endParaRPr lang="en-US" dirty="0"/>
          </a:p>
          <a:p>
            <a:r>
              <a:rPr lang="en-US" dirty="0"/>
              <a:t>Analysis and insights: Analyzed the visualizations to identify trends and insights that informed business decisions.</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F26-4A36-72A7-2361-D5BF22B63543}"/>
              </a:ext>
            </a:extLst>
          </p:cNvPr>
          <p:cNvSpPr>
            <a:spLocks noGrp="1"/>
          </p:cNvSpPr>
          <p:nvPr>
            <p:ph type="title"/>
          </p:nvPr>
        </p:nvSpPr>
        <p:spPr>
          <a:xfrm>
            <a:off x="914400" y="114300"/>
            <a:ext cx="7534656" cy="885825"/>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4CB052BA-78D5-79EA-7116-1C965E4706B5}"/>
              </a:ext>
            </a:extLst>
          </p:cNvPr>
          <p:cNvPicPr>
            <a:picLocks noGrp="1" noChangeAspect="1"/>
          </p:cNvPicPr>
          <p:nvPr>
            <p:ph sz="quarter" idx="10"/>
          </p:nvPr>
        </p:nvPicPr>
        <p:blipFill>
          <a:blip r:embed="rId2"/>
          <a:stretch>
            <a:fillRect/>
          </a:stretch>
        </p:blipFill>
        <p:spPr>
          <a:xfrm>
            <a:off x="600075" y="1396715"/>
            <a:ext cx="11101388" cy="4818348"/>
          </a:xfrm>
        </p:spPr>
      </p:pic>
      <p:sp>
        <p:nvSpPr>
          <p:cNvPr id="4" name="Slide Number Placeholder 3">
            <a:extLst>
              <a:ext uri="{FF2B5EF4-FFF2-40B4-BE49-F238E27FC236}">
                <a16:creationId xmlns:a16="http://schemas.microsoft.com/office/drawing/2014/main" id="{5C567761-41A6-77AE-0C67-F31ED2F1FBA7}"/>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36844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4CF8-CF8E-8EB1-4091-02978CBC3FBE}"/>
              </a:ext>
            </a:extLst>
          </p:cNvPr>
          <p:cNvSpPr>
            <a:spLocks noGrp="1"/>
          </p:cNvSpPr>
          <p:nvPr>
            <p:ph type="title"/>
          </p:nvPr>
        </p:nvSpPr>
        <p:spPr>
          <a:xfrm>
            <a:off x="914400" y="200026"/>
            <a:ext cx="7534656" cy="914400"/>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8B98292A-8BDA-42E8-70DB-B452B16AFBE6}"/>
              </a:ext>
            </a:extLst>
          </p:cNvPr>
          <p:cNvPicPr>
            <a:picLocks noGrp="1" noChangeAspect="1"/>
          </p:cNvPicPr>
          <p:nvPr>
            <p:ph sz="quarter" idx="10"/>
          </p:nvPr>
        </p:nvPicPr>
        <p:blipFill>
          <a:blip r:embed="rId2"/>
          <a:stretch>
            <a:fillRect/>
          </a:stretch>
        </p:blipFill>
        <p:spPr>
          <a:xfrm>
            <a:off x="585788" y="1245113"/>
            <a:ext cx="11044237" cy="4841362"/>
          </a:xfrm>
        </p:spPr>
      </p:pic>
      <p:sp>
        <p:nvSpPr>
          <p:cNvPr id="4" name="Slide Number Placeholder 3">
            <a:extLst>
              <a:ext uri="{FF2B5EF4-FFF2-40B4-BE49-F238E27FC236}">
                <a16:creationId xmlns:a16="http://schemas.microsoft.com/office/drawing/2014/main" id="{6E367DE0-7A85-58AC-F169-0949A35CDDF4}"/>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6165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579A-1E60-59F0-9F35-D62AB07DCF8C}"/>
              </a:ext>
            </a:extLst>
          </p:cNvPr>
          <p:cNvSpPr>
            <a:spLocks noGrp="1"/>
          </p:cNvSpPr>
          <p:nvPr>
            <p:ph type="title"/>
          </p:nvPr>
        </p:nvSpPr>
        <p:spPr>
          <a:xfrm>
            <a:off x="914400" y="100013"/>
            <a:ext cx="7534656" cy="885825"/>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DD02E40D-E1BB-28C1-4B70-7D9D85A0C025}"/>
              </a:ext>
            </a:extLst>
          </p:cNvPr>
          <p:cNvPicPr>
            <a:picLocks noGrp="1" noChangeAspect="1"/>
          </p:cNvPicPr>
          <p:nvPr>
            <p:ph sz="quarter" idx="10"/>
          </p:nvPr>
        </p:nvPicPr>
        <p:blipFill>
          <a:blip r:embed="rId2"/>
          <a:stretch>
            <a:fillRect/>
          </a:stretch>
        </p:blipFill>
        <p:spPr>
          <a:xfrm>
            <a:off x="657225" y="1257300"/>
            <a:ext cx="11029950" cy="5000625"/>
          </a:xfrm>
        </p:spPr>
      </p:pic>
      <p:sp>
        <p:nvSpPr>
          <p:cNvPr id="4" name="Slide Number Placeholder 3">
            <a:extLst>
              <a:ext uri="{FF2B5EF4-FFF2-40B4-BE49-F238E27FC236}">
                <a16:creationId xmlns:a16="http://schemas.microsoft.com/office/drawing/2014/main" id="{8E6E0C13-0E18-10E8-B065-60A2F7914078}"/>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78673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C72A-FDDE-BDD8-32C4-58A42D3CF748}"/>
              </a:ext>
            </a:extLst>
          </p:cNvPr>
          <p:cNvSpPr>
            <a:spLocks noGrp="1"/>
          </p:cNvSpPr>
          <p:nvPr>
            <p:ph type="title"/>
          </p:nvPr>
        </p:nvSpPr>
        <p:spPr>
          <a:xfrm>
            <a:off x="914400" y="128588"/>
            <a:ext cx="7534656" cy="914400"/>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1291A7FD-B728-8C6B-06BC-7B4AD5BF1418}"/>
              </a:ext>
            </a:extLst>
          </p:cNvPr>
          <p:cNvPicPr>
            <a:picLocks noGrp="1" noChangeAspect="1"/>
          </p:cNvPicPr>
          <p:nvPr>
            <p:ph sz="quarter" idx="10"/>
          </p:nvPr>
        </p:nvPicPr>
        <p:blipFill>
          <a:blip r:embed="rId2"/>
          <a:stretch>
            <a:fillRect/>
          </a:stretch>
        </p:blipFill>
        <p:spPr>
          <a:xfrm>
            <a:off x="525971" y="1314451"/>
            <a:ext cx="11158537" cy="4886324"/>
          </a:xfrm>
        </p:spPr>
      </p:pic>
      <p:sp>
        <p:nvSpPr>
          <p:cNvPr id="4" name="Slide Number Placeholder 3">
            <a:extLst>
              <a:ext uri="{FF2B5EF4-FFF2-40B4-BE49-F238E27FC236}">
                <a16:creationId xmlns:a16="http://schemas.microsoft.com/office/drawing/2014/main" id="{778BF940-8B85-BCC9-825C-D0617260D085}"/>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284493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2BEC-96B0-8CEA-9EE1-FF4A86375AF7}"/>
              </a:ext>
            </a:extLst>
          </p:cNvPr>
          <p:cNvSpPr>
            <a:spLocks noGrp="1"/>
          </p:cNvSpPr>
          <p:nvPr>
            <p:ph type="title"/>
          </p:nvPr>
        </p:nvSpPr>
        <p:spPr>
          <a:xfrm>
            <a:off x="914399" y="157163"/>
            <a:ext cx="9744075" cy="942975"/>
          </a:xfrm>
        </p:spPr>
        <p:txBody>
          <a:bodyPr/>
          <a:lstStyle/>
          <a:p>
            <a:r>
              <a:rPr lang="en-IN" sz="4800" dirty="0"/>
              <a:t>Insights and Data Analysis</a:t>
            </a:r>
          </a:p>
        </p:txBody>
      </p:sp>
      <p:sp>
        <p:nvSpPr>
          <p:cNvPr id="3" name="Content Placeholder 2">
            <a:extLst>
              <a:ext uri="{FF2B5EF4-FFF2-40B4-BE49-F238E27FC236}">
                <a16:creationId xmlns:a16="http://schemas.microsoft.com/office/drawing/2014/main" id="{AE9DE483-4D0C-0E5C-9F54-64F557777994}"/>
              </a:ext>
            </a:extLst>
          </p:cNvPr>
          <p:cNvSpPr>
            <a:spLocks noGrp="1"/>
          </p:cNvSpPr>
          <p:nvPr>
            <p:ph sz="quarter" idx="10"/>
          </p:nvPr>
        </p:nvSpPr>
        <p:spPr>
          <a:xfrm>
            <a:off x="914399" y="1271588"/>
            <a:ext cx="10729913" cy="4608216"/>
          </a:xfrm>
        </p:spPr>
        <p:txBody>
          <a:bodyPr/>
          <a:lstStyle/>
          <a:p>
            <a:pPr>
              <a:lnSpc>
                <a:spcPct val="150000"/>
              </a:lnSpc>
            </a:pPr>
            <a:r>
              <a:rPr lang="en-US" dirty="0"/>
              <a:t>-Brazil has qualified for the FIFA World Cup 82 times.</a:t>
            </a:r>
          </a:p>
          <a:p>
            <a:pPr>
              <a:lnSpc>
                <a:spcPct val="150000"/>
              </a:lnSpc>
            </a:pPr>
            <a:r>
              <a:rPr lang="en-US" dirty="0"/>
              <a:t>- Italy has qualified for the tournament 57 times.</a:t>
            </a:r>
          </a:p>
          <a:p>
            <a:pPr>
              <a:lnSpc>
                <a:spcPct val="150000"/>
              </a:lnSpc>
            </a:pPr>
            <a:r>
              <a:rPr lang="en-US" dirty="0"/>
              <a:t>- Brazil has won 5 matches against Italy, while Italy has won 4 matches.</a:t>
            </a:r>
          </a:p>
          <a:p>
            <a:pPr>
              <a:lnSpc>
                <a:spcPct val="150000"/>
              </a:lnSpc>
            </a:pPr>
            <a:r>
              <a:rPr lang="en-US" dirty="0"/>
              <a:t>- Brazil has hosted the World Cup twice, and France has hosted it twice as well.</a:t>
            </a:r>
          </a:p>
          <a:p>
            <a:pPr>
              <a:lnSpc>
                <a:spcPct val="150000"/>
              </a:lnSpc>
            </a:pPr>
            <a:r>
              <a:rPr lang="en-US" dirty="0"/>
              <a:t>- In 2014, a total of 32 teams qualified, playing a total of 64 matches.</a:t>
            </a:r>
          </a:p>
          <a:p>
            <a:pPr>
              <a:lnSpc>
                <a:spcPct val="150000"/>
              </a:lnSpc>
            </a:pPr>
            <a:r>
              <a:rPr lang="en-US" dirty="0"/>
              <a:t>- The sum of goals scored in the 2014 World Cup is 171.</a:t>
            </a:r>
          </a:p>
          <a:p>
            <a:pPr>
              <a:lnSpc>
                <a:spcPct val="150000"/>
              </a:lnSpc>
            </a:pPr>
            <a:r>
              <a:rPr lang="en-US" dirty="0"/>
              <a:t>- Germany recorded the highest attendance among all countries.</a:t>
            </a:r>
            <a:endParaRPr lang="en-IN" dirty="0"/>
          </a:p>
        </p:txBody>
      </p:sp>
      <p:sp>
        <p:nvSpPr>
          <p:cNvPr id="4" name="Slide Number Placeholder 3">
            <a:extLst>
              <a:ext uri="{FF2B5EF4-FFF2-40B4-BE49-F238E27FC236}">
                <a16:creationId xmlns:a16="http://schemas.microsoft.com/office/drawing/2014/main" id="{6697CCF6-547F-1D22-BC27-499E14A5A72C}"/>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35393428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{2E3CE0DD-80E6-4C66-BA2B-69EB4B59A9BC}tf11964407_win32</Template>
  <TotalTime>44</TotalTime>
  <Words>840</Words>
  <Application>Microsoft Office PowerPoint</Application>
  <PresentationFormat>Widescreen</PresentationFormat>
  <Paragraphs>77</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Narrow</vt:lpstr>
      <vt:lpstr>Arial</vt:lpstr>
      <vt:lpstr>Arial Black</vt:lpstr>
      <vt:lpstr>Calibri</vt:lpstr>
      <vt:lpstr>Courier New</vt:lpstr>
      <vt:lpstr>Gill Sans Nova Light</vt:lpstr>
      <vt:lpstr>Sagona Book</vt:lpstr>
      <vt:lpstr>Custom</vt:lpstr>
      <vt:lpstr>FIFA World Cup Analysis                                             Done by: Kalluri. Gopi Kiran                                                                  UNID:UMIP6266</vt:lpstr>
      <vt:lpstr>agenda</vt:lpstr>
      <vt:lpstr>                                      Abstract  The FIFA World Cup is one of the world's most important sporting events, with a rich history spanning over 90 years. This historical data analysis examines many aspects of the World Cup tournament, including team results, player statistics, and general trends and patterns over the years. Analyze data from past tournaments to identify the top performing teams, top players, and factors that contributed to tournament wins. It also looks at the impact of various factors such as the host country, playing conditions and the tactics used by the teams. Through this analysis, we aim to provide fans, analysts and strategists with valuable information about the FIFA World Cup and its evolution over the years. Keywords—FIFA world cup, Team results, Statistics, Trends, Patterns, Top players, Host        </vt:lpstr>
      <vt:lpstr>                     Proposed Work</vt:lpstr>
      <vt:lpstr>Visualizing the Data</vt:lpstr>
      <vt:lpstr>Visualizing the Data</vt:lpstr>
      <vt:lpstr>Visualizing the Data</vt:lpstr>
      <vt:lpstr>Visualizing the Data</vt:lpstr>
      <vt:lpstr>Insights and Data Analysis</vt:lpstr>
      <vt:lpstr>Insights and Data Analysis</vt:lpstr>
      <vt:lpstr>Insights and Data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                                             Done by: Kalluri. Gopi Kiran                                                                  UNID:UMIP6266</dc:title>
  <dc:creator>Gopi Kiran .Kalluri</dc:creator>
  <cp:lastModifiedBy>Gopi Kiran .Kalluri</cp:lastModifiedBy>
  <cp:revision>1</cp:revision>
  <dcterms:created xsi:type="dcterms:W3CDTF">2024-04-27T17:19:35Z</dcterms:created>
  <dcterms:modified xsi:type="dcterms:W3CDTF">2024-04-27T18:03:37Z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