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666666"/>
                </a:solidFill>
              </a:defRPr>
            </a:pPr>
            <a:r>
              <a:t>Created by: Thilak</a:t>
            </a:r>
          </a:p>
          <a:p>
            <a:pPr>
              <a:defRPr sz="2000">
                <a:solidFill>
                  <a:srgbClr val="666666"/>
                </a:solidFill>
              </a:defRPr>
            </a:pPr>
            <a:r>
              <a:t>Level: Beginner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Module 3.1: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Summary:</a:t>
            </a:r>
          </a:p>
          <a:p>
            <a:pPr lvl="1">
              <a:defRPr sz="1800"/>
            </a:pPr>
            <a:r>
              <a:t>Linear regression involves modeling the relationship between a dependent variable and one or more independent variables.</a:t>
            </a:r>
          </a:p>
          <a:p>
            <a:pPr>
              <a:defRPr sz="2000" b="1"/>
            </a:pPr>
            <a:r>
              <a:t>Key Points:</a:t>
            </a:r>
          </a:p>
          <a:p>
            <a:pPr lvl="1">
              <a:defRPr sz="1600"/>
            </a:pPr>
            <a:r>
              <a:t>• Linear regression is a supervised learning algorithm that involves modeling the relationship between a dependent variable and one or more independent variables</a:t>
            </a:r>
          </a:p>
          <a:p>
            <a:pPr lvl="1">
              <a:defRPr sz="1600"/>
            </a:pPr>
            <a:r>
              <a:t>• The goal of linear regression is to predict the value of the dependent variable based on the values of the independent variables</a:t>
            </a:r>
          </a:p>
          <a:p>
            <a:pPr lvl="1">
              <a:defRPr sz="1600"/>
            </a:pPr>
            <a:r>
              <a:t>• Linear regression assumes a linear relationship between the variables and uses a linear equation to model the relationship</a:t>
            </a:r>
          </a:p>
          <a:p>
            <a:pPr lvl="1">
              <a:defRPr sz="1600"/>
            </a:pPr>
            <a:r>
              <a:t>• The equation is typically of the form Y = β0 + β1X + ε, where Y is the dependent variable, X is the independent variable, β0 and β1 are coefficients, and ε is the error term</a:t>
            </a:r>
          </a:p>
          <a:p>
            <a:pPr lvl="1">
              <a:defRPr sz="1600"/>
            </a:pPr>
            <a:r>
              <a:t>• Linear regression is widely used in many fields, including economics, finance, and engineering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Module 3.2: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Summary:</a:t>
            </a:r>
          </a:p>
          <a:p>
            <a:pPr lvl="1">
              <a:defRPr sz="1800"/>
            </a:pPr>
            <a:r>
              <a:t>Logistic regression involves modeling the probability of a binary outcome based on one or more independent variables.</a:t>
            </a:r>
          </a:p>
          <a:p>
            <a:pPr>
              <a:defRPr sz="2000" b="1"/>
            </a:pPr>
            <a:r>
              <a:t>Key Points:</a:t>
            </a:r>
          </a:p>
          <a:p>
            <a:pPr lvl="1">
              <a:defRPr sz="1600"/>
            </a:pPr>
            <a:r>
              <a:t>• Logistic regression is a supervised learning algorithm that involves modeling the probability of a binary outcome based on one or more independent variables</a:t>
            </a:r>
          </a:p>
          <a:p>
            <a:pPr lvl="1">
              <a:defRPr sz="1600"/>
            </a:pPr>
            <a:r>
              <a:t>• The goal of logistic regression is to predict the probability of the outcome based on the values of the independent variables</a:t>
            </a:r>
          </a:p>
          <a:p>
            <a:pPr lvl="1">
              <a:defRPr sz="1600"/>
            </a:pPr>
            <a:r>
              <a:t>• Logistic regression assumes a non-linear relationship between the variables and uses a logistic function to model the relationship</a:t>
            </a:r>
          </a:p>
          <a:p>
            <a:pPr lvl="1">
              <a:defRPr sz="1600"/>
            </a:pPr>
            <a:r>
              <a:t>• The equation is typically of the form P(Y=1) = 1 / (1 + e^(-z)), where P(Y=1) is the probability of the outcome, e is the base of the natural logarithm, and z is a linear combination of the independent variables</a:t>
            </a:r>
          </a:p>
          <a:p>
            <a:pPr lvl="1">
              <a:defRPr sz="1600"/>
            </a:pPr>
            <a:r>
              <a:t>• Logistic regression is widely used in many fields, including marketing, finance, and medicine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</a:defRPr>
            </a:pPr>
            <a:r>
              <a:t>Module 4: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/>
            </a:pPr>
            <a:r>
              <a:t>Lessons in this module:</a:t>
            </a:r>
          </a:p>
          <a:p>
            <a:pPr lvl="1">
              <a:defRPr sz="2000"/>
            </a:pPr>
            <a:r>
              <a:t>• Clustering</a:t>
            </a:r>
          </a:p>
          <a:p>
            <a:pPr lvl="1">
              <a:defRPr sz="2000"/>
            </a:pPr>
            <a:r>
              <a:t>• Dimensionality Reduction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Module 4.1: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Summary:</a:t>
            </a:r>
          </a:p>
          <a:p>
            <a:pPr lvl="1">
              <a:defRPr sz="1800"/>
            </a:pPr>
            <a:r>
              <a:t>Clustering involves grouping similar data points into clusters.</a:t>
            </a:r>
          </a:p>
          <a:p>
            <a:pPr>
              <a:defRPr sz="2000" b="1"/>
            </a:pPr>
            <a:r>
              <a:t>Key Points:</a:t>
            </a:r>
          </a:p>
          <a:p>
            <a:pPr lvl="1">
              <a:defRPr sz="1600"/>
            </a:pPr>
            <a:r>
              <a:t>• Clustering is an unsupervised learning algorithm that involves grouping similar data points into clusters</a:t>
            </a:r>
          </a:p>
          <a:p>
            <a:pPr lvl="1">
              <a:defRPr sz="1600"/>
            </a:pPr>
            <a:r>
              <a:t>• The goal of clustering is to identify patterns or structure in the data</a:t>
            </a:r>
          </a:p>
          <a:p>
            <a:pPr lvl="1">
              <a:defRPr sz="1600"/>
            </a:pPr>
            <a:r>
              <a:t>• Clustering algorithms include k-means, hierarchical clustering, and density-based clustering</a:t>
            </a:r>
          </a:p>
          <a:p>
            <a:pPr lvl="1">
              <a:defRPr sz="1600"/>
            </a:pPr>
            <a:r>
              <a:t>• K-means clustering involves partitioning the data into k clusters based on the mean distance of the data points</a:t>
            </a:r>
          </a:p>
          <a:p>
            <a:pPr lvl="1">
              <a:defRPr sz="1600"/>
            </a:pPr>
            <a:r>
              <a:t>• Hierarchical clustering involves building a hierarchy of clusters by merging or splitting existing clusters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Module 4.2: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Summary:</a:t>
            </a:r>
          </a:p>
          <a:p>
            <a:pPr lvl="1">
              <a:defRPr sz="1800"/>
            </a:pPr>
            <a:r>
              <a:t>Dimensionality reduction involves reducing the number of features in a dataset.</a:t>
            </a:r>
          </a:p>
          <a:p>
            <a:pPr>
              <a:defRPr sz="2000" b="1"/>
            </a:pPr>
            <a:r>
              <a:t>Key Points:</a:t>
            </a:r>
          </a:p>
          <a:p>
            <a:pPr lvl="1">
              <a:defRPr sz="1600"/>
            </a:pPr>
            <a:r>
              <a:t>• Dimensionality reduction is an unsupervised learning algorithm that involves reducing the number of features in a dataset</a:t>
            </a:r>
          </a:p>
          <a:p>
            <a:pPr lvl="1">
              <a:defRPr sz="1600"/>
            </a:pPr>
            <a:r>
              <a:t>• The goal of dimensionality reduction is to retain the most important information in the data while reducing its dimensionality</a:t>
            </a:r>
          </a:p>
          <a:p>
            <a:pPr lvl="1">
              <a:defRPr sz="1600"/>
            </a:pPr>
            <a:r>
              <a:t>• Dimensionality reduction algorithms include principal component analysis (PCA), t-distributed stochastic neighbor embedding (t-SNE), and independent component analysis (ICA)</a:t>
            </a:r>
          </a:p>
          <a:p>
            <a:pPr lvl="1">
              <a:defRPr sz="1600"/>
            </a:pPr>
            <a:r>
              <a:t>• PCA involves projecting the data onto a lower-dimensional space using orthogonal transformations</a:t>
            </a:r>
          </a:p>
          <a:p>
            <a:pPr lvl="1">
              <a:defRPr sz="1600"/>
            </a:pPr>
            <a:r>
              <a:t>• t-SNE involves mapping the data to a lower-dimensional space using a non-linear transformation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</a:defRPr>
            </a:pPr>
            <a:r>
              <a:t>Module 5: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/>
            </a:pPr>
            <a:r>
              <a:t>Lessons in this module:</a:t>
            </a:r>
          </a:p>
          <a:p>
            <a:pPr lvl="1">
              <a:defRPr sz="2000"/>
            </a:pPr>
            <a:r>
              <a:t>• Introduction to Reinforcement Learning</a:t>
            </a:r>
          </a:p>
          <a:p>
            <a:pPr lvl="1">
              <a:defRPr sz="2000"/>
            </a:pPr>
            <a:r>
              <a:t>• Model-Based Methods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Module 5.1: Introduction to 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Summary:</a:t>
            </a:r>
          </a:p>
          <a:p>
            <a:pPr lvl="1">
              <a:defRPr sz="1800"/>
            </a:pPr>
            <a:r>
              <a:t>Reinforcement learning involves training an agent to make decisions based on rewards or penalties.</a:t>
            </a:r>
          </a:p>
          <a:p>
            <a:pPr>
              <a:defRPr sz="2000" b="1"/>
            </a:pPr>
            <a:r>
              <a:t>Key Points:</a:t>
            </a:r>
          </a:p>
          <a:p>
            <a:pPr lvl="1">
              <a:defRPr sz="1600"/>
            </a:pPr>
            <a:r>
              <a:t>• Reinforcement learning is a type of machine learning that involves training an agent to make decisions based on rewards or penalties</a:t>
            </a:r>
          </a:p>
          <a:p>
            <a:pPr lvl="1">
              <a:defRPr sz="1600"/>
            </a:pPr>
            <a:r>
              <a:t>• The goal of reinforcement learning is to learn a policy that maximizes the cumulative reward over time</a:t>
            </a:r>
          </a:p>
          <a:p>
            <a:pPr lvl="1">
              <a:defRPr sz="1600"/>
            </a:pPr>
            <a:r>
              <a:t>• Reinforcement learning involves an agent, an environment, and a reward signal</a:t>
            </a:r>
          </a:p>
          <a:p>
            <a:pPr lvl="1">
              <a:defRPr sz="1600"/>
            </a:pPr>
            <a:r>
              <a:t>• The agent observes the environment and takes actions to maximize the reward</a:t>
            </a:r>
          </a:p>
          <a:p>
            <a:pPr lvl="1">
              <a:defRPr sz="1600"/>
            </a:pPr>
            <a:r>
              <a:t>• The environment responds to the agent's actions and provides a reward signal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Module 5.2: Model-Based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Summary:</a:t>
            </a:r>
          </a:p>
          <a:p>
            <a:pPr lvl="1">
              <a:defRPr sz="1800"/>
            </a:pPr>
            <a:r>
              <a:t>Model-based methods involve using a model of the environment to predict outcomes.</a:t>
            </a:r>
          </a:p>
          <a:p>
            <a:pPr>
              <a:defRPr sz="2000" b="1"/>
            </a:pPr>
            <a:r>
              <a:t>Key Points:</a:t>
            </a:r>
          </a:p>
          <a:p>
            <a:pPr lvl="1">
              <a:defRPr sz="1600"/>
            </a:pPr>
            <a:r>
              <a:t>• Model-based methods are a type of reinforcement learning that involves using a model of the environment to predict outcomes</a:t>
            </a:r>
          </a:p>
          <a:p>
            <a:pPr lvl="1">
              <a:defRPr sz="1600"/>
            </a:pPr>
            <a:r>
              <a:t>• The goal of model-based methods is to learn a model of the environment that can be used to predict the outcomes of actions</a:t>
            </a:r>
          </a:p>
          <a:p>
            <a:pPr lvl="1">
              <a:defRPr sz="1600"/>
            </a:pPr>
            <a:r>
              <a:t>• Model-based methods involve building a model of the environment using techniques such as Markov decision processes (MDPs) and Monte Carlo tree search</a:t>
            </a:r>
          </a:p>
          <a:p>
            <a:pPr lvl="1">
              <a:defRPr sz="1600"/>
            </a:pPr>
            <a:r>
              <a:t>• MDPs involve modeling the environment as a Markov chain, where the next state depends only on the current state and action</a:t>
            </a:r>
          </a:p>
          <a:p>
            <a:pPr lvl="1">
              <a:defRPr sz="1600"/>
            </a:pPr>
            <a:r>
              <a:t>• Monte Carlo tree search involves building a tree of possible actions and their outcomes, and selecting the action that maximizes the expected return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</a:defRPr>
            </a:pPr>
            <a:r>
              <a:t>Module 6: Deployment of ML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/>
            </a:pPr>
            <a:r>
              <a:t>Lessons in this module:</a:t>
            </a:r>
          </a:p>
          <a:p>
            <a:pPr lvl="1">
              <a:defRPr sz="2000"/>
            </a:pPr>
            <a:r>
              <a:t>• Introduction to Deployment of ML Models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Module 6.1: Introduction to Deployment of ML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Summary:</a:t>
            </a:r>
          </a:p>
          <a:p>
            <a:pPr lvl="1">
              <a:defRPr sz="1800"/>
            </a:pPr>
            <a:r>
              <a:t>Deployment of ML models involves integrating the model into an application or service.</a:t>
            </a:r>
          </a:p>
          <a:p>
            <a:pPr>
              <a:defRPr sz="2000" b="1"/>
            </a:pPr>
            <a:r>
              <a:t>Key Points:</a:t>
            </a:r>
          </a:p>
          <a:p>
            <a:pPr lvl="1">
              <a:defRPr sz="1600"/>
            </a:pPr>
            <a:r>
              <a:t>• Deployment of ML models involves integrating the model into an application or service, and making its predictions accessible to users</a:t>
            </a:r>
          </a:p>
          <a:p>
            <a:pPr lvl="1">
              <a:defRPr sz="1600"/>
            </a:pPr>
            <a:r>
              <a:t>• The goal of deployment is to make the model available for use in a production environment</a:t>
            </a:r>
          </a:p>
          <a:p>
            <a:pPr lvl="1">
              <a:defRPr sz="1600"/>
            </a:pPr>
            <a:r>
              <a:t>• Deployment involves several steps, including model serving, monitoring, and maintenance</a:t>
            </a:r>
          </a:p>
          <a:p>
            <a:pPr lvl="1">
              <a:defRPr sz="1600"/>
            </a:pPr>
            <a:r>
              <a:t>• Model serving involves deploying the model in a production environment, such as a web application or mobile app</a:t>
            </a:r>
          </a:p>
          <a:p>
            <a:pPr lvl="1">
              <a:defRPr sz="1600"/>
            </a:pPr>
            <a:r>
              <a:t>• Monitoring involves tracking the performance of the model in production, and identifying any issues or errors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</a:defRPr>
            </a:pPr>
            <a:r>
              <a:t>Module 1: Introduction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/>
            </a:pPr>
            <a:r>
              <a:t>Lessons in this module:</a:t>
            </a:r>
          </a:p>
          <a:p>
            <a:pPr lvl="1">
              <a:defRPr sz="2000"/>
            </a:pPr>
            <a:r>
              <a:t>• What is Machine Learning?</a:t>
            </a:r>
          </a:p>
          <a:p>
            <a:pPr lvl="1">
              <a:defRPr sz="2000"/>
            </a:pPr>
            <a:r>
              <a:t>• Types of Machine Learning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</a:defRPr>
            </a:pPr>
            <a:r>
              <a:t>Course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/>
            </a:pPr>
            <a:r>
              <a:t>Congratulations! You have completed:</a:t>
            </a:r>
          </a:p>
          <a:p>
            <a:pPr lvl="1">
              <a:defRPr sz="2000"/>
            </a:pPr>
            <a:r>
              <a:t>• Machine Learning</a:t>
            </a:r>
          </a:p>
          <a:p>
            <a:pPr lvl="1">
              <a:defRPr sz="2000"/>
            </a:pPr>
            <a:r>
              <a:t>• 6 comprehensive modules</a:t>
            </a:r>
          </a:p>
          <a:p>
            <a:pPr>
              <a:defRPr sz="1800" i="1"/>
            </a:pPr>
            <a:r>
              <a:t>Thank you for learning with 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Module 1.1: 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Summary:</a:t>
            </a:r>
          </a:p>
          <a:p>
            <a:pPr lvl="1">
              <a:defRPr sz="1800"/>
            </a:pPr>
            <a:r>
              <a:t>Machine learning is a branch of AI that focuses on developing models to learn from data.</a:t>
            </a:r>
          </a:p>
          <a:p>
            <a:pPr>
              <a:defRPr sz="2000" b="1"/>
            </a:pPr>
            <a:r>
              <a:t>Key Points:</a:t>
            </a:r>
          </a:p>
          <a:p>
            <a:pPr lvl="1">
              <a:defRPr sz="1600"/>
            </a:pPr>
            <a:r>
              <a:t>• Machine learning is a field of study that gives computers the ability to learn without being explicitly programmed</a:t>
            </a:r>
          </a:p>
          <a:p>
            <a:pPr lvl="1">
              <a:defRPr sz="1600"/>
            </a:pPr>
            <a:r>
              <a:t>• It is a subset of artificial intelligence that focuses on developing algorithms and statistical models that enable machines to perform a specific task without using explicit instructions</a:t>
            </a:r>
          </a:p>
          <a:p>
            <a:pPr lvl="1">
              <a:defRPr sz="1600"/>
            </a:pPr>
            <a:r>
              <a:t>• The goal of machine learning is to enable computers to learn from data and improve their performance on a task over time</a:t>
            </a:r>
          </a:p>
          <a:p>
            <a:pPr lvl="1">
              <a:defRPr sz="1600"/>
            </a:pPr>
            <a:r>
              <a:t>• Machine learning has many applications, including image recognition, natural language processing, and predictive analytics</a:t>
            </a:r>
          </a:p>
          <a:p>
            <a:pPr lvl="1">
              <a:defRPr sz="1600"/>
            </a:pPr>
            <a:r>
              <a:t>• There are several types of machine learning, including supervised, unsupervised, and reinforcement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Module 1.2: 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Summary:</a:t>
            </a:r>
          </a:p>
          <a:p>
            <a:pPr lvl="1">
              <a:defRPr sz="1800"/>
            </a:pPr>
            <a:r>
              <a:t>Machine learning is divided into supervised, unsupervised, and reinforcement learning.</a:t>
            </a:r>
          </a:p>
          <a:p>
            <a:pPr>
              <a:defRPr sz="2000" b="1"/>
            </a:pPr>
            <a:r>
              <a:t>Key Points:</a:t>
            </a:r>
          </a:p>
          <a:p>
            <a:pPr lvl="1">
              <a:defRPr sz="1600"/>
            </a:pPr>
            <a:r>
              <a:t>• Machine learning can be divided into several types, including supervised, unsupervised, and reinforcement learning</a:t>
            </a:r>
          </a:p>
          <a:p>
            <a:pPr lvl="1">
              <a:defRPr sz="1600"/>
            </a:pPr>
            <a:r>
              <a:t>• Supervised learning involves training a model on labeled data to make predictions on new data</a:t>
            </a:r>
          </a:p>
          <a:p>
            <a:pPr lvl="1">
              <a:defRPr sz="1600"/>
            </a:pPr>
            <a:r>
              <a:t>• The goal of supervised learning is to learn a mapping between input data and output labels</a:t>
            </a:r>
          </a:p>
          <a:p>
            <a:pPr lvl="1">
              <a:defRPr sz="1600"/>
            </a:pPr>
            <a:r>
              <a:t>• Unsupervised learning involves finding patterns or relationships in unlabeled data</a:t>
            </a:r>
          </a:p>
          <a:p>
            <a:pPr lvl="1">
              <a:defRPr sz="1600"/>
            </a:pPr>
            <a:r>
              <a:t>• The goal of unsupervised learning is to identify structure or patterns in the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</a:defRPr>
            </a:pPr>
            <a:r>
              <a:t>Module 2: Machine Learning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/>
            </a:pPr>
            <a:r>
              <a:t>Lessons in this module:</a:t>
            </a:r>
          </a:p>
          <a:p>
            <a:pPr lvl="1">
              <a:defRPr sz="2000"/>
            </a:pPr>
            <a:r>
              <a:t>• Data Preprocessing</a:t>
            </a:r>
          </a:p>
          <a:p>
            <a:pPr lvl="1">
              <a:defRPr sz="2000"/>
            </a:pPr>
            <a:r>
              <a:t>• Exploratory Data Analysis</a:t>
            </a:r>
          </a:p>
          <a:p>
            <a:pPr lvl="1">
              <a:defRPr sz="2000"/>
            </a:pPr>
            <a:r>
              <a:t>• Model Evaluation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Module 2.1: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Summary:</a:t>
            </a:r>
          </a:p>
          <a:p>
            <a:pPr lvl="1">
              <a:defRPr sz="1800"/>
            </a:pPr>
            <a:r>
              <a:t>Data preprocessing involves cleaning, transforming, and preparing data for modeling.</a:t>
            </a:r>
          </a:p>
          <a:p>
            <a:pPr>
              <a:defRPr sz="2000" b="1"/>
            </a:pPr>
            <a:r>
              <a:t>Key Points:</a:t>
            </a:r>
          </a:p>
          <a:p>
            <a:pPr lvl="1">
              <a:defRPr sz="1600"/>
            </a:pPr>
            <a:r>
              <a:t>• Data preprocessing is a critical step in the machine learning pipeline</a:t>
            </a:r>
          </a:p>
          <a:p>
            <a:pPr lvl="1">
              <a:defRPr sz="1600"/>
            </a:pPr>
            <a:r>
              <a:t>• It involves cleaning, transforming, and preparing the data for modeling</a:t>
            </a:r>
          </a:p>
          <a:p>
            <a:pPr lvl="1">
              <a:defRPr sz="1600"/>
            </a:pPr>
            <a:r>
              <a:t>• The goal of data preprocessing is to ensure that the data is in a suitable format for modeling and to remove any errors or inconsistencies</a:t>
            </a:r>
          </a:p>
          <a:p>
            <a:pPr lvl="1">
              <a:defRPr sz="1600"/>
            </a:pPr>
            <a:r>
              <a:t>• Data preprocessing techniques include data cleaning, feature scaling, feature extraction, and feature selection</a:t>
            </a:r>
          </a:p>
          <a:p>
            <a:pPr lvl="1">
              <a:defRPr sz="1600"/>
            </a:pPr>
            <a:r>
              <a:t>• Data cleaning involves removing missing or duplicate values, handling outliers, and transforming categorical variables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Module 2.2: 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Summary:</a:t>
            </a:r>
          </a:p>
          <a:p>
            <a:pPr lvl="1">
              <a:defRPr sz="1800"/>
            </a:pPr>
            <a:r>
              <a:t>Exploratory data analysis involves visualizing and summarizing the data to understand its structure.</a:t>
            </a:r>
          </a:p>
          <a:p>
            <a:pPr>
              <a:defRPr sz="2000" b="1"/>
            </a:pPr>
            <a:r>
              <a:t>Key Points:</a:t>
            </a:r>
          </a:p>
          <a:p>
            <a:pPr lvl="1">
              <a:defRPr sz="1600"/>
            </a:pPr>
            <a:r>
              <a:t>• Exploratory data analysis is a critical step in the machine learning pipeline</a:t>
            </a:r>
          </a:p>
          <a:p>
            <a:pPr lvl="1">
              <a:defRPr sz="1600"/>
            </a:pPr>
            <a:r>
              <a:t>• It involves visualizing and summarizing the data to understand its structure and relationships</a:t>
            </a:r>
          </a:p>
          <a:p>
            <a:pPr lvl="1">
              <a:defRPr sz="1600"/>
            </a:pPr>
            <a:r>
              <a:t>• The goal of exploratory data analysis is to identify patterns, trends, and correlations in the data</a:t>
            </a:r>
          </a:p>
          <a:p>
            <a:pPr lvl="1">
              <a:defRPr sz="1600"/>
            </a:pPr>
            <a:r>
              <a:t>• Exploratory data analysis techniques include data visualization, summary statistics, and correlation analysis</a:t>
            </a:r>
          </a:p>
          <a:p>
            <a:pPr lvl="1">
              <a:defRPr sz="1600"/>
            </a:pPr>
            <a:r>
              <a:t>• Data visualization involves creating plots and charts to visualize the data, such as histograms, scatter plots, and bar charts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Module 2.3: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Summary:</a:t>
            </a:r>
          </a:p>
          <a:p>
            <a:pPr lvl="1">
              <a:defRPr sz="1800"/>
            </a:pPr>
            <a:r>
              <a:t>Model evaluation involves evaluating the performance of a model on a test dataset.</a:t>
            </a:r>
          </a:p>
          <a:p>
            <a:pPr>
              <a:defRPr sz="2000" b="1"/>
            </a:pPr>
            <a:r>
              <a:t>Key Points:</a:t>
            </a:r>
          </a:p>
          <a:p>
            <a:pPr lvl="1">
              <a:defRPr sz="1600"/>
            </a:pPr>
            <a:r>
              <a:t>• Model evaluation is a critical step in the machine learning pipeline</a:t>
            </a:r>
          </a:p>
          <a:p>
            <a:pPr lvl="1">
              <a:defRPr sz="1600"/>
            </a:pPr>
            <a:r>
              <a:t>• It involves evaluating the performance of a model on a test dataset to estimate its performance on unseen data</a:t>
            </a:r>
          </a:p>
          <a:p>
            <a:pPr lvl="1">
              <a:defRPr sz="1600"/>
            </a:pPr>
            <a:r>
              <a:t>• The goal of model evaluation is to identify the best model for a given problem and to estimate its performance on unseen data</a:t>
            </a:r>
          </a:p>
          <a:p>
            <a:pPr lvl="1">
              <a:defRPr sz="1600"/>
            </a:pPr>
            <a:r>
              <a:t>• Model evaluation techniques include metrics, such as accuracy, precision, recall, and F1 score, as well as cross-validation and hyperparameter tuning</a:t>
            </a:r>
          </a:p>
          <a:p>
            <a:pPr lvl="1">
              <a:defRPr sz="1600"/>
            </a:pPr>
            <a:r>
              <a:t>• Cross-validation involves splitting the data into training and test sets and evaluating the model on the test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</a:defRPr>
            </a:pPr>
            <a:r>
              <a:t>Module 3: 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/>
            </a:pPr>
            <a:r>
              <a:t>Lessons in this module:</a:t>
            </a:r>
          </a:p>
          <a:p>
            <a:pPr lvl="1">
              <a:defRPr sz="2000"/>
            </a:pPr>
            <a:r>
              <a:t>• Linear Regression</a:t>
            </a:r>
          </a:p>
          <a:p>
            <a:pPr lvl="1">
              <a:defRPr sz="2000"/>
            </a:pPr>
            <a:r>
              <a:t>• Logistic Regression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