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rchivo Black" charset="1" panose="020B0A03020202020B04"/>
      <p:regular r:id="rId16"/>
    </p:embeddedFont>
    <p:embeddedFont>
      <p:font typeface="Garet Bold" charset="1" panose="00000000000000000000"/>
      <p:regular r:id="rId17"/>
    </p:embeddedFont>
    <p:embeddedFont>
      <p:font typeface="Times New Roman Bold" charset="1" panose="02030802070405020303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5470" y="8421572"/>
            <a:ext cx="937383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000"/>
              </a:lnSpc>
              <a:spcBef>
                <a:spcPct val="0"/>
              </a:spcBef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Centrality Measures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20520" y="5877337"/>
            <a:ext cx="10773446" cy="338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FF914D"/>
                </a:solidFill>
                <a:latin typeface="Archivo Black"/>
                <a:ea typeface="Archivo Black"/>
                <a:cs typeface="Archivo Black"/>
                <a:sym typeface="Archivo Black"/>
              </a:rPr>
              <a:t>AIRLINE </a:t>
            </a:r>
          </a:p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FF914D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DATASET</a:t>
            </a:r>
          </a:p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0E8D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589" y="3324594"/>
            <a:ext cx="16680822" cy="4226305"/>
          </a:xfrm>
          <a:custGeom>
            <a:avLst/>
            <a:gdLst/>
            <a:ahLst/>
            <a:cxnLst/>
            <a:rect r="r" b="b" t="t" l="l"/>
            <a:pathLst>
              <a:path h="4226305" w="16680822">
                <a:moveTo>
                  <a:pt x="0" y="0"/>
                </a:moveTo>
                <a:lnTo>
                  <a:pt x="16680822" y="0"/>
                </a:lnTo>
                <a:lnTo>
                  <a:pt x="16680822" y="4226305"/>
                </a:lnTo>
                <a:lnTo>
                  <a:pt x="0" y="4226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146" t="0" r="-3146" b="-172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4963" y="1613431"/>
            <a:ext cx="15938075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DIJKSTRA’S ALGORITHM - SHORTEST PATH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199594" y="1814513"/>
          <a:ext cx="6511183" cy="657225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Dataset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Flight Route Plot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Distribution of Centralities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Heatmap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Airport Hubs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Quick route Airports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Most Efficient Hubs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Shortest Path (Dijkstra’s)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4929" y="2960842"/>
            <a:ext cx="16718142" cy="6510501"/>
          </a:xfrm>
          <a:custGeom>
            <a:avLst/>
            <a:gdLst/>
            <a:ahLst/>
            <a:cxnLst/>
            <a:rect r="r" b="b" t="t" l="l"/>
            <a:pathLst>
              <a:path h="6510501" w="16718142">
                <a:moveTo>
                  <a:pt x="0" y="0"/>
                </a:moveTo>
                <a:lnTo>
                  <a:pt x="16718142" y="0"/>
                </a:lnTo>
                <a:lnTo>
                  <a:pt x="16718142" y="6510500"/>
                </a:lnTo>
                <a:lnTo>
                  <a:pt x="0" y="6510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864" t="0" r="-385" b="-5699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01048" y="676275"/>
            <a:ext cx="10773446" cy="174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10481" y="2766396"/>
            <a:ext cx="13067038" cy="6491904"/>
          </a:xfrm>
          <a:custGeom>
            <a:avLst/>
            <a:gdLst/>
            <a:ahLst/>
            <a:cxnLst/>
            <a:rect r="r" b="b" t="t" l="l"/>
            <a:pathLst>
              <a:path h="6491904" w="13067038">
                <a:moveTo>
                  <a:pt x="0" y="0"/>
                </a:moveTo>
                <a:lnTo>
                  <a:pt x="13067038" y="0"/>
                </a:lnTo>
                <a:lnTo>
                  <a:pt x="13067038" y="6491904"/>
                </a:lnTo>
                <a:lnTo>
                  <a:pt x="0" y="64919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05475" y="666503"/>
            <a:ext cx="14077049" cy="1398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3"/>
              </a:lnSpc>
            </a:pPr>
            <a:r>
              <a:rPr lang="en-US" sz="807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FLIGHT-ROUTE </a:t>
            </a:r>
            <a:r>
              <a:rPr lang="en-US" sz="807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PLOT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0" y="987266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070690" y="2567327"/>
            <a:ext cx="9021198" cy="5764699"/>
          </a:xfrm>
          <a:custGeom>
            <a:avLst/>
            <a:gdLst/>
            <a:ahLst/>
            <a:cxnLst/>
            <a:rect r="r" b="b" t="t" l="l"/>
            <a:pathLst>
              <a:path h="5764699" w="9021198">
                <a:moveTo>
                  <a:pt x="0" y="0"/>
                </a:moveTo>
                <a:lnTo>
                  <a:pt x="9021198" y="0"/>
                </a:lnTo>
                <a:lnTo>
                  <a:pt x="9021198" y="5764698"/>
                </a:lnTo>
                <a:lnTo>
                  <a:pt x="0" y="57646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52" t="-865" r="-65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560799"/>
            <a:ext cx="9070690" cy="5771226"/>
          </a:xfrm>
          <a:custGeom>
            <a:avLst/>
            <a:gdLst/>
            <a:ahLst/>
            <a:cxnLst/>
            <a:rect r="r" b="b" t="t" l="l"/>
            <a:pathLst>
              <a:path h="5771226" w="9070690">
                <a:moveTo>
                  <a:pt x="0" y="0"/>
                </a:moveTo>
                <a:lnTo>
                  <a:pt x="9070690" y="0"/>
                </a:lnTo>
                <a:lnTo>
                  <a:pt x="9070690" y="5771226"/>
                </a:lnTo>
                <a:lnTo>
                  <a:pt x="0" y="5771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89802" y="1143000"/>
            <a:ext cx="14398462" cy="915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00"/>
              </a:lnSpc>
              <a:spcBef>
                <a:spcPct val="0"/>
              </a:spcBef>
            </a:pPr>
            <a:r>
              <a:rPr lang="en-US" sz="6800" spc="-53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DISTRIBUTION OF CENTRALITIES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0630" y="1028700"/>
            <a:ext cx="10319056" cy="8798969"/>
          </a:xfrm>
          <a:custGeom>
            <a:avLst/>
            <a:gdLst/>
            <a:ahLst/>
            <a:cxnLst/>
            <a:rect r="r" b="b" t="t" l="l"/>
            <a:pathLst>
              <a:path h="8798969" w="10319056">
                <a:moveTo>
                  <a:pt x="0" y="0"/>
                </a:moveTo>
                <a:lnTo>
                  <a:pt x="10319057" y="0"/>
                </a:lnTo>
                <a:lnTo>
                  <a:pt x="10319057" y="8798969"/>
                </a:lnTo>
                <a:lnTo>
                  <a:pt x="0" y="87989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938344" y="710280"/>
            <a:ext cx="7203393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500"/>
              </a:lnSpc>
              <a:spcBef>
                <a:spcPct val="0"/>
              </a:spcBef>
            </a:pPr>
            <a:r>
              <a:rPr lang="en-US" sz="7500" spc="-59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Heatmap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474131" y="2873262"/>
            <a:ext cx="7145369" cy="105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0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-High correlation: direct connection - critical intermediates   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38344" y="2054266"/>
            <a:ext cx="664688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Degree-Betweeness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38344" y="6721653"/>
            <a:ext cx="664688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Betweeness - Closeness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938344" y="4354824"/>
            <a:ext cx="664688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Degree-Eigen vector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74131" y="5177149"/>
            <a:ext cx="7145369" cy="105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0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-High correlation: direct connection  to influential airports  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74131" y="7543978"/>
            <a:ext cx="7145369" cy="1057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5"/>
              </a:lnSpc>
            </a:pPr>
            <a:r>
              <a:rPr lang="en-US" sz="305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-Low correlation: intermediates doesn’t always have shortest path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82291" y="514350"/>
            <a:ext cx="11682397" cy="9258300"/>
          </a:xfrm>
          <a:custGeom>
            <a:avLst/>
            <a:gdLst/>
            <a:ahLst/>
            <a:cxnLst/>
            <a:rect r="r" b="b" t="t" l="l"/>
            <a:pathLst>
              <a:path h="9258300" w="11682397">
                <a:moveTo>
                  <a:pt x="0" y="0"/>
                </a:moveTo>
                <a:lnTo>
                  <a:pt x="11682398" y="0"/>
                </a:lnTo>
                <a:lnTo>
                  <a:pt x="11682398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6187"/>
            <a:ext cx="7203393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AIRPORT- HUBS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174681"/>
            <a:ext cx="6901166" cy="7140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6704" indent="-33835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Computed </a:t>
            </a:r>
            <a:r>
              <a:rPr lang="en-US" b="true" sz="313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Degree Centrality</a:t>
            </a:r>
            <a:r>
              <a:rPr lang="en-US" sz="31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all airports to measure their connectivity.</a:t>
            </a:r>
          </a:p>
          <a:p>
            <a:pPr algn="l">
              <a:lnSpc>
                <a:spcPts val="2100"/>
              </a:lnSpc>
            </a:pPr>
          </a:p>
          <a:p>
            <a:pPr algn="l" marL="676704" indent="-33835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Identified Highly Connected Airports in each country based on their Degree Centrality scores.</a:t>
            </a:r>
          </a:p>
          <a:p>
            <a:pPr algn="l">
              <a:lnSpc>
                <a:spcPts val="2100"/>
              </a:lnSpc>
            </a:pPr>
          </a:p>
          <a:p>
            <a:pPr algn="l" marL="676704" indent="-338352" lvl="1">
              <a:lnSpc>
                <a:spcPts val="4388"/>
              </a:lnSpc>
              <a:buFont typeface="Arial"/>
              <a:buChar char="•"/>
            </a:pPr>
            <a:r>
              <a:rPr lang="en-US" sz="313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Mapped These Airports as HUBs, selecting those with the highest connectivity per country.</a:t>
            </a:r>
          </a:p>
          <a:p>
            <a:pPr algn="l">
              <a:lnSpc>
                <a:spcPts val="4388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03991" y="-61035"/>
            <a:ext cx="11160880" cy="9319335"/>
          </a:xfrm>
          <a:custGeom>
            <a:avLst/>
            <a:gdLst/>
            <a:ahLst/>
            <a:cxnLst/>
            <a:rect r="r" b="b" t="t" l="l"/>
            <a:pathLst>
              <a:path h="9319335" w="11160880">
                <a:moveTo>
                  <a:pt x="0" y="0"/>
                </a:moveTo>
                <a:lnTo>
                  <a:pt x="11160880" y="0"/>
                </a:lnTo>
                <a:lnTo>
                  <a:pt x="11160880" y="9319335"/>
                </a:lnTo>
                <a:lnTo>
                  <a:pt x="0" y="9319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1798" y="966187"/>
            <a:ext cx="9982382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QUICK ROUTE AIRPORTS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1798" y="2108437"/>
            <a:ext cx="8700350" cy="625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4837" indent="-352418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Computed </a:t>
            </a:r>
            <a:r>
              <a:rPr lang="en-US" b="true" sz="326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Closeness Centrality</a:t>
            </a: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assess how quickly each airport connects to others.</a:t>
            </a:r>
          </a:p>
          <a:p>
            <a:pPr algn="l">
              <a:lnSpc>
                <a:spcPts val="2187"/>
              </a:lnSpc>
            </a:pPr>
          </a:p>
          <a:p>
            <a:pPr algn="l" marL="704837" indent="-352418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Identified Airports with High Closeness Scores in each country for optimal accessibility.</a:t>
            </a:r>
          </a:p>
          <a:p>
            <a:pPr algn="l">
              <a:lnSpc>
                <a:spcPts val="2187"/>
              </a:lnSpc>
            </a:pPr>
          </a:p>
          <a:p>
            <a:pPr algn="l" marL="704837" indent="-352418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Mapped These Airports as Key Hubs, ensuring minimal travel distance across the network.</a:t>
            </a:r>
          </a:p>
          <a:p>
            <a:pPr algn="l">
              <a:lnSpc>
                <a:spcPts val="457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00954" y="569215"/>
            <a:ext cx="12300865" cy="9887938"/>
          </a:xfrm>
          <a:custGeom>
            <a:avLst/>
            <a:gdLst/>
            <a:ahLst/>
            <a:cxnLst/>
            <a:rect r="r" b="b" t="t" l="l"/>
            <a:pathLst>
              <a:path h="9887938" w="12300865">
                <a:moveTo>
                  <a:pt x="0" y="0"/>
                </a:moveTo>
                <a:lnTo>
                  <a:pt x="12300865" y="0"/>
                </a:lnTo>
                <a:lnTo>
                  <a:pt x="12300865" y="9887938"/>
                </a:lnTo>
                <a:lnTo>
                  <a:pt x="0" y="9887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11798" y="966187"/>
            <a:ext cx="9982382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MOST EFFICIENT HUBS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1798" y="2108437"/>
            <a:ext cx="8700350" cy="6232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4837" indent="-352418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Compared</a:t>
            </a:r>
            <a:r>
              <a:rPr lang="en-US" b="true" sz="3264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Degree and Closeness Centrality</a:t>
            </a: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to assess both connectivity and efficiency</a:t>
            </a:r>
          </a:p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l" marL="704837" indent="-352418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Identified Airports with Low Closeness Centrality, indicating potential bottlenecks.</a:t>
            </a:r>
          </a:p>
          <a:p>
            <a:pPr algn="l">
              <a:lnSpc>
                <a:spcPts val="2100"/>
              </a:lnSpc>
            </a:pPr>
          </a:p>
          <a:p>
            <a:pPr algn="l" marL="704837" indent="-352418" lvl="1">
              <a:lnSpc>
                <a:spcPts val="4570"/>
              </a:lnSpc>
              <a:buFont typeface="Arial"/>
              <a:buChar char="•"/>
            </a:pP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</a:t>
            </a:r>
            <a:r>
              <a:rPr lang="en-US" sz="326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 Bottlenecks to refine the selection of the most efficient hubs for seamless connectivity.</a:t>
            </a:r>
          </a:p>
          <a:p>
            <a:pPr algn="l">
              <a:lnSpc>
                <a:spcPts val="457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DAGiZdser0w</dc:identifier>
  <dcterms:modified xsi:type="dcterms:W3CDTF">2011-08-01T06:04:30Z</dcterms:modified>
  <cp:revision>1</cp:revision>
  <dc:title>Graph Case Study</dc:title>
</cp:coreProperties>
</file>