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Employee Performance Analysis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744B3E"/>
            </a:solidFill>
            <a:ln>
              <a:noFill/>
            </a:ln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16</c:v>
              </c:pt>
              <c:pt idx="1">
                <c:v>18</c:v>
              </c:pt>
              <c:pt idx="2">
                <c:v>21</c:v>
              </c:pt>
              <c:pt idx="3">
                <c:v>17</c:v>
              </c:pt>
              <c:pt idx="4">
                <c:v>21</c:v>
              </c:pt>
              <c:pt idx="5">
                <c:v>29</c:v>
              </c:pt>
              <c:pt idx="6">
                <c:v>26</c:v>
              </c:pt>
              <c:pt idx="7">
                <c:v>26</c:v>
              </c:pt>
              <c:pt idx="8">
                <c:v>21</c:v>
              </c:pt>
              <c:pt idx="9">
                <c:v>25</c:v>
              </c:pt>
            </c:numLit>
          </c:val>
          <c:extLst>
            <c:ext xmlns:c16="http://schemas.microsoft.com/office/drawing/2014/chart" uri="{C3380CC4-5D6E-409C-BE32-E72D297353CC}">
              <c16:uniqueId val="{00000000-9873-4608-9436-987BD7FA34D7}"/>
            </c:ext>
          </c:extLst>
        </c:ser>
        <c:ser>
          <c:idx val="1"/>
          <c:order val="1"/>
          <c:tx>
            <c:v>LOW</c:v>
          </c:tx>
          <c:spPr>
            <a:solidFill>
              <a:srgbClr val="8B5B4B"/>
            </a:solidFill>
            <a:ln>
              <a:noFill/>
            </a:ln>
          </c:spPr>
          <c:invertIfNegative val="0"/>
          <c:trendline>
            <c:spPr>
              <a:ln w="12700">
                <a:solidFill>
                  <a:srgbClr val="8B5B4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34</c:v>
              </c:pt>
              <c:pt idx="1">
                <c:v>47</c:v>
              </c:pt>
              <c:pt idx="2">
                <c:v>41</c:v>
              </c:pt>
              <c:pt idx="3">
                <c:v>39</c:v>
              </c:pt>
              <c:pt idx="4">
                <c:v>41</c:v>
              </c:pt>
              <c:pt idx="5">
                <c:v>33</c:v>
              </c:pt>
              <c:pt idx="6">
                <c:v>41</c:v>
              </c:pt>
              <c:pt idx="7">
                <c:v>43</c:v>
              </c:pt>
              <c:pt idx="8">
                <c:v>45</c:v>
              </c:pt>
              <c:pt idx="9">
                <c:v>34</c:v>
              </c:pt>
            </c:numLit>
          </c:val>
          <c:extLst>
            <c:ext xmlns:c16="http://schemas.microsoft.com/office/drawing/2014/chart" uri="{C3380CC4-5D6E-409C-BE32-E72D297353CC}">
              <c16:uniqueId val="{00000002-9873-4608-9436-987BD7FA34D7}"/>
            </c:ext>
          </c:extLst>
        </c:ser>
        <c:ser>
          <c:idx val="2"/>
          <c:order val="2"/>
          <c:tx>
            <c:v>MED</c:v>
          </c:tx>
          <c:spPr>
            <a:solidFill>
              <a:srgbClr val="A9877E"/>
            </a:solidFill>
            <a:ln>
              <a:noFill/>
            </a:ln>
          </c:spPr>
          <c:invertIfNegative val="0"/>
          <c:trendline>
            <c:spPr>
              <a:ln w="12700">
                <a:solidFill>
                  <a:srgbClr val="A9877E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85</c:v>
              </c:pt>
              <c:pt idx="1">
                <c:v>65</c:v>
              </c:pt>
              <c:pt idx="2">
                <c:v>78</c:v>
              </c:pt>
              <c:pt idx="3">
                <c:v>92</c:v>
              </c:pt>
              <c:pt idx="4">
                <c:v>77</c:v>
              </c:pt>
              <c:pt idx="5">
                <c:v>69</c:v>
              </c:pt>
              <c:pt idx="6">
                <c:v>75</c:v>
              </c:pt>
              <c:pt idx="7">
                <c:v>82</c:v>
              </c:pt>
              <c:pt idx="8">
                <c:v>71</c:v>
              </c:pt>
              <c:pt idx="9">
                <c:v>84</c:v>
              </c:pt>
            </c:numLit>
          </c:val>
          <c:extLst>
            <c:ext xmlns:c16="http://schemas.microsoft.com/office/drawing/2014/chart" uri="{C3380CC4-5D6E-409C-BE32-E72D297353CC}">
              <c16:uniqueId val="{00000004-9873-4608-9436-987BD7FA34D7}"/>
            </c:ext>
          </c:extLst>
        </c:ser>
        <c:ser>
          <c:idx val="3"/>
          <c:order val="3"/>
          <c:tx>
            <c:v>VERY HIGH</c:v>
          </c:tx>
          <c:spPr>
            <a:solidFill>
              <a:srgbClr val="CAB9B5"/>
            </a:solidFill>
            <a:ln>
              <a:noFill/>
            </a:ln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15</c:v>
              </c:pt>
              <c:pt idx="1">
                <c:v>15</c:v>
              </c:pt>
              <c:pt idx="2">
                <c:v>14</c:v>
              </c:pt>
              <c:pt idx="3">
                <c:v>9</c:v>
              </c:pt>
              <c:pt idx="4">
                <c:v>15</c:v>
              </c:pt>
              <c:pt idx="5">
                <c:v>12</c:v>
              </c:pt>
              <c:pt idx="6">
                <c:v>15</c:v>
              </c:pt>
              <c:pt idx="7">
                <c:v>16</c:v>
              </c:pt>
              <c:pt idx="8">
                <c:v>13</c:v>
              </c:pt>
              <c:pt idx="9">
                <c:v>13</c:v>
              </c:pt>
            </c:numLit>
          </c:val>
          <c:extLst>
            <c:ext xmlns:c16="http://schemas.microsoft.com/office/drawing/2014/chart" uri="{C3380CC4-5D6E-409C-BE32-E72D297353CC}">
              <c16:uniqueId val="{00000005-9873-4608-9436-987BD7FA34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7888879"/>
        <c:axId val="1"/>
      </c:barChart>
      <c:catAx>
        <c:axId val="1827888879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en-US"/>
          </a:p>
        </c:txPr>
        <c:crossAx val="1827888879"/>
        <c:crosses val="autoZero"/>
        <c:crossBetween val="between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1573879999999999"/>
          <c:y val="0.32167688"/>
          <c:w val="0.15987100000000001"/>
          <c:h val="0.4995607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9/6/2024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0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2875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3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44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658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502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91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900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461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168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715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823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602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663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870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539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25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26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7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8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9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0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2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3" name="等腰三角形"/>
            <p:cNvSpPr>
              <a:spLocks/>
            </p:cNvSpPr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35" name="文本框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5" cy="164630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36" name="文本框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5" cy="10968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808080"/>
                </a:solidFill>
                <a:latin typeface="Trebuchet MS" charset="0"/>
                <a:ea typeface="华文新魏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71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78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926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50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51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52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3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4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5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6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7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8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9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45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 sz="3600"/>
              <a:t>Click to edit Master title style</a:t>
            </a:r>
            <a:endParaRPr lang="zh-CN" altLang="en-US" sz="3600"/>
          </a:p>
        </p:txBody>
      </p:sp>
      <p:sp>
        <p:nvSpPr>
          <p:cNvPr id="46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7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8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9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08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71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72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5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6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7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8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9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80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65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66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7" name="文本框"/>
          <p:cNvSpPr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8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9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70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02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5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96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97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8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9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0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1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2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3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91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92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93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94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206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23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24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25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26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27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28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29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0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1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2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17" name="文本框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r>
              <a:rPr lang="en-US" altLang="zh-CN" sz="2000"/>
              <a:t>Click to edit Master title style</a:t>
            </a:r>
            <a:endParaRPr lang="zh-CN" altLang="en-US" sz="2000"/>
          </a:p>
        </p:txBody>
      </p:sp>
      <p:sp>
        <p:nvSpPr>
          <p:cNvPr id="118" name="文本框"/>
          <p:cNvSpPr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19" name="文本框"/>
          <p:cNvSpPr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1400"/>
              <a:t>Click to edit Master text styles</a:t>
            </a:r>
            <a:endParaRPr lang="zh-CN" altLang="en-US" sz="1400"/>
          </a:p>
        </p:txBody>
      </p:sp>
      <p:sp>
        <p:nvSpPr>
          <p:cNvPr id="120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21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22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19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72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68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16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30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89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21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20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52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6" Type="http://schemas.openxmlformats.org/officeDocument/2006/relationships/theme" Target="../theme/theme1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9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charset="0"/>
          <a:ea typeface="方正姚体" charset="0"/>
          <a:cs typeface="Trebuchet MS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2.xml" /><Relationship Id="rId4" Type="http://schemas.openxmlformats.org/officeDocument/2006/relationships/chart" Target="../charts/chart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2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4.xml" /><Relationship Id="rId4" Type="http://schemas.openxmlformats.org/officeDocument/2006/relationships/image" Target="../media/image2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5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>
            <a:off x="-1447800" y="568326"/>
            <a:ext cx="10721802" cy="21977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b" anchorCtr="0">
            <a:prstTxWarp prst="textNoShape">
              <a:avLst/>
            </a:prstTxWarp>
            <a:spAutoFit/>
          </a:bodyPr>
          <a:lstStyle/>
          <a:p>
            <a:pPr marL="3213735" indent="0" algn="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方正姚体" charset="0"/>
                <a:cs typeface="Times New Roman" pitchFamily="18" charset="0"/>
              </a:rPr>
              <a:t>Employee Data Analysis using Excel </a:t>
            </a:r>
            <a:br>
              <a:rPr lang="zh-CN" altLang="en-US" sz="5400" b="1" i="0" u="none" strike="noStrike" kern="1200" cap="none" spc="0" baseline="0">
                <a:solidFill>
                  <a:srgbClr val="0F0F0F"/>
                </a:solidFill>
                <a:latin typeface="Roboto" pitchFamily="2" charset="0"/>
                <a:ea typeface="方正姚体" charset="0"/>
                <a:cs typeface="Lucida Sans"/>
              </a:rPr>
            </a:br>
            <a:br>
              <a:rPr lang="zh-CN" altLang="en-US" sz="5400" b="0" i="0" u="none" strike="noStrike" kern="1200" cap="none" spc="1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</a:br>
            <a:endParaRPr lang="zh-CN" altLang="en-US" sz="5400" b="0" i="0" u="none" strike="noStrike" kern="1200" cap="none" spc="15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1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2" name="矩形"/>
          <p:cNvSpPr>
            <a:spLocks/>
          </p:cNvSpPr>
          <p:nvPr/>
        </p:nvSpPr>
        <p:spPr>
          <a:xfrm>
            <a:off x="1704962" y="2491194"/>
            <a:ext cx="10844212" cy="193899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STUDENT NAME       : GOPIKRISHNAN R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REGISTER NO	          : 312205316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DEPARTMENT	          :</a:t>
            </a: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B.Com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(General)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COLLEGE		:</a:t>
            </a:r>
            <a:r>
              <a:rPr lang="en-US" altLang="zh-CN" sz="2400" dirty="0">
                <a:latin typeface="Trebuchet MS" charset="0"/>
                <a:ea typeface="华文新魏" charset="0"/>
                <a:cs typeface="Trebuchet MS" charset="0"/>
              </a:rPr>
              <a:t> SRIDEVI ARTS AND SCIENCE COLLEGE </a:t>
            </a: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 dirty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981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5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MODELLING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47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modelling in this employee performance analysis project includes the following: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*Data collection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*Data cleaning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*Results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*Pivot table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*Chart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18450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600" b="1" i="0" u="none" strike="noStrike" kern="1200" cap="none" spc="-4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6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lang="en-US" altLang="zh-CN" sz="3600" b="1" i="0" u="none" strike="noStrike" kern="1200" cap="none" spc="-40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TS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graphicFrame>
        <p:nvGraphicFramePr>
          <p:cNvPr id="151" name="图表"/>
          <p:cNvGraphicFramePr/>
          <p:nvPr/>
        </p:nvGraphicFramePr>
        <p:xfrm>
          <a:off x="677863" y="2160588"/>
          <a:ext cx="8596312" cy="3881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9845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CONCLUSION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7171266" cy="439261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lang="zh-CN" altLang="en-US" sz="20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89942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PROJECT TITLE</a:t>
            </a:r>
            <a:endParaRPr lang="zh-CN" altLang="en-US" sz="48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PERFORMANCE ANALYSIS USING EXCEL</a:t>
            </a:r>
            <a:endParaRPr lang="zh-CN" altLang="en-US" sz="36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4866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AGENDA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64" name="文本框"/>
          <p:cNvSpPr>
            <a:spLocks noGrp="1"/>
          </p:cNvSpPr>
          <p:nvPr>
            <p:ph type="body" idx="1"/>
          </p:nvPr>
        </p:nvSpPr>
        <p:spPr>
          <a:xfrm>
            <a:off x="2743200" y="1524000"/>
            <a:ext cx="3742265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Problem Statement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Project Overview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End Users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Our Solution and Proposition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Dataset Description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Modelling Approach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Results and Discussion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Conclusion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67465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82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83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84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86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ROB</a:t>
            </a:r>
            <a:r>
              <a:rPr lang="en-US" altLang="zh-CN" sz="4250" b="1" i="0" u="none" strike="noStrike" kern="1200" cap="none" spc="5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</a:t>
            </a:r>
            <a:r>
              <a:rPr lang="en-US" altLang="zh-CN" sz="425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4250" b="1" i="0" u="none" strike="noStrike" kern="1200" cap="none" spc="-37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4250" b="1" i="0" u="none" strike="noStrike" kern="1200" cap="none" spc="-37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ME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NT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87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88" name="文本框"/>
          <p:cNvSpPr>
            <a:spLocks noGrp="1"/>
          </p:cNvSpPr>
          <p:nvPr>
            <p:ph type="body" idx="2"/>
          </p:nvPr>
        </p:nvSpPr>
        <p:spPr>
          <a:xfrm>
            <a:off x="5089970" y="2160589"/>
            <a:ext cx="2821957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Dataset overview of an employee, contains the information about employees in a company.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89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90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94792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>
            <a:off x="838200" y="838200"/>
            <a:ext cx="5263514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PROJECT 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OVERVIEW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11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5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13" name="矩形"/>
          <p:cNvSpPr>
            <a:spLocks/>
          </p:cNvSpPr>
          <p:nvPr/>
        </p:nvSpPr>
        <p:spPr>
          <a:xfrm>
            <a:off x="990600" y="2133600"/>
            <a:ext cx="6248400" cy="2263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77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022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W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H</a:t>
            </a:r>
            <a:r>
              <a:rPr lang="en-US" altLang="zh-CN" sz="320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200" b="1" i="0" u="none" strike="noStrike" kern="1200" cap="none" spc="-2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AR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2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H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</a:t>
            </a:r>
            <a:r>
              <a:rPr lang="en-US" altLang="zh-CN" sz="3200" b="1" i="0" u="none" strike="noStrike" kern="1200" cap="none" spc="-4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lang="en-US" altLang="zh-CN" sz="32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200" b="1" i="0" u="none" strike="noStrike" kern="1200" cap="none" spc="-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20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S?</a:t>
            </a:r>
            <a:endParaRPr lang="zh-CN" altLang="en-US" sz="32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15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 The end users in employee performance analysis include: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1. Human Resource management professionals.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2. Data Analysts.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3. Team Leaders.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0257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>
            <a:off x="677334" y="441206"/>
            <a:ext cx="3854528" cy="167545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b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60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LU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lang="en-US" altLang="zh-CN" sz="3600" b="1" i="0" u="none" strike="noStrike" kern="1200" cap="none" spc="-34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lang="en-US" altLang="zh-CN" sz="3600" b="1" i="0" u="none" strike="noStrike" kern="1200" cap="none" spc="-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</a:t>
            </a:r>
            <a:r>
              <a:rPr lang="en-US" altLang="zh-CN" sz="3600" b="1" i="0" u="none" strike="noStrike" kern="1200" cap="none" spc="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6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29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V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600" b="1" i="0" u="none" strike="noStrike" kern="1200" cap="none" spc="-6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35" name="文本框"/>
          <p:cNvSpPr>
            <a:spLocks noGrp="1"/>
          </p:cNvSpPr>
          <p:nvPr>
            <p:ph type="body" idx="2"/>
          </p:nvPr>
        </p:nvSpPr>
        <p:spPr>
          <a:xfrm>
            <a:off x="533400" y="2362200"/>
            <a:ext cx="3854528" cy="42672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*Filtering- purpose to fill the missing values.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*Conditional formatting- blank values.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*Using- Pivot table and chart.</a:t>
            </a: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64072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Dataset Description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38" name="文本框"/>
          <p:cNvSpPr>
            <a:spLocks noGrp="1"/>
          </p:cNvSpPr>
          <p:nvPr>
            <p:ph type="body" idx="1"/>
          </p:nvPr>
        </p:nvSpPr>
        <p:spPr>
          <a:xfrm>
            <a:off x="677334" y="1524000"/>
            <a:ext cx="8596668" cy="451736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data set- Kaggle</a:t>
            </a: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There are 26 features</a:t>
            </a: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important ten features are,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Employment ID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First name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Last name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Gender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status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type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classification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Performance score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Current employee ratings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Business units</a:t>
            </a:r>
          </a:p>
          <a:p>
            <a:pPr marL="400050" lvl="1" indent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16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883414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40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69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THE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"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WOW"</a:t>
            </a:r>
            <a:r>
              <a:rPr lang="en-US" altLang="zh-CN" sz="4250" b="1" i="0" u="none" strike="noStrike" kern="1200" cap="none" spc="8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IN</a:t>
            </a:r>
            <a:r>
              <a:rPr lang="en-US" altLang="zh-CN" sz="4250" b="1" i="0" u="none" strike="noStrike" kern="1200" cap="none" spc="-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OUR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SOLUTION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42" name="文本框"/>
          <p:cNvSpPr>
            <a:spLocks noGrp="1"/>
          </p:cNvSpPr>
          <p:nvPr>
            <p:ph type="body" idx="1"/>
          </p:nvPr>
        </p:nvSpPr>
        <p:spPr>
          <a:xfrm>
            <a:off x="2533650" y="2160589"/>
            <a:ext cx="6740352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32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Performance Level– These include the categories such as Levels in very high, high, medium, low, etc...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 sz="32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32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7335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335</TotalTime>
  <Words>406</Words>
  <Application>Microsoft Office PowerPoint</Application>
  <PresentationFormat>Widescreen</PresentationFormat>
  <Paragraphs>78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srgg123@gmail.com</cp:lastModifiedBy>
  <cp:revision>51</cp:revision>
  <dcterms:created xsi:type="dcterms:W3CDTF">2024-03-29T15:07:22Z</dcterms:created>
  <dcterms:modified xsi:type="dcterms:W3CDTF">2024-09-06T06:16:34Z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