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CB95-854F-433F-BA07-17D92473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6980B-C009-46A9-82EB-2F54C3AA3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7353-591B-40A5-8028-F94926A4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6CD1-B8EA-4111-A636-E8D78F99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EEB2-F7A8-46BB-BD82-9060639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1BDD-B1EC-43CA-8480-FA0D7421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8B641-00AB-453F-8B13-D94C4016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B46D-4729-4E0A-BBEC-9EEE3D5E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8EB2-29A5-4C7F-9377-B3120BA5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28F5B-938E-404A-A45A-26B2604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71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E9253-CCD2-406E-9657-D75B83110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B45D3-94D2-4979-B7D1-6213ADE72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8CCDF-D945-40F0-9BBC-D4C66EF2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4E26-97C2-445B-A0A0-1FE7C66D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122E-1A27-42AD-BDE4-24E4F907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68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E00-1C8E-4400-AA5B-73E460DF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53FB-2419-40E8-A7C5-3AA5C7ED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DD7A-32C2-4FCE-8C8E-724AFA1E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35A9-2EA2-4B49-AF40-697C6FF8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76CD-F779-48CE-9D9F-AA8DF6CF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402C-B039-401C-B759-75EA73D8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E9BB-28FA-4BF5-A553-ED75039DF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CCC1-C2DB-44B8-AF40-63CE66EE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8817-15E9-4B10-8AA6-4ABD36D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06A1-CE55-4083-B6DC-D5C598E0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769F-5F0B-47C2-A2CB-863D718B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B016-5015-4D09-B18A-BA1534D3D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E83CC-DFCC-46DC-8447-5B5401F57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D8D16-C8BE-415F-A6A7-BE70BB88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68874-4ABE-4411-A272-1AB6C52B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1E0E-EFC0-495D-AFAD-FBF4E6BB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7E90-0891-4A0B-A505-249301CF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37613-4DCD-4169-9812-8399DA0C9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5F07-23BE-4494-A883-ED570280C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24840-25E7-4731-9D86-68775C154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394C6-A924-4049-A834-0C4A9CA3B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F2324-F95A-4958-8A20-D39CD08A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AC00A-FC93-4CBD-B67C-8A335F32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630A4-96C4-4C7F-8ECC-DEDE5A94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3419-82BE-47D3-BE54-7E9E64AF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A0AB7-B9DD-4712-B9B6-33F820F2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0595A-9D2B-48B4-9CF5-5DFA3635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67A37-4B39-4F20-8B97-DFD04544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1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8D09C-BA01-432D-8172-B5EC05BB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52E73-768B-4FB3-864B-EA4DA797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C3EC-33F9-48D6-B8DD-C8CDF341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92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8966-B9DE-4189-8050-7CF67663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02AC-7C0A-4F70-8EB7-79732E5F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5BD2-45D4-4D23-B16F-7EC1D51CE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A0980-412E-49DB-9FBF-45FBF095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1FE4D-08FB-435D-AA97-95489655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1C562-DBA2-436E-8BFE-B6A4BEA6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9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8970-DADE-4009-8687-8A56970A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E9CF2-122C-43E8-AD81-285B312D8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E9C38-737B-49F3-9230-C89872A0A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2A871-AE3C-43C5-B345-AEF1300D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CFD5-ADC1-4E92-8682-201E31BDBF9C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69625-99A7-4DAD-9D6D-AFE29385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EDBC7-2B5D-49AA-87F4-83A29542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34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E4760-7A89-4D28-8FDA-FC02AEF7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18D8B-F601-4569-BAF0-9BB00E9C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F48B-70F5-4F73-9C27-FD4C5E4E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CFD5-ADC1-4E92-8682-201E31BDBF9C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08413-2E20-45B4-B87B-335516A08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E5C2-8DA6-468C-98B5-AEA73CC05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8C8C1-68F8-4FCB-AD2C-ACE33DCC4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65F3EF-C915-48B3-B7CC-ADCC5D3E607A}"/>
              </a:ext>
            </a:extLst>
          </p:cNvPr>
          <p:cNvSpPr txBox="1"/>
          <p:nvPr/>
        </p:nvSpPr>
        <p:spPr>
          <a:xfrm>
            <a:off x="6669741" y="496618"/>
            <a:ext cx="467730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Give Naming to Amenities</a:t>
            </a:r>
          </a:p>
          <a:p>
            <a:pPr marL="342900" indent="-342900">
              <a:buAutoNum type="arabicPeriod"/>
            </a:pPr>
            <a:r>
              <a:rPr lang="en-IN" dirty="0"/>
              <a:t>Create _</a:t>
            </a:r>
            <a:r>
              <a:rPr lang="en-IN" dirty="0" err="1"/>
              <a:t>LandLord_Sub</a:t>
            </a:r>
            <a:r>
              <a:rPr lang="en-IN" dirty="0"/>
              <a:t> Layer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Use “MCPL” to create layer copy</a:t>
            </a:r>
          </a:p>
          <a:p>
            <a:pPr marL="342900" indent="-342900">
              <a:buAutoNum type="arabicPeriod"/>
            </a:pPr>
            <a:r>
              <a:rPr lang="en-IN" dirty="0"/>
              <a:t>Use “CLAYER” Command to create all layers</a:t>
            </a:r>
          </a:p>
          <a:p>
            <a:pPr marL="342900" indent="-342900">
              <a:buAutoNum type="arabicPeriod"/>
            </a:pPr>
            <a:r>
              <a:rPr lang="en-IN" dirty="0"/>
              <a:t>Use “</a:t>
            </a:r>
            <a:r>
              <a:rPr lang="en-IN" dirty="0" err="1"/>
              <a:t>MExportHELP</a:t>
            </a:r>
            <a:r>
              <a:rPr lang="en-IN" dirty="0"/>
              <a:t>” to open help document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F3341-770A-4305-AE9D-738CA1BA2215}"/>
              </a:ext>
            </a:extLst>
          </p:cNvPr>
          <p:cNvSpPr txBox="1"/>
          <p:nvPr/>
        </p:nvSpPr>
        <p:spPr>
          <a:xfrm>
            <a:off x="1138518" y="295870"/>
            <a:ext cx="2972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Command Name: 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MExport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1D7FDC-6927-4D50-B0FD-57D12B3CB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35032"/>
              </p:ext>
            </p:extLst>
          </p:nvPr>
        </p:nvGraphicFramePr>
        <p:xfrm>
          <a:off x="1500871" y="1235282"/>
          <a:ext cx="2757363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73">
                  <a:extLst>
                    <a:ext uri="{9D8B030D-6E8A-4147-A177-3AD203B41FA5}">
                      <a16:colId xmlns:a16="http://schemas.microsoft.com/office/drawing/2014/main" val="3512280685"/>
                    </a:ext>
                  </a:extLst>
                </a:gridCol>
                <a:gridCol w="1947290">
                  <a:extLst>
                    <a:ext uri="{9D8B030D-6E8A-4147-A177-3AD203B41FA5}">
                      <a16:colId xmlns:a16="http://schemas.microsoft.com/office/drawing/2014/main" val="197995809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91961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639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0692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11068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8918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594436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3429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4210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21074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45434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724134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61677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3058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1522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9802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 _GreenBufferZone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24711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_LandLord_Sub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036001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_</a:t>
                      </a:r>
                      <a:r>
                        <a:rPr lang="en-IN" sz="1400" u="none" strike="noStrike" dirty="0" err="1">
                          <a:effectLst/>
                        </a:rPr>
                        <a:t>FreeSpace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60165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8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6BE31-CD86-4809-8F01-3CBE8618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34" y="274046"/>
            <a:ext cx="5685013" cy="630990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15098"/>
              </p:ext>
            </p:extLst>
          </p:nvPr>
        </p:nvGraphicFramePr>
        <p:xfrm>
          <a:off x="8347634" y="1823478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_Plot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55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6846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OrganizedOpenSpace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A921E34-CB96-4FA2-873F-C988D232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31" y="285935"/>
            <a:ext cx="3261643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0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77456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UtilityArea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C06DD3D-E549-4EB8-B640-437A25F7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49" y="544579"/>
            <a:ext cx="4229467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6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30178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LeftoverOwnersLand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2EEE1B-2EAF-45AF-BA67-FE97A81E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34" y="746332"/>
            <a:ext cx="6561389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25452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SideBoundary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71157BB-AC16-48EC-A594-8406D238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07" y="396434"/>
            <a:ext cx="5730737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39303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MainRoad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8DCF8B2-E2DC-4B2E-8866-1A9F75C9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55" y="944516"/>
            <a:ext cx="5075360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3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36688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_Splay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73D4E09-49C4-4E30-9605-515716757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32" y="575532"/>
            <a:ext cx="7262489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8141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RoadWidening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8C26C54-38D8-4419-9665-074466F3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5" y="805261"/>
            <a:ext cx="7613040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AAE7A6-80B9-4E15-B4F3-DD2A1F1E6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25379"/>
              </p:ext>
            </p:extLst>
          </p:nvPr>
        </p:nvGraphicFramePr>
        <p:xfrm>
          <a:off x="8161566" y="1722119"/>
          <a:ext cx="3098800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226757723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14377835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_SurveyNo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5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703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541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729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5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1267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_</a:t>
                      </a:r>
                      <a:r>
                        <a:rPr lang="en-IN" sz="1400" u="none" strike="noStrike" dirty="0" err="1">
                          <a:effectLst/>
                        </a:rPr>
                        <a:t>InternalRoad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888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2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5990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8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3870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14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0060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67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709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_</a:t>
                      </a:r>
                      <a:r>
                        <a:rPr lang="en-IN" sz="1400" u="none" strike="noStrike" dirty="0" err="1">
                          <a:effectLst/>
                        </a:rPr>
                        <a:t>GreenBufferZone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7397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88C0DD6-9E53-49F5-8098-0A872139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34" y="602414"/>
            <a:ext cx="5250635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0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679E30-7DFE-436D-9967-DAF439BF2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442"/>
              </p:ext>
            </p:extLst>
          </p:nvPr>
        </p:nvGraphicFramePr>
        <p:xfrm>
          <a:off x="9616023" y="1271895"/>
          <a:ext cx="2243425" cy="3877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150">
                  <a:extLst>
                    <a:ext uri="{9D8B030D-6E8A-4147-A177-3AD203B41FA5}">
                      <a16:colId xmlns:a16="http://schemas.microsoft.com/office/drawing/2014/main" val="921127006"/>
                    </a:ext>
                  </a:extLst>
                </a:gridCol>
                <a:gridCol w="1770275">
                  <a:extLst>
                    <a:ext uri="{9D8B030D-6E8A-4147-A177-3AD203B41FA5}">
                      <a16:colId xmlns:a16="http://schemas.microsoft.com/office/drawing/2014/main" val="3479106017"/>
                    </a:ext>
                  </a:extLst>
                </a:gridCol>
              </a:tblGrid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_</a:t>
                      </a:r>
                      <a:r>
                        <a:rPr lang="en-IN" sz="1400" u="none" strike="noStrike" dirty="0" err="1">
                          <a:effectLst/>
                        </a:rPr>
                        <a:t>SurveyNo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457218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9227525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5574317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3928645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339520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2467517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6645590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6213651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43141107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4265845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8777117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8832498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0216393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36869331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5047898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_GreenBufferZone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9057109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_</a:t>
                      </a:r>
                      <a:r>
                        <a:rPr lang="en-IN" sz="1400" u="none" strike="noStrike" dirty="0" err="1">
                          <a:effectLst/>
                        </a:rPr>
                        <a:t>LandLord_Sub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5015412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_</a:t>
                      </a:r>
                      <a:r>
                        <a:rPr lang="en-IN" sz="1400" u="none" strike="noStrike" dirty="0" err="1">
                          <a:effectLst/>
                        </a:rPr>
                        <a:t>FreeSpace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9271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88F1A9E-AFEE-4E00-A06E-AC1DED50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40" y="367553"/>
            <a:ext cx="641418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0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D45459-A40D-4507-9380-DFC0D49A7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2" y="138455"/>
            <a:ext cx="5631668" cy="634801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5648CF-7902-481D-BB67-12C638A95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56258"/>
              </p:ext>
            </p:extLst>
          </p:nvPr>
        </p:nvGraphicFramePr>
        <p:xfrm>
          <a:off x="7180729" y="1361740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_IndivSubPlot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_MortgageArea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_Amenity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_DocNo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_LandLord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_InternalRoad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38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09C45-0797-4587-A689-73D47CED9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6" y="492124"/>
            <a:ext cx="8537498" cy="571238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177297-10EB-4FF9-8317-984B02AF8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60865"/>
              </p:ext>
            </p:extLst>
          </p:nvPr>
        </p:nvGraphicFramePr>
        <p:xfrm>
          <a:off x="9078998" y="1167982"/>
          <a:ext cx="2243425" cy="3877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150">
                  <a:extLst>
                    <a:ext uri="{9D8B030D-6E8A-4147-A177-3AD203B41FA5}">
                      <a16:colId xmlns:a16="http://schemas.microsoft.com/office/drawing/2014/main" val="921127006"/>
                    </a:ext>
                  </a:extLst>
                </a:gridCol>
                <a:gridCol w="1770275">
                  <a:extLst>
                    <a:ext uri="{9D8B030D-6E8A-4147-A177-3AD203B41FA5}">
                      <a16:colId xmlns:a16="http://schemas.microsoft.com/office/drawing/2014/main" val="3479106017"/>
                    </a:ext>
                  </a:extLst>
                </a:gridCol>
              </a:tblGrid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_</a:t>
                      </a:r>
                      <a:r>
                        <a:rPr lang="en-IN" sz="1400" u="none" strike="noStrike" dirty="0" err="1">
                          <a:effectLst/>
                        </a:rPr>
                        <a:t>SurveyNo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457218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_IndivSubPlot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9227525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_MortgageArea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5574317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_Amenity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3928645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_DocNo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339520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_LandLord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2467517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_InternalRoad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6645590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_Plot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6213651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_OrganizedOpenSpace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43141107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_UtilityArea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4265845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_LeftoverOwnersLand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8777117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_SideBoundary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8832498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_MainRoad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0216393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_Splay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36869331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_RoadWidening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5047898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_GreenBufferZone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9057109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_</a:t>
                      </a:r>
                      <a:r>
                        <a:rPr lang="en-IN" sz="1400" u="none" strike="noStrike" dirty="0" err="1">
                          <a:effectLst/>
                        </a:rPr>
                        <a:t>LandLord_Sub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15412"/>
                  </a:ext>
                </a:extLst>
              </a:tr>
              <a:tr h="21540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_</a:t>
                      </a:r>
                      <a:r>
                        <a:rPr lang="en-IN" sz="1400" u="none" strike="noStrike" dirty="0" err="1">
                          <a:effectLst/>
                        </a:rPr>
                        <a:t>FreeSpace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109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23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C6F68-C696-46AA-94EE-318B44AE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8" y="245821"/>
            <a:ext cx="5204911" cy="59898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88BC25-603C-4946-B3B2-2A1BC588B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18634"/>
              </p:ext>
            </p:extLst>
          </p:nvPr>
        </p:nvGraphicFramePr>
        <p:xfrm>
          <a:off x="7207623" y="1407459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IndivSubPlot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_MortgageArea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_Amenity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_DocNo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_LandLord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_InternalRoad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51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7AA9BA-7986-4D27-B553-0190F2A4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51" y="914400"/>
            <a:ext cx="6246461" cy="443618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B36211-E673-4B88-B022-62576923C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0709"/>
              </p:ext>
            </p:extLst>
          </p:nvPr>
        </p:nvGraphicFramePr>
        <p:xfrm>
          <a:off x="7619999" y="1246094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_IndivSubPlot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MortgageArea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_Amenity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_DocNo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_LandLord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_InternalRoad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14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696186-17EC-4E94-95EF-69C67D90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13" y="514110"/>
            <a:ext cx="5098222" cy="552497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B146C6-5B8E-441D-816E-E72BC5AA1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52965"/>
              </p:ext>
            </p:extLst>
          </p:nvPr>
        </p:nvGraphicFramePr>
        <p:xfrm>
          <a:off x="7100046" y="1541930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_IndivSubPlot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_MortgageArea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_Amenity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_DocNo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_LandLord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_InternalRoad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59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D2EC5-F7F6-41D3-A689-EB5457EE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94" y="355475"/>
            <a:ext cx="4151842" cy="61470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490E62-D474-41A8-9A66-0888E80FC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42055"/>
              </p:ext>
            </p:extLst>
          </p:nvPr>
        </p:nvGraphicFramePr>
        <p:xfrm>
          <a:off x="7216587" y="1613647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_IndivSubPlot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_MortgageArea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_Amenity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DocNo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_LandLord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_InternalRoad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2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8BE0E0-C306-45A9-9E8C-DC9AAC22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24324"/>
            <a:ext cx="4396748" cy="660935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A81F00-B2C8-4BAE-B652-829CDE87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99818"/>
              </p:ext>
            </p:extLst>
          </p:nvPr>
        </p:nvGraphicFramePr>
        <p:xfrm>
          <a:off x="6947646" y="1586753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_IndivSubPlot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_MortgageArea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_Amenity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_DocNo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LandLord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_InternalRoad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9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909ACD-158E-49DA-B6E7-25D020E8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3" y="125506"/>
            <a:ext cx="4878124" cy="660698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14A198-04A5-409F-BCF5-CD674A519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75689"/>
              </p:ext>
            </p:extLst>
          </p:nvPr>
        </p:nvGraphicFramePr>
        <p:xfrm>
          <a:off x="7817223" y="1478280"/>
          <a:ext cx="3056965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380">
                  <a:extLst>
                    <a:ext uri="{9D8B030D-6E8A-4147-A177-3AD203B41FA5}">
                      <a16:colId xmlns:a16="http://schemas.microsoft.com/office/drawing/2014/main" val="2052263973"/>
                    </a:ext>
                  </a:extLst>
                </a:gridCol>
                <a:gridCol w="2500585">
                  <a:extLst>
                    <a:ext uri="{9D8B030D-6E8A-4147-A177-3AD203B41FA5}">
                      <a16:colId xmlns:a16="http://schemas.microsoft.com/office/drawing/2014/main" val="1226700479"/>
                    </a:ext>
                  </a:extLst>
                </a:gridCol>
              </a:tblGrid>
              <a:tr h="223204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SurveyNo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5919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_IndivSubPlot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3281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_MortgageArea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234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_Amenity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3342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_DocNo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9864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_LandLord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958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_</a:t>
                      </a:r>
                      <a:r>
                        <a:rPr lang="en-IN" sz="1600" u="none" strike="noStrike" dirty="0" err="1">
                          <a:effectLst/>
                        </a:rPr>
                        <a:t>InternalRoad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4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_Plot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6374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_OrganizedOpenSpace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314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_UtilityArea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0903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_LeftoverOwnersLand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158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_SideBoundary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2382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_MainRoad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62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_Splay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9390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 _RoadWidening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063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_</a:t>
                      </a:r>
                      <a:r>
                        <a:rPr lang="en-IN" sz="1600" u="none" strike="noStrike" dirty="0" err="1">
                          <a:effectLst/>
                        </a:rPr>
                        <a:t>GreenBufferZone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77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1146</Words>
  <Application>Microsoft Office PowerPoint</Application>
  <PresentationFormat>Widescreen</PresentationFormat>
  <Paragraphs>626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Gopinadh Guddanti</dc:creator>
  <cp:lastModifiedBy>Gopinadh Guddanti</cp:lastModifiedBy>
  <cp:revision>16</cp:revision>
  <dcterms:created xsi:type="dcterms:W3CDTF">2024-08-05T17:47:47Z</dcterms:created>
  <dcterms:modified xsi:type="dcterms:W3CDTF">2024-08-24T07:13:00Z</dcterms:modified>
</cp:coreProperties>
</file>