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i="0" dirty="0">
                <a:solidFill>
                  <a:srgbClr val="0D0D0D"/>
                </a:solidFill>
                <a:effectLst/>
                <a:latin typeface="ui-sans-serif"/>
              </a:rPr>
              <a:t>Image-Based Steganography: Secure Message Encoding &amp; Decoding Using OpenCV</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GOPINATH K</a:t>
            </a:r>
          </a:p>
          <a:p>
            <a:r>
              <a:rPr lang="en-US" sz="2000" b="1" dirty="0">
                <a:solidFill>
                  <a:schemeClr val="accent1">
                    <a:lumMod val="75000"/>
                  </a:schemeClr>
                </a:solidFill>
                <a:latin typeface="Arial"/>
                <a:cs typeface="Arial"/>
              </a:rPr>
              <a:t>Student Name : GOPINATH K</a:t>
            </a:r>
          </a:p>
          <a:p>
            <a:r>
              <a:rPr lang="en-US" sz="2000" b="1" dirty="0">
                <a:solidFill>
                  <a:schemeClr val="accent1">
                    <a:lumMod val="75000"/>
                  </a:schemeClr>
                </a:solidFill>
                <a:latin typeface="Arial"/>
                <a:cs typeface="Arial"/>
              </a:rPr>
              <a:t>College Name &amp; Department : M. KUMARASAMY COLLEGE OF ENGINEERING  &amp; ECE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rgbClr val="0F0F0F"/>
                </a:solidFill>
                <a:latin typeface="Arial" panose="020B0604020202020204" pitchFamily="34" charset="0"/>
                <a:ea typeface="+mn-lt"/>
                <a:cs typeface="Arial" panose="020B0604020202020204" pitchFamily="34" charset="0"/>
              </a:rPr>
              <a:t>A project on image-based steganography that deals with the secure hiding of messages into an image through pixel modification is investigated. The users can embed a secret message, and retrieval requires the correct passcode. Thus, ensuring confidentiality while making the image remain unchanged to the human visual system. This system is very simple and efficient to conceal and decode information without raising any suspicion.</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 Used:</a:t>
            </a:r>
            <a:r>
              <a:rPr kumimoji="0" lang="en-US" altLang="en-US" sz="1800" b="0" i="0" u="none" strike="noStrike" cap="none" normalizeH="0" baseline="0" dirty="0">
                <a:ln>
                  <a:noFill/>
                </a:ln>
                <a:solidFill>
                  <a:schemeClr val="tx1"/>
                </a:solidFill>
                <a:effectLst/>
                <a:latin typeface="Arial" panose="020B0604020202020204" pitchFamily="34" charset="0"/>
              </a:rPr>
              <a:t> OpenCV, OS, String (Python Standard Library)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a:t>
            </a:r>
            <a:r>
              <a:rPr kumimoji="0" lang="en-US" altLang="en-US" sz="1800" b="0" i="0" u="none" strike="noStrike" cap="none" normalizeH="0" baseline="0" dirty="0">
                <a:ln>
                  <a:noFill/>
                </a:ln>
                <a:solidFill>
                  <a:schemeClr val="tx1"/>
                </a:solidFill>
                <a:effectLst/>
                <a:latin typeface="Arial" panose="020B0604020202020204" pitchFamily="34" charset="0"/>
              </a:rPr>
              <a:t> Windows (can be adapted for other OS) </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endParaRPr lang="en-US" sz="1200" dirty="0">
              <a:solidFill>
                <a:srgbClr val="0F0F0F"/>
              </a:solidFill>
              <a:latin typeface="Arial" panose="020B0604020202020204" pitchFamily="34" charset="0"/>
              <a:cs typeface="Arial" panose="020B0604020202020204" pitchFamily="34" charset="0"/>
            </a:endParaRPr>
          </a:p>
          <a:p>
            <a:pPr marL="0" indent="0">
              <a:buNone/>
            </a:pPr>
            <a:r>
              <a:rPr lang="en-US" sz="1200" b="1" dirty="0">
                <a:solidFill>
                  <a:srgbClr val="0F0F0F"/>
                </a:solidFill>
                <a:latin typeface="Arial" panose="020B0604020202020204" pitchFamily="34" charset="0"/>
                <a:cs typeface="Arial" panose="020B0604020202020204" pitchFamily="34" charset="0"/>
              </a:rPr>
              <a:t>1. Message Encoding by Pixel Sites: </a:t>
            </a:r>
            <a:r>
              <a:rPr lang="en-US" sz="1200" dirty="0">
                <a:solidFill>
                  <a:srgbClr val="0F0F0F"/>
                </a:solidFill>
                <a:latin typeface="Arial" panose="020B0604020202020204" pitchFamily="34" charset="0"/>
                <a:cs typeface="Arial" panose="020B0604020202020204" pitchFamily="34" charset="0"/>
              </a:rPr>
              <a:t>Directly change pixel values to imbue secret messages as much as natural with image.  </a:t>
            </a:r>
          </a:p>
          <a:p>
            <a:pPr marL="0" indent="0">
              <a:buNone/>
            </a:pPr>
            <a:r>
              <a:rPr lang="en-US" sz="1200" b="1" dirty="0">
                <a:solidFill>
                  <a:srgbClr val="0F0F0F"/>
                </a:solidFill>
                <a:latin typeface="Arial" panose="020B0604020202020204" pitchFamily="34" charset="0"/>
                <a:cs typeface="Arial" panose="020B0604020202020204" pitchFamily="34" charset="0"/>
              </a:rPr>
              <a:t>2. Decryption with Password Protection: </a:t>
            </a:r>
            <a:r>
              <a:rPr lang="en-US" sz="1200" dirty="0">
                <a:solidFill>
                  <a:srgbClr val="0F0F0F"/>
                </a:solidFill>
                <a:latin typeface="Arial" panose="020B0604020202020204" pitchFamily="34" charset="0"/>
                <a:cs typeface="Arial" panose="020B0604020202020204" pitchFamily="34" charset="0"/>
              </a:rPr>
              <a:t>So that only authenticated users can retrieve the hidden messages, hence, adding an extra security layer.  </a:t>
            </a:r>
          </a:p>
          <a:p>
            <a:pPr marL="0" indent="0">
              <a:buNone/>
            </a:pPr>
            <a:r>
              <a:rPr lang="en-US" sz="1200" b="1" dirty="0">
                <a:solidFill>
                  <a:srgbClr val="0F0F0F"/>
                </a:solidFill>
                <a:latin typeface="Arial" panose="020B0604020202020204" pitchFamily="34" charset="0"/>
                <a:cs typeface="Arial" panose="020B0604020202020204" pitchFamily="34" charset="0"/>
              </a:rPr>
              <a:t>3. Dictionary-Based Characters Mapping: </a:t>
            </a:r>
            <a:r>
              <a:rPr lang="en-US" sz="1200" dirty="0">
                <a:solidFill>
                  <a:srgbClr val="0F0F0F"/>
                </a:solidFill>
                <a:latin typeface="Arial" panose="020B0604020202020204" pitchFamily="34" charset="0"/>
                <a:cs typeface="Arial" panose="020B0604020202020204" pitchFamily="34" charset="0"/>
              </a:rPr>
              <a:t>Uses a dedicated encoding scheme outlining conversion of characters to pixel values, hence providing additional security and uniqueness.  </a:t>
            </a:r>
          </a:p>
          <a:p>
            <a:pPr marL="0" indent="0">
              <a:buNone/>
            </a:pPr>
            <a:r>
              <a:rPr lang="en-US" sz="1200" b="1" dirty="0">
                <a:solidFill>
                  <a:srgbClr val="0F0F0F"/>
                </a:solidFill>
                <a:latin typeface="Arial" panose="020B0604020202020204" pitchFamily="34" charset="0"/>
                <a:cs typeface="Arial" panose="020B0604020202020204" pitchFamily="34" charset="0"/>
              </a:rPr>
              <a:t>5. Image Looks Normal: </a:t>
            </a:r>
            <a:r>
              <a:rPr lang="en-US" sz="1200" dirty="0">
                <a:solidFill>
                  <a:srgbClr val="0F0F0F"/>
                </a:solidFill>
                <a:latin typeface="Arial" panose="020B0604020202020204" pitchFamily="34" charset="0"/>
                <a:cs typeface="Arial" panose="020B0604020202020204" pitchFamily="34" charset="0"/>
              </a:rPr>
              <a:t>The encoded image will be innocuous-looking; less suspicious is the way against other cryptography techniques.  </a:t>
            </a:r>
          </a:p>
          <a:p>
            <a:pPr marL="0" indent="0">
              <a:buNone/>
            </a:pPr>
            <a:r>
              <a:rPr lang="en-US" sz="1200" b="1" dirty="0">
                <a:solidFill>
                  <a:srgbClr val="0F0F0F"/>
                </a:solidFill>
                <a:latin typeface="Arial" panose="020B0604020202020204" pitchFamily="34" charset="0"/>
                <a:cs typeface="Arial" panose="020B0604020202020204" pitchFamily="34" charset="0"/>
              </a:rPr>
              <a:t>6. Lightweight and Platform Adaptable: </a:t>
            </a:r>
            <a:r>
              <a:rPr lang="en-US" sz="1200" dirty="0">
                <a:solidFill>
                  <a:srgbClr val="0F0F0F"/>
                </a:solidFill>
                <a:latin typeface="Arial" panose="020B0604020202020204" pitchFamily="34" charset="0"/>
                <a:cs typeface="Arial" panose="020B0604020202020204" pitchFamily="34" charset="0"/>
              </a:rPr>
              <a:t>Uses negligible resources and can be easily customized for other operating systems besides Windows.  </a:t>
            </a:r>
          </a:p>
          <a:p>
            <a:pPr marL="0" indent="0">
              <a:buNone/>
            </a:pPr>
            <a:r>
              <a:rPr lang="en-US" sz="1200" b="1" dirty="0">
                <a:solidFill>
                  <a:srgbClr val="0F0F0F"/>
                </a:solidFill>
                <a:latin typeface="Arial" panose="020B0604020202020204" pitchFamily="34" charset="0"/>
                <a:cs typeface="Arial" panose="020B0604020202020204" pitchFamily="34" charset="0"/>
              </a:rPr>
              <a:t>7. Easy Implementing Mechanism: </a:t>
            </a:r>
            <a:r>
              <a:rPr lang="en-US" sz="1200" dirty="0">
                <a:solidFill>
                  <a:srgbClr val="0F0F0F"/>
                </a:solidFill>
                <a:latin typeface="Arial" panose="020B0604020202020204" pitchFamily="34" charset="0"/>
                <a:cs typeface="Arial" panose="020B0604020202020204" pitchFamily="34" charset="0"/>
              </a:rPr>
              <a:t>This is an easy-to-implement solution for secure communication as opposed to complex steganographic methods.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1200" b="1" dirty="0">
                <a:latin typeface="Arial" panose="020B0604020202020204" pitchFamily="34" charset="0"/>
                <a:cs typeface="Arial" panose="020B0604020202020204" pitchFamily="34" charset="0"/>
              </a:rPr>
              <a:t>1. Journalist and Activists: </a:t>
            </a:r>
            <a:r>
              <a:rPr lang="en-US" sz="1200" dirty="0">
                <a:latin typeface="Arial" panose="020B0604020202020204" pitchFamily="34" charset="0"/>
                <a:cs typeface="Arial" panose="020B0604020202020204" pitchFamily="34" charset="0"/>
              </a:rPr>
              <a:t>Secure communication in monitored environments without calling attention.</a:t>
            </a:r>
          </a:p>
          <a:p>
            <a:pPr marL="0" indent="0">
              <a:buNone/>
            </a:pPr>
            <a:r>
              <a:rPr lang="en-US" sz="1200" b="1" dirty="0">
                <a:latin typeface="Arial" panose="020B0604020202020204" pitchFamily="34" charset="0"/>
                <a:cs typeface="Arial" panose="020B0604020202020204" pitchFamily="34" charset="0"/>
              </a:rPr>
              <a:t>2. Cybersecurity Buff Enthusiasts and Ethical Hackers: </a:t>
            </a:r>
            <a:r>
              <a:rPr lang="en-US" sz="1200" dirty="0">
                <a:latin typeface="Arial" panose="020B0604020202020204" pitchFamily="34" charset="0"/>
                <a:cs typeface="Arial" panose="020B0604020202020204" pitchFamily="34" charset="0"/>
              </a:rPr>
              <a:t>Investigate and experiment with steganography for secure data transfer.</a:t>
            </a:r>
          </a:p>
          <a:p>
            <a:pPr marL="0" indent="0">
              <a:buNone/>
            </a:pPr>
            <a:r>
              <a:rPr lang="en-US" sz="1200" b="1" dirty="0">
                <a:latin typeface="Arial" panose="020B0604020202020204" pitchFamily="34" charset="0"/>
                <a:cs typeface="Arial" panose="020B0604020202020204" pitchFamily="34" charset="0"/>
              </a:rPr>
              <a:t>3. Government and Intelligence Agencies: </a:t>
            </a:r>
            <a:r>
              <a:rPr lang="en-US" sz="1200" dirty="0">
                <a:latin typeface="Arial" panose="020B0604020202020204" pitchFamily="34" charset="0"/>
                <a:cs typeface="Arial" panose="020B0604020202020204" pitchFamily="34" charset="0"/>
              </a:rPr>
              <a:t>Transfer classified information covertly without traditional encryption footprints.</a:t>
            </a:r>
          </a:p>
          <a:p>
            <a:pPr marL="0" indent="0">
              <a:buNone/>
            </a:pPr>
            <a:r>
              <a:rPr lang="en-US" sz="1200" b="1" dirty="0">
                <a:latin typeface="Arial" panose="020B0604020202020204" pitchFamily="34" charset="0"/>
                <a:cs typeface="Arial" panose="020B0604020202020204" pitchFamily="34" charset="0"/>
              </a:rPr>
              <a:t>4. Business Professionals and Corporations: </a:t>
            </a:r>
            <a:r>
              <a:rPr lang="en-US" sz="1200" dirty="0">
                <a:latin typeface="Arial" panose="020B0604020202020204" pitchFamily="34" charset="0"/>
                <a:cs typeface="Arial" panose="020B0604020202020204" pitchFamily="34" charset="0"/>
              </a:rPr>
              <a:t>Secure confidential data inside images for secure internal communication.</a:t>
            </a:r>
          </a:p>
          <a:p>
            <a:pPr marL="0" indent="0">
              <a:buNone/>
            </a:pPr>
            <a:r>
              <a:rPr lang="en-US" sz="1200" b="1" dirty="0">
                <a:latin typeface="Arial" panose="020B0604020202020204" pitchFamily="34" charset="0"/>
                <a:cs typeface="Arial" panose="020B0604020202020204" pitchFamily="34" charset="0"/>
              </a:rPr>
              <a:t>5. General Citizen and Privacy-Conscious Individuals: </a:t>
            </a:r>
            <a:r>
              <a:rPr lang="en-US" sz="1200" dirty="0">
                <a:latin typeface="Arial" panose="020B0604020202020204" pitchFamily="34" charset="0"/>
                <a:cs typeface="Arial" panose="020B0604020202020204" pitchFamily="34" charset="0"/>
              </a:rPr>
              <a:t>Hide personal or sensitive information in images for private sharing. </a:t>
            </a:r>
          </a:p>
          <a:p>
            <a:pPr marL="0" indent="0">
              <a:buNone/>
            </a:pPr>
            <a:r>
              <a:rPr lang="en-US" sz="1200" b="1" dirty="0">
                <a:latin typeface="Arial" panose="020B0604020202020204" pitchFamily="34" charset="0"/>
                <a:cs typeface="Arial" panose="020B0604020202020204" pitchFamily="34" charset="0"/>
              </a:rPr>
              <a:t>6. Educational Institution and Researcher</a:t>
            </a:r>
            <a:r>
              <a:rPr lang="en-US" sz="1200" dirty="0">
                <a:latin typeface="Arial" panose="020B0604020202020204" pitchFamily="34" charset="0"/>
                <a:cs typeface="Arial" panose="020B0604020202020204" pitchFamily="34" charset="0"/>
              </a:rPr>
              <a:t>: Teach and Learn in the course of Cryptography and Cybersecurity Courses.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86F200E-B329-EAD4-E141-8DA1E84E1134}"/>
              </a:ext>
            </a:extLst>
          </p:cNvPr>
          <p:cNvPicPr>
            <a:picLocks noGrp="1" noChangeAspect="1"/>
          </p:cNvPicPr>
          <p:nvPr>
            <p:ph idx="1"/>
          </p:nvPr>
        </p:nvPicPr>
        <p:blipFill>
          <a:blip r:embed="rId2"/>
          <a:stretch>
            <a:fillRect/>
          </a:stretch>
        </p:blipFill>
        <p:spPr>
          <a:xfrm>
            <a:off x="3521137" y="3705636"/>
            <a:ext cx="4428674" cy="2767921"/>
          </a:xfrm>
        </p:spPr>
      </p:pic>
      <p:pic>
        <p:nvPicPr>
          <p:cNvPr id="7" name="Picture 6">
            <a:extLst>
              <a:ext uri="{FF2B5EF4-FFF2-40B4-BE49-F238E27FC236}">
                <a16:creationId xmlns:a16="http://schemas.microsoft.com/office/drawing/2014/main" id="{D42957ED-0F6A-672E-5D5E-5E680169517D}"/>
              </a:ext>
            </a:extLst>
          </p:cNvPr>
          <p:cNvPicPr>
            <a:picLocks noChangeAspect="1"/>
          </p:cNvPicPr>
          <p:nvPr/>
        </p:nvPicPr>
        <p:blipFill>
          <a:blip r:embed="rId3"/>
          <a:stretch>
            <a:fillRect/>
          </a:stretch>
        </p:blipFill>
        <p:spPr>
          <a:xfrm>
            <a:off x="581192" y="1221966"/>
            <a:ext cx="3736657" cy="2335410"/>
          </a:xfrm>
          <a:prstGeom prst="rect">
            <a:avLst/>
          </a:prstGeom>
        </p:spPr>
      </p:pic>
      <p:pic>
        <p:nvPicPr>
          <p:cNvPr id="9" name="Picture 8">
            <a:extLst>
              <a:ext uri="{FF2B5EF4-FFF2-40B4-BE49-F238E27FC236}">
                <a16:creationId xmlns:a16="http://schemas.microsoft.com/office/drawing/2014/main" id="{2CFD5D66-C267-5ECB-3791-F72E3593F333}"/>
              </a:ext>
            </a:extLst>
          </p:cNvPr>
          <p:cNvPicPr>
            <a:picLocks noChangeAspect="1"/>
          </p:cNvPicPr>
          <p:nvPr/>
        </p:nvPicPr>
        <p:blipFill>
          <a:blip r:embed="rId4"/>
          <a:stretch>
            <a:fillRect/>
          </a:stretch>
        </p:blipFill>
        <p:spPr>
          <a:xfrm>
            <a:off x="6906540" y="789456"/>
            <a:ext cx="4428673" cy="276792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1200" dirty="0">
                <a:latin typeface="Arial" panose="020B0604020202020204" pitchFamily="34" charset="0"/>
                <a:cs typeface="Arial" panose="020B0604020202020204" pitchFamily="34" charset="0"/>
              </a:rPr>
              <a:t>This project has therefore successfully established image-based steganography as a safe method for hiding messages in images. By changing pixel values, it makes sure that sensitive information would be hidden away while keeping the image itself unchanged to sight. Encryption can only be done by an authorized user, thanks to password-protected decryption. With its lightweight and platform-independent solution, the system acts as a very effective and discreet way of transferring confidential data. The project thus takes a vital step toward secure communication by presenting a very straightforward yet effective alternative to standard encryption approaches.</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https://github.com/Gopinath-15/Image-Steganography---python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520</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ui-sans-serif</vt:lpstr>
      <vt:lpstr>Wingdings 2</vt:lpstr>
      <vt:lpstr>DividendVTI</vt:lpstr>
      <vt:lpstr>Image-Based Steganography: Secure Message Encoding &amp; Decoding Using OpenCV</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Gopinath K</cp:lastModifiedBy>
  <cp:revision>28</cp:revision>
  <dcterms:created xsi:type="dcterms:W3CDTF">2021-05-26T16:50:10Z</dcterms:created>
  <dcterms:modified xsi:type="dcterms:W3CDTF">2025-02-23T08:45:58Z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