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695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899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680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3137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243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450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4008313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520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48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088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63711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1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84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895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89758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873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07842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1498-6976-5109-C5CD-B9254D5376D9}"/>
              </a:ext>
            </a:extLst>
          </p:cNvPr>
          <p:cNvSpPr>
            <a:spLocks noGrp="1"/>
          </p:cNvSpPr>
          <p:nvPr>
            <p:ph type="ctrTitle"/>
          </p:nvPr>
        </p:nvSpPr>
        <p:spPr/>
        <p:txBody>
          <a:bodyPr/>
          <a:lstStyle/>
          <a:p>
            <a:r>
              <a:rPr lang="en-IN" dirty="0"/>
              <a:t>AI BASED DIABETES PREDICTION SYSTEM </a:t>
            </a:r>
            <a:endParaRPr lang="en-US" dirty="0"/>
          </a:p>
        </p:txBody>
      </p:sp>
      <p:sp>
        <p:nvSpPr>
          <p:cNvPr id="3" name="Subtitle 2">
            <a:extLst>
              <a:ext uri="{FF2B5EF4-FFF2-40B4-BE49-F238E27FC236}">
                <a16:creationId xmlns:a16="http://schemas.microsoft.com/office/drawing/2014/main" id="{86C5B8FC-E00C-8AEF-299F-53EA083DADEA}"/>
              </a:ext>
            </a:extLst>
          </p:cNvPr>
          <p:cNvSpPr>
            <a:spLocks noGrp="1"/>
          </p:cNvSpPr>
          <p:nvPr>
            <p:ph type="subTitle" idx="1"/>
          </p:nvPr>
        </p:nvSpPr>
        <p:spPr/>
        <p:txBody>
          <a:bodyPr/>
          <a:lstStyle/>
          <a:p>
            <a:r>
              <a:rPr lang="en-IN" dirty="0"/>
              <a:t>PHASE 5</a:t>
            </a:r>
            <a:endParaRPr lang="en-US" dirty="0"/>
          </a:p>
        </p:txBody>
      </p:sp>
    </p:spTree>
    <p:extLst>
      <p:ext uri="{BB962C8B-B14F-4D97-AF65-F5344CB8AC3E}">
        <p14:creationId xmlns:p14="http://schemas.microsoft.com/office/powerpoint/2010/main" val="212575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8BE7-68AC-2CD5-5632-95959E2E00DB}"/>
              </a:ext>
            </a:extLst>
          </p:cNvPr>
          <p:cNvSpPr>
            <a:spLocks noGrp="1"/>
          </p:cNvSpPr>
          <p:nvPr>
            <p:ph type="title"/>
          </p:nvPr>
        </p:nvSpPr>
        <p:spPr>
          <a:xfrm>
            <a:off x="745699" y="-195593"/>
            <a:ext cx="10515600" cy="1325563"/>
          </a:xfrm>
        </p:spPr>
        <p:txBody>
          <a:bodyPr/>
          <a:lstStyle/>
          <a:p>
            <a:r>
              <a:rPr lang="en-IN" b="1" dirty="0"/>
              <a:t>Training data </a:t>
            </a:r>
            <a:endParaRPr lang="en-US" b="1" dirty="0"/>
          </a:p>
        </p:txBody>
      </p:sp>
      <p:pic>
        <p:nvPicPr>
          <p:cNvPr id="4" name="Content Placeholder 3">
            <a:extLst>
              <a:ext uri="{FF2B5EF4-FFF2-40B4-BE49-F238E27FC236}">
                <a16:creationId xmlns:a16="http://schemas.microsoft.com/office/drawing/2014/main" id="{B77AD83C-403B-0B72-FE4D-973AC14B9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087" y="2160588"/>
            <a:ext cx="8135864" cy="3881437"/>
          </a:xfrm>
        </p:spPr>
      </p:pic>
      <p:sp>
        <p:nvSpPr>
          <p:cNvPr id="5" name="TextBox 4">
            <a:extLst>
              <a:ext uri="{FF2B5EF4-FFF2-40B4-BE49-F238E27FC236}">
                <a16:creationId xmlns:a16="http://schemas.microsoft.com/office/drawing/2014/main" id="{AA25F6F1-D852-B536-9CE6-8B777A610E3D}"/>
              </a:ext>
            </a:extLst>
          </p:cNvPr>
          <p:cNvSpPr txBox="1"/>
          <p:nvPr/>
        </p:nvSpPr>
        <p:spPr>
          <a:xfrm>
            <a:off x="1248946" y="893181"/>
            <a:ext cx="9447578" cy="646331"/>
          </a:xfrm>
          <a:prstGeom prst="rect">
            <a:avLst/>
          </a:prstGeom>
          <a:noFill/>
        </p:spPr>
        <p:txBody>
          <a:bodyPr wrap="square">
            <a:spAutoFit/>
          </a:bodyPr>
          <a:lstStyle/>
          <a:p>
            <a:r>
              <a:rPr lang="en-IN" b="0" i="0" dirty="0">
                <a:solidFill>
                  <a:srgbClr val="374151"/>
                </a:solidFill>
                <a:effectLst/>
                <a:latin typeface="Söhne"/>
              </a:rPr>
              <a:t>The context of machine learning and artificial intelligence, is a subset of a dataset used to train a machine learning model.</a:t>
            </a:r>
            <a:endParaRPr lang="en-US" dirty="0"/>
          </a:p>
        </p:txBody>
      </p:sp>
    </p:spTree>
    <p:extLst>
      <p:ext uri="{BB962C8B-B14F-4D97-AF65-F5344CB8AC3E}">
        <p14:creationId xmlns:p14="http://schemas.microsoft.com/office/powerpoint/2010/main" val="427581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0D78-294C-0010-7A36-4C04576C8F76}"/>
              </a:ext>
            </a:extLst>
          </p:cNvPr>
          <p:cNvSpPr>
            <a:spLocks noGrp="1"/>
          </p:cNvSpPr>
          <p:nvPr>
            <p:ph type="title"/>
          </p:nvPr>
        </p:nvSpPr>
        <p:spPr>
          <a:xfrm>
            <a:off x="838199" y="288453"/>
            <a:ext cx="9905998" cy="1478570"/>
          </a:xfrm>
        </p:spPr>
        <p:txBody>
          <a:bodyPr/>
          <a:lstStyle/>
          <a:p>
            <a:r>
              <a:rPr lang="en-IN" b="1" dirty="0"/>
              <a:t>Import metrics </a:t>
            </a:r>
            <a:endParaRPr lang="en-US" b="1" dirty="0"/>
          </a:p>
        </p:txBody>
      </p:sp>
      <p:pic>
        <p:nvPicPr>
          <p:cNvPr id="4" name="Content Placeholder 3">
            <a:extLst>
              <a:ext uri="{FF2B5EF4-FFF2-40B4-BE49-F238E27FC236}">
                <a16:creationId xmlns:a16="http://schemas.microsoft.com/office/drawing/2014/main" id="{A9BD7533-808D-3F28-4A23-8B2ECDEA6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67023"/>
            <a:ext cx="5763083" cy="4430848"/>
          </a:xfrm>
        </p:spPr>
      </p:pic>
      <p:pic>
        <p:nvPicPr>
          <p:cNvPr id="5" name="Picture 4">
            <a:extLst>
              <a:ext uri="{FF2B5EF4-FFF2-40B4-BE49-F238E27FC236}">
                <a16:creationId xmlns:a16="http://schemas.microsoft.com/office/drawing/2014/main" id="{25604D25-7E5F-F000-3AFB-E02308D3D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99" y="1767023"/>
            <a:ext cx="5415501" cy="4472459"/>
          </a:xfrm>
          <a:prstGeom prst="rect">
            <a:avLst/>
          </a:prstGeom>
        </p:spPr>
      </p:pic>
    </p:spTree>
    <p:extLst>
      <p:ext uri="{BB962C8B-B14F-4D97-AF65-F5344CB8AC3E}">
        <p14:creationId xmlns:p14="http://schemas.microsoft.com/office/powerpoint/2010/main" val="22106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5929-22C0-D446-EE1C-6945B75B34E8}"/>
              </a:ext>
            </a:extLst>
          </p:cNvPr>
          <p:cNvSpPr>
            <a:spLocks noGrp="1"/>
          </p:cNvSpPr>
          <p:nvPr>
            <p:ph type="title"/>
          </p:nvPr>
        </p:nvSpPr>
        <p:spPr>
          <a:xfrm>
            <a:off x="1162561" y="0"/>
            <a:ext cx="10131425" cy="1456267"/>
          </a:xfrm>
        </p:spPr>
        <p:txBody>
          <a:bodyPr/>
          <a:lstStyle/>
          <a:p>
            <a:r>
              <a:rPr lang="en-IN" b="1" dirty="0"/>
              <a:t>Probability prediction </a:t>
            </a:r>
            <a:endParaRPr lang="en-US" b="1" dirty="0"/>
          </a:p>
        </p:txBody>
      </p:sp>
      <p:pic>
        <p:nvPicPr>
          <p:cNvPr id="4" name="Content Placeholder 3">
            <a:extLst>
              <a:ext uri="{FF2B5EF4-FFF2-40B4-BE49-F238E27FC236}">
                <a16:creationId xmlns:a16="http://schemas.microsoft.com/office/drawing/2014/main" id="{CF7AF018-CA48-C487-0C92-C065C5DA1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07" y="2160588"/>
            <a:ext cx="6712823" cy="3881437"/>
          </a:xfrm>
        </p:spPr>
      </p:pic>
      <p:sp>
        <p:nvSpPr>
          <p:cNvPr id="5" name="TextBox 4">
            <a:extLst>
              <a:ext uri="{FF2B5EF4-FFF2-40B4-BE49-F238E27FC236}">
                <a16:creationId xmlns:a16="http://schemas.microsoft.com/office/drawing/2014/main" id="{ABB0E95F-ADB5-64F4-9C5F-C5808B810494}"/>
              </a:ext>
            </a:extLst>
          </p:cNvPr>
          <p:cNvSpPr txBox="1"/>
          <p:nvPr/>
        </p:nvSpPr>
        <p:spPr>
          <a:xfrm>
            <a:off x="1162561" y="1114781"/>
            <a:ext cx="9669657" cy="646331"/>
          </a:xfrm>
          <a:prstGeom prst="rect">
            <a:avLst/>
          </a:prstGeom>
          <a:noFill/>
        </p:spPr>
        <p:txBody>
          <a:bodyPr wrap="square">
            <a:spAutoFit/>
          </a:bodyPr>
          <a:lstStyle/>
          <a:p>
            <a:r>
              <a:rPr lang="en-IN" dirty="0">
                <a:solidFill>
                  <a:srgbClr val="374151"/>
                </a:solidFill>
                <a:latin typeface="Söhne"/>
              </a:rPr>
              <a:t>The </a:t>
            </a:r>
            <a:r>
              <a:rPr lang="en-IN" b="0" i="0" dirty="0">
                <a:solidFill>
                  <a:srgbClr val="374151"/>
                </a:solidFill>
                <a:effectLst/>
                <a:latin typeface="Söhne"/>
              </a:rPr>
              <a:t>context of machine learning and statistics, refers to the estimation of the likelihood or probability of a particular event or outcome occurring.</a:t>
            </a:r>
            <a:endParaRPr lang="en-US" dirty="0"/>
          </a:p>
        </p:txBody>
      </p:sp>
    </p:spTree>
    <p:extLst>
      <p:ext uri="{BB962C8B-B14F-4D97-AF65-F5344CB8AC3E}">
        <p14:creationId xmlns:p14="http://schemas.microsoft.com/office/powerpoint/2010/main" val="153424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507D-2902-4F70-30AA-AE7692B59081}"/>
              </a:ext>
            </a:extLst>
          </p:cNvPr>
          <p:cNvSpPr>
            <a:spLocks noGrp="1"/>
          </p:cNvSpPr>
          <p:nvPr>
            <p:ph type="title"/>
          </p:nvPr>
        </p:nvSpPr>
        <p:spPr>
          <a:xfrm>
            <a:off x="740403" y="-54205"/>
            <a:ext cx="10515600" cy="1325563"/>
          </a:xfrm>
        </p:spPr>
        <p:txBody>
          <a:bodyPr/>
          <a:lstStyle/>
          <a:p>
            <a:r>
              <a:rPr lang="en-IN" b="1" dirty="0"/>
              <a:t>Solution</a:t>
            </a:r>
            <a:endParaRPr lang="en-US" b="1" dirty="0"/>
          </a:p>
        </p:txBody>
      </p:sp>
      <p:pic>
        <p:nvPicPr>
          <p:cNvPr id="4" name="Content Placeholder 3">
            <a:extLst>
              <a:ext uri="{FF2B5EF4-FFF2-40B4-BE49-F238E27FC236}">
                <a16:creationId xmlns:a16="http://schemas.microsoft.com/office/drawing/2014/main" id="{ADF33EE9-0ED8-B86B-07B2-581A11ED8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403" y="1271358"/>
            <a:ext cx="10515600" cy="3512340"/>
          </a:xfrm>
        </p:spPr>
      </p:pic>
      <p:pic>
        <p:nvPicPr>
          <p:cNvPr id="6" name="Picture 5">
            <a:extLst>
              <a:ext uri="{FF2B5EF4-FFF2-40B4-BE49-F238E27FC236}">
                <a16:creationId xmlns:a16="http://schemas.microsoft.com/office/drawing/2014/main" id="{E6465963-CE97-BC60-CFEE-49DDD5FC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12" y="4707312"/>
            <a:ext cx="10487390" cy="1576132"/>
          </a:xfrm>
          <a:prstGeom prst="rect">
            <a:avLst/>
          </a:prstGeom>
        </p:spPr>
      </p:pic>
    </p:spTree>
    <p:extLst>
      <p:ext uri="{BB962C8B-B14F-4D97-AF65-F5344CB8AC3E}">
        <p14:creationId xmlns:p14="http://schemas.microsoft.com/office/powerpoint/2010/main" val="146792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6BCA-05BE-A086-174F-02DA93A9C7BA}"/>
              </a:ext>
            </a:extLst>
          </p:cNvPr>
          <p:cNvSpPr>
            <a:spLocks noGrp="1"/>
          </p:cNvSpPr>
          <p:nvPr>
            <p:ph type="title"/>
          </p:nvPr>
        </p:nvSpPr>
        <p:spPr/>
        <p:txBody>
          <a:bodyPr/>
          <a:lstStyle/>
          <a:p>
            <a:r>
              <a:rPr lang="en-IN" b="1" dirty="0"/>
              <a:t>Conclusion</a:t>
            </a:r>
            <a:r>
              <a:rPr lang="en-IN" dirty="0"/>
              <a:t> </a:t>
            </a:r>
            <a:endParaRPr lang="en-US" dirty="0"/>
          </a:p>
        </p:txBody>
      </p:sp>
      <p:sp>
        <p:nvSpPr>
          <p:cNvPr id="3" name="Content Placeholder 2">
            <a:extLst>
              <a:ext uri="{FF2B5EF4-FFF2-40B4-BE49-F238E27FC236}">
                <a16:creationId xmlns:a16="http://schemas.microsoft.com/office/drawing/2014/main" id="{75E31CE8-BC6B-2FD1-F45B-1400D58008C5}"/>
              </a:ext>
            </a:extLst>
          </p:cNvPr>
          <p:cNvSpPr>
            <a:spLocks noGrp="1"/>
          </p:cNvSpPr>
          <p:nvPr>
            <p:ph idx="1"/>
          </p:nvPr>
        </p:nvSpPr>
        <p:spPr/>
        <p:txBody>
          <a:bodyPr/>
          <a:lstStyle/>
          <a:p>
            <a:r>
              <a:rPr lang="en-IN" dirty="0"/>
              <a:t>The diabetes prediction system employing the Random Forest classifier demonstrates its effectiveness in accurately predicting diabetes risk. </a:t>
            </a:r>
          </a:p>
          <a:p>
            <a:r>
              <a:rPr lang="en-IN" dirty="0"/>
              <a:t>By leveraging ensemble learning and feature importance ranking, it enhances the reliability of predictions and provides valuable insights for early intervention and prevention. </a:t>
            </a:r>
          </a:p>
          <a:p>
            <a:r>
              <a:rPr lang="en-IN" dirty="0"/>
              <a:t>This system is a valuable tool in improving healthcare outcomes for individuals at risk of diabetes.</a:t>
            </a:r>
            <a:endParaRPr lang="en-US" dirty="0"/>
          </a:p>
        </p:txBody>
      </p:sp>
    </p:spTree>
    <p:extLst>
      <p:ext uri="{BB962C8B-B14F-4D97-AF65-F5344CB8AC3E}">
        <p14:creationId xmlns:p14="http://schemas.microsoft.com/office/powerpoint/2010/main" val="254319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5E00-1FE9-BDD7-207B-BE0EAE2FE246}"/>
              </a:ext>
            </a:extLst>
          </p:cNvPr>
          <p:cNvSpPr>
            <a:spLocks noGrp="1"/>
          </p:cNvSpPr>
          <p:nvPr>
            <p:ph type="title"/>
          </p:nvPr>
        </p:nvSpPr>
        <p:spPr>
          <a:xfrm>
            <a:off x="554633" y="2689715"/>
            <a:ext cx="9905998" cy="1478570"/>
          </a:xfrm>
        </p:spPr>
        <p:txBody>
          <a:bodyPr anchor="t"/>
          <a:lstStyle/>
          <a:p>
            <a:pPr algn="ctr"/>
            <a:r>
              <a:rPr lang="en-IN" b="1" dirty="0"/>
              <a:t>Thank you </a:t>
            </a:r>
            <a:endParaRPr lang="en-US" b="1" dirty="0"/>
          </a:p>
        </p:txBody>
      </p:sp>
      <p:sp>
        <p:nvSpPr>
          <p:cNvPr id="3" name="Content Placeholder 2">
            <a:extLst>
              <a:ext uri="{FF2B5EF4-FFF2-40B4-BE49-F238E27FC236}">
                <a16:creationId xmlns:a16="http://schemas.microsoft.com/office/drawing/2014/main" id="{C7FABD9A-655B-141E-C4E7-6339A6EFE3A2}"/>
              </a:ext>
            </a:extLst>
          </p:cNvPr>
          <p:cNvSpPr>
            <a:spLocks noGrp="1"/>
          </p:cNvSpPr>
          <p:nvPr>
            <p:ph idx="1"/>
          </p:nvPr>
        </p:nvSpPr>
        <p:spPr>
          <a:xfrm>
            <a:off x="1043615" y="1858300"/>
            <a:ext cx="9905999" cy="3541714"/>
          </a:xfrm>
        </p:spPr>
        <p:txBody>
          <a:bodyPr/>
          <a:lstStyle/>
          <a:p>
            <a:endParaRPr lang="en-US" dirty="0"/>
          </a:p>
        </p:txBody>
      </p:sp>
    </p:spTree>
    <p:extLst>
      <p:ext uri="{BB962C8B-B14F-4D97-AF65-F5344CB8AC3E}">
        <p14:creationId xmlns:p14="http://schemas.microsoft.com/office/powerpoint/2010/main" val="360540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C86C-F905-B2CE-5ED7-3F4742DBA956}"/>
              </a:ext>
            </a:extLst>
          </p:cNvPr>
          <p:cNvSpPr>
            <a:spLocks noGrp="1"/>
          </p:cNvSpPr>
          <p:nvPr>
            <p:ph type="title"/>
          </p:nvPr>
        </p:nvSpPr>
        <p:spPr/>
        <p:txBody>
          <a:bodyPr/>
          <a:lstStyle/>
          <a:p>
            <a:r>
              <a:rPr lang="en-IN" b="1" dirty="0"/>
              <a:t>Problem DESCRIPTION</a:t>
            </a:r>
            <a:endParaRPr lang="en-US" b="1" dirty="0"/>
          </a:p>
        </p:txBody>
      </p:sp>
      <p:sp>
        <p:nvSpPr>
          <p:cNvPr id="3" name="Content Placeholder 2">
            <a:extLst>
              <a:ext uri="{FF2B5EF4-FFF2-40B4-BE49-F238E27FC236}">
                <a16:creationId xmlns:a16="http://schemas.microsoft.com/office/drawing/2014/main" id="{7D1C7AA8-98D9-C5D0-F007-8B12D1F6CB81}"/>
              </a:ext>
            </a:extLst>
          </p:cNvPr>
          <p:cNvSpPr>
            <a:spLocks noGrp="1"/>
          </p:cNvSpPr>
          <p:nvPr>
            <p:ph idx="1"/>
          </p:nvPr>
        </p:nvSpPr>
        <p:spPr/>
        <p:txBody>
          <a:bodyPr/>
          <a:lstStyle/>
          <a:p>
            <a:r>
              <a:rPr lang="en-IN" dirty="0"/>
              <a:t>An AI-based diabetes prediction system is a sophisticated software or model that leverages artificial intelligence techniques, such as machine learning and deep learning, to </a:t>
            </a:r>
            <a:r>
              <a:rPr lang="en-IN" dirty="0" err="1"/>
              <a:t>analyze</a:t>
            </a:r>
            <a:r>
              <a:rPr lang="en-IN" dirty="0"/>
              <a:t> a wide range of data, including medical records, patient demographics, lifestyle factors, and genetic information, to predict the likelihood of an individual developing diabetes. </a:t>
            </a:r>
          </a:p>
          <a:p>
            <a:r>
              <a:rPr lang="en-IN" dirty="0"/>
              <a:t>This system typically functions by training on historical data to identify patterns and risk factors associated with diabetes, enabling it to make personalized predictions for individuals.</a:t>
            </a:r>
            <a:endParaRPr lang="en-US" dirty="0"/>
          </a:p>
        </p:txBody>
      </p:sp>
    </p:spTree>
    <p:extLst>
      <p:ext uri="{BB962C8B-B14F-4D97-AF65-F5344CB8AC3E}">
        <p14:creationId xmlns:p14="http://schemas.microsoft.com/office/powerpoint/2010/main" val="98243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FDCC-77AF-70F2-3EC8-08E8E169BF95}"/>
              </a:ext>
            </a:extLst>
          </p:cNvPr>
          <p:cNvSpPr>
            <a:spLocks noGrp="1"/>
          </p:cNvSpPr>
          <p:nvPr>
            <p:ph type="title"/>
          </p:nvPr>
        </p:nvSpPr>
        <p:spPr/>
        <p:txBody>
          <a:bodyPr/>
          <a:lstStyle/>
          <a:p>
            <a:r>
              <a:rPr lang="en-IN" b="1" dirty="0"/>
              <a:t>Phases</a:t>
            </a:r>
            <a:endParaRPr lang="en-US" b="1" dirty="0"/>
          </a:p>
        </p:txBody>
      </p:sp>
      <p:sp>
        <p:nvSpPr>
          <p:cNvPr id="3" name="Content Placeholder 2">
            <a:extLst>
              <a:ext uri="{FF2B5EF4-FFF2-40B4-BE49-F238E27FC236}">
                <a16:creationId xmlns:a16="http://schemas.microsoft.com/office/drawing/2014/main" id="{9C727B47-5F56-CA0C-6D72-9843CE493B15}"/>
              </a:ext>
            </a:extLst>
          </p:cNvPr>
          <p:cNvSpPr>
            <a:spLocks noGrp="1"/>
          </p:cNvSpPr>
          <p:nvPr>
            <p:ph idx="1"/>
          </p:nvPr>
        </p:nvSpPr>
        <p:spPr>
          <a:xfrm>
            <a:off x="838200" y="1857968"/>
            <a:ext cx="10515600" cy="3339270"/>
          </a:xfrm>
        </p:spPr>
        <p:txBody>
          <a:bodyPr/>
          <a:lstStyle/>
          <a:p>
            <a:r>
              <a:rPr lang="en-IN" dirty="0"/>
              <a:t>Phase 1 is about the idea presentation to predict Diabetes using AI.</a:t>
            </a:r>
          </a:p>
          <a:p>
            <a:r>
              <a:rPr lang="en-IN" dirty="0"/>
              <a:t>Phase 2 is about Creating the innovative idea presentation for diabetes prediction using AI.</a:t>
            </a:r>
          </a:p>
          <a:p>
            <a:r>
              <a:rPr lang="en-IN" dirty="0"/>
              <a:t>Phase 3 is the development of code part 1 for diabetes prediction.</a:t>
            </a:r>
          </a:p>
          <a:p>
            <a:r>
              <a:rPr lang="en-IN" dirty="0"/>
              <a:t>Phase 4 is the development of code part 2 for diabetes prediction.</a:t>
            </a:r>
          </a:p>
          <a:p>
            <a:r>
              <a:rPr lang="en-IN" dirty="0"/>
              <a:t>Phase 5 is the documentation and Presentation.</a:t>
            </a:r>
            <a:endParaRPr lang="en-US" dirty="0"/>
          </a:p>
        </p:txBody>
      </p:sp>
    </p:spTree>
    <p:extLst>
      <p:ext uri="{BB962C8B-B14F-4D97-AF65-F5344CB8AC3E}">
        <p14:creationId xmlns:p14="http://schemas.microsoft.com/office/powerpoint/2010/main" val="32564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039A-D5A0-34BE-BE56-C8CCF312605E}"/>
              </a:ext>
            </a:extLst>
          </p:cNvPr>
          <p:cNvSpPr>
            <a:spLocks noGrp="1"/>
          </p:cNvSpPr>
          <p:nvPr>
            <p:ph type="title"/>
          </p:nvPr>
        </p:nvSpPr>
        <p:spPr/>
        <p:txBody>
          <a:bodyPr/>
          <a:lstStyle/>
          <a:p>
            <a:r>
              <a:rPr lang="en-IN" b="1" dirty="0"/>
              <a:t>Dataset </a:t>
            </a:r>
            <a:endParaRPr lang="en-US" b="1" dirty="0"/>
          </a:p>
        </p:txBody>
      </p:sp>
      <p:sp>
        <p:nvSpPr>
          <p:cNvPr id="3" name="Content Placeholder 2">
            <a:extLst>
              <a:ext uri="{FF2B5EF4-FFF2-40B4-BE49-F238E27FC236}">
                <a16:creationId xmlns:a16="http://schemas.microsoft.com/office/drawing/2014/main" id="{75469336-C45D-50A2-8CE5-EC9ACB24EA4A}"/>
              </a:ext>
            </a:extLst>
          </p:cNvPr>
          <p:cNvSpPr>
            <a:spLocks noGrp="1"/>
          </p:cNvSpPr>
          <p:nvPr>
            <p:ph idx="1"/>
          </p:nvPr>
        </p:nvSpPr>
        <p:spPr/>
        <p:txBody>
          <a:bodyPr>
            <a:normAutofit lnSpcReduction="10000"/>
          </a:bodyPr>
          <a:lstStyle/>
          <a:p>
            <a:r>
              <a:rPr lang="en-IN" dirty="0"/>
              <a:t>The diabetes dataset from </a:t>
            </a:r>
            <a:r>
              <a:rPr lang="en-IN" dirty="0" err="1"/>
              <a:t>Kaggle</a:t>
            </a:r>
            <a:r>
              <a:rPr lang="en-IN" dirty="0"/>
              <a:t> is a commonly used dataset that contains ten baseline variables, such as age, sex, body mass index (BMI), average blood pressure, and six blood serum measurements, for a group of diabetes patients. </a:t>
            </a:r>
          </a:p>
          <a:p>
            <a:r>
              <a:rPr lang="en-IN" dirty="0"/>
              <a:t>It’s often utilized in machine learning and data analysis to predict diabetes progression or assess factors related to the disease. Researchers and data scientists use this dataset for various analytical and predictive tasks to gain insights into diabetes and its progression.</a:t>
            </a:r>
            <a:endParaRPr lang="en-US" dirty="0"/>
          </a:p>
        </p:txBody>
      </p:sp>
      <p:sp>
        <p:nvSpPr>
          <p:cNvPr id="8" name="TextBox 7">
            <a:extLst>
              <a:ext uri="{FF2B5EF4-FFF2-40B4-BE49-F238E27FC236}">
                <a16:creationId xmlns:a16="http://schemas.microsoft.com/office/drawing/2014/main" id="{582008F4-79BC-C134-E5A5-E820E115E2C2}"/>
              </a:ext>
            </a:extLst>
          </p:cNvPr>
          <p:cNvSpPr txBox="1"/>
          <p:nvPr/>
        </p:nvSpPr>
        <p:spPr>
          <a:xfrm>
            <a:off x="1332481" y="5606535"/>
            <a:ext cx="8826160" cy="369332"/>
          </a:xfrm>
          <a:prstGeom prst="rect">
            <a:avLst/>
          </a:prstGeom>
          <a:noFill/>
        </p:spPr>
        <p:txBody>
          <a:bodyPr wrap="square">
            <a:spAutoFit/>
          </a:bodyPr>
          <a:lstStyle/>
          <a:p>
            <a:r>
              <a:rPr lang="en-IN" dirty="0"/>
              <a:t>https://www.kaggle.com/datasets/mathchi/diabetes-data-set</a:t>
            </a:r>
            <a:endParaRPr lang="en-US" dirty="0"/>
          </a:p>
        </p:txBody>
      </p:sp>
    </p:spTree>
    <p:extLst>
      <p:ext uri="{BB962C8B-B14F-4D97-AF65-F5344CB8AC3E}">
        <p14:creationId xmlns:p14="http://schemas.microsoft.com/office/powerpoint/2010/main" val="140340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B8CA-07D5-8348-8D87-4673ED7375D6}"/>
              </a:ext>
            </a:extLst>
          </p:cNvPr>
          <p:cNvSpPr>
            <a:spLocks noGrp="1"/>
          </p:cNvSpPr>
          <p:nvPr>
            <p:ph type="title"/>
          </p:nvPr>
        </p:nvSpPr>
        <p:spPr>
          <a:xfrm>
            <a:off x="1030287" y="-110655"/>
            <a:ext cx="10131425" cy="1456267"/>
          </a:xfrm>
        </p:spPr>
        <p:txBody>
          <a:bodyPr/>
          <a:lstStyle/>
          <a:p>
            <a:r>
              <a:rPr lang="en-IN" b="1" dirty="0"/>
              <a:t> Imported libraries</a:t>
            </a:r>
            <a:endParaRPr lang="en-US" b="1" dirty="0"/>
          </a:p>
        </p:txBody>
      </p:sp>
      <p:pic>
        <p:nvPicPr>
          <p:cNvPr id="4" name="Content Placeholder 3">
            <a:extLst>
              <a:ext uri="{FF2B5EF4-FFF2-40B4-BE49-F238E27FC236}">
                <a16:creationId xmlns:a16="http://schemas.microsoft.com/office/drawing/2014/main" id="{820E2724-B028-C4C0-6F16-F34FDA4F5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481" y="2249487"/>
            <a:ext cx="8985080" cy="4217325"/>
          </a:xfrm>
        </p:spPr>
      </p:pic>
      <p:sp>
        <p:nvSpPr>
          <p:cNvPr id="5" name="TextBox 4">
            <a:extLst>
              <a:ext uri="{FF2B5EF4-FFF2-40B4-BE49-F238E27FC236}">
                <a16:creationId xmlns:a16="http://schemas.microsoft.com/office/drawing/2014/main" id="{70ACA8F3-CDBD-8124-355A-3C8EBF6424FB}"/>
              </a:ext>
            </a:extLst>
          </p:cNvPr>
          <p:cNvSpPr txBox="1"/>
          <p:nvPr/>
        </p:nvSpPr>
        <p:spPr>
          <a:xfrm>
            <a:off x="1224497" y="1219216"/>
            <a:ext cx="9545375" cy="646331"/>
          </a:xfrm>
          <a:prstGeom prst="rect">
            <a:avLst/>
          </a:prstGeom>
          <a:noFill/>
        </p:spPr>
        <p:txBody>
          <a:bodyPr wrap="square">
            <a:spAutoFit/>
          </a:bodyPr>
          <a:lstStyle/>
          <a:p>
            <a:r>
              <a:rPr lang="en-IN" b="0" i="0" dirty="0">
                <a:solidFill>
                  <a:srgbClr val="374151"/>
                </a:solidFill>
                <a:effectLst/>
                <a:latin typeface="Söhne"/>
              </a:rPr>
              <a:t>Pandas is a Python library primarily used for data manipulation and analysis. It is widely used in machine learning for tasks such as data pre-processing and data cleaning.</a:t>
            </a:r>
            <a:endParaRPr lang="en-US" dirty="0"/>
          </a:p>
        </p:txBody>
      </p:sp>
    </p:spTree>
    <p:extLst>
      <p:ext uri="{BB962C8B-B14F-4D97-AF65-F5344CB8AC3E}">
        <p14:creationId xmlns:p14="http://schemas.microsoft.com/office/powerpoint/2010/main" val="310906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E178-E0FB-831E-E16D-23D6C389D54B}"/>
              </a:ext>
            </a:extLst>
          </p:cNvPr>
          <p:cNvSpPr>
            <a:spLocks noGrp="1"/>
          </p:cNvSpPr>
          <p:nvPr>
            <p:ph type="title"/>
          </p:nvPr>
        </p:nvSpPr>
        <p:spPr>
          <a:xfrm>
            <a:off x="1141413" y="86179"/>
            <a:ext cx="9905998" cy="1168018"/>
          </a:xfrm>
        </p:spPr>
        <p:txBody>
          <a:bodyPr/>
          <a:lstStyle/>
          <a:p>
            <a:r>
              <a:rPr lang="en-IN" b="1" dirty="0"/>
              <a:t>Data Description </a:t>
            </a:r>
            <a:endParaRPr lang="en-US" b="1" dirty="0"/>
          </a:p>
        </p:txBody>
      </p:sp>
      <p:pic>
        <p:nvPicPr>
          <p:cNvPr id="5" name="Content Placeholder 4">
            <a:extLst>
              <a:ext uri="{FF2B5EF4-FFF2-40B4-BE49-F238E27FC236}">
                <a16:creationId xmlns:a16="http://schemas.microsoft.com/office/drawing/2014/main" id="{D5DDD4F5-BABC-5492-2607-BA8528FCE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540048"/>
            <a:ext cx="5257800" cy="3543054"/>
          </a:xfrm>
        </p:spPr>
      </p:pic>
      <p:pic>
        <p:nvPicPr>
          <p:cNvPr id="6" name="Picture 5">
            <a:extLst>
              <a:ext uri="{FF2B5EF4-FFF2-40B4-BE49-F238E27FC236}">
                <a16:creationId xmlns:a16="http://schemas.microsoft.com/office/drawing/2014/main" id="{17F372E3-DE45-4B0B-FCDF-22DB48900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160" y="2532760"/>
            <a:ext cx="5651840" cy="3543054"/>
          </a:xfrm>
          <a:prstGeom prst="rect">
            <a:avLst/>
          </a:prstGeom>
        </p:spPr>
      </p:pic>
      <p:sp>
        <p:nvSpPr>
          <p:cNvPr id="8" name="TextBox 7">
            <a:extLst>
              <a:ext uri="{FF2B5EF4-FFF2-40B4-BE49-F238E27FC236}">
                <a16:creationId xmlns:a16="http://schemas.microsoft.com/office/drawing/2014/main" id="{DA591480-1F93-7C16-D6FA-A4E06C742B5E}"/>
              </a:ext>
            </a:extLst>
          </p:cNvPr>
          <p:cNvSpPr txBox="1"/>
          <p:nvPr/>
        </p:nvSpPr>
        <p:spPr>
          <a:xfrm>
            <a:off x="1141413" y="1254197"/>
            <a:ext cx="9905998" cy="646331"/>
          </a:xfrm>
          <a:prstGeom prst="rect">
            <a:avLst/>
          </a:prstGeom>
          <a:noFill/>
        </p:spPr>
        <p:txBody>
          <a:bodyPr wrap="square">
            <a:spAutoFit/>
          </a:bodyPr>
          <a:lstStyle/>
          <a:p>
            <a:r>
              <a:rPr lang="en-IN" dirty="0"/>
              <a:t>This includes details such as the type of data, the structure of the dataset, the variables it contains, and statistics like mean, median, and standard deviation for numeric data. </a:t>
            </a:r>
            <a:endParaRPr lang="en-US" dirty="0"/>
          </a:p>
        </p:txBody>
      </p:sp>
    </p:spTree>
    <p:extLst>
      <p:ext uri="{BB962C8B-B14F-4D97-AF65-F5344CB8AC3E}">
        <p14:creationId xmlns:p14="http://schemas.microsoft.com/office/powerpoint/2010/main" val="93133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022E-C284-8EF8-181D-7781C57B63DF}"/>
              </a:ext>
            </a:extLst>
          </p:cNvPr>
          <p:cNvSpPr>
            <a:spLocks noGrp="1"/>
          </p:cNvSpPr>
          <p:nvPr>
            <p:ph type="title"/>
          </p:nvPr>
        </p:nvSpPr>
        <p:spPr>
          <a:xfrm>
            <a:off x="1043616" y="0"/>
            <a:ext cx="9905998" cy="1478570"/>
          </a:xfrm>
        </p:spPr>
        <p:txBody>
          <a:bodyPr/>
          <a:lstStyle/>
          <a:p>
            <a:r>
              <a:rPr lang="en-IN" b="1" dirty="0"/>
              <a:t>Data information </a:t>
            </a:r>
            <a:endParaRPr lang="en-US" b="1" dirty="0"/>
          </a:p>
        </p:txBody>
      </p:sp>
      <p:pic>
        <p:nvPicPr>
          <p:cNvPr id="7" name="Content Placeholder 6">
            <a:extLst>
              <a:ext uri="{FF2B5EF4-FFF2-40B4-BE49-F238E27FC236}">
                <a16:creationId xmlns:a16="http://schemas.microsoft.com/office/drawing/2014/main" id="{31F3D049-43CF-00F7-8BD3-01B5BC34F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194" y="2160588"/>
            <a:ext cx="6357650" cy="3881437"/>
          </a:xfrm>
        </p:spPr>
      </p:pic>
      <p:sp>
        <p:nvSpPr>
          <p:cNvPr id="9" name="TextBox 8">
            <a:extLst>
              <a:ext uri="{FF2B5EF4-FFF2-40B4-BE49-F238E27FC236}">
                <a16:creationId xmlns:a16="http://schemas.microsoft.com/office/drawing/2014/main" id="{9DCEF41D-4B57-7B16-C52F-491AAB4EB018}"/>
              </a:ext>
            </a:extLst>
          </p:cNvPr>
          <p:cNvSpPr txBox="1"/>
          <p:nvPr/>
        </p:nvSpPr>
        <p:spPr>
          <a:xfrm rot="10800000" flipV="1">
            <a:off x="1014644" y="1093730"/>
            <a:ext cx="10432106" cy="923330"/>
          </a:xfrm>
          <a:prstGeom prst="rect">
            <a:avLst/>
          </a:prstGeom>
          <a:noFill/>
        </p:spPr>
        <p:txBody>
          <a:bodyPr wrap="square">
            <a:spAutoFit/>
          </a:bodyPr>
          <a:lstStyle/>
          <a:p>
            <a:r>
              <a:rPr lang="en-IN" dirty="0"/>
              <a:t>The meaningful and useful knowledge or insights derived from data. It’s the result of processing, </a:t>
            </a:r>
            <a:r>
              <a:rPr lang="en-IN" dirty="0" err="1"/>
              <a:t>analyzing</a:t>
            </a:r>
            <a:r>
              <a:rPr lang="en-IN" dirty="0"/>
              <a:t>, and interpreting raw data to extract relevant facts, patterns, trends, or conclusions that can be used to make informed decisions, solve problems.</a:t>
            </a:r>
            <a:endParaRPr lang="en-US" dirty="0"/>
          </a:p>
        </p:txBody>
      </p:sp>
    </p:spTree>
    <p:extLst>
      <p:ext uri="{BB962C8B-B14F-4D97-AF65-F5344CB8AC3E}">
        <p14:creationId xmlns:p14="http://schemas.microsoft.com/office/powerpoint/2010/main" val="145083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1144-2A01-B4EF-2F24-192D6EFF4FF7}"/>
              </a:ext>
            </a:extLst>
          </p:cNvPr>
          <p:cNvSpPr>
            <a:spLocks noGrp="1"/>
          </p:cNvSpPr>
          <p:nvPr>
            <p:ph type="title"/>
          </p:nvPr>
        </p:nvSpPr>
        <p:spPr>
          <a:xfrm>
            <a:off x="954553" y="-261653"/>
            <a:ext cx="9905998" cy="1478570"/>
          </a:xfrm>
        </p:spPr>
        <p:txBody>
          <a:bodyPr/>
          <a:lstStyle/>
          <a:p>
            <a:r>
              <a:rPr lang="en-IN" dirty="0"/>
              <a:t> </a:t>
            </a:r>
            <a:r>
              <a:rPr lang="en-IN" b="1" dirty="0"/>
              <a:t>Data</a:t>
            </a:r>
            <a:r>
              <a:rPr lang="en-IN" dirty="0"/>
              <a:t> </a:t>
            </a:r>
            <a:r>
              <a:rPr lang="en-IN" b="1" dirty="0"/>
              <a:t>Pre-processing</a:t>
            </a:r>
            <a:endParaRPr lang="en-US" b="1" dirty="0"/>
          </a:p>
        </p:txBody>
      </p:sp>
      <p:pic>
        <p:nvPicPr>
          <p:cNvPr id="4" name="Content Placeholder 3">
            <a:extLst>
              <a:ext uri="{FF2B5EF4-FFF2-40B4-BE49-F238E27FC236}">
                <a16:creationId xmlns:a16="http://schemas.microsoft.com/office/drawing/2014/main" id="{52F8DEA3-2D09-2C7D-233E-A2B77FA69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553" y="1861832"/>
            <a:ext cx="5139629" cy="4351338"/>
          </a:xfrm>
        </p:spPr>
      </p:pic>
      <p:pic>
        <p:nvPicPr>
          <p:cNvPr id="5" name="Picture 4">
            <a:extLst>
              <a:ext uri="{FF2B5EF4-FFF2-40B4-BE49-F238E27FC236}">
                <a16:creationId xmlns:a16="http://schemas.microsoft.com/office/drawing/2014/main" id="{D5DDA6D3-118C-AC56-60DD-EBDE5154C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595" y="1861832"/>
            <a:ext cx="5900406" cy="4351338"/>
          </a:xfrm>
          <a:prstGeom prst="rect">
            <a:avLst/>
          </a:prstGeom>
        </p:spPr>
      </p:pic>
      <p:sp>
        <p:nvSpPr>
          <p:cNvPr id="6" name="TextBox 5">
            <a:extLst>
              <a:ext uri="{FF2B5EF4-FFF2-40B4-BE49-F238E27FC236}">
                <a16:creationId xmlns:a16="http://schemas.microsoft.com/office/drawing/2014/main" id="{FA13FDBD-6C25-12EB-F0B9-EA1EC609D811}"/>
              </a:ext>
            </a:extLst>
          </p:cNvPr>
          <p:cNvSpPr txBox="1"/>
          <p:nvPr/>
        </p:nvSpPr>
        <p:spPr>
          <a:xfrm>
            <a:off x="1081390" y="893043"/>
            <a:ext cx="9652324" cy="646331"/>
          </a:xfrm>
          <a:prstGeom prst="rect">
            <a:avLst/>
          </a:prstGeom>
          <a:noFill/>
        </p:spPr>
        <p:txBody>
          <a:bodyPr wrap="square">
            <a:spAutoFit/>
          </a:bodyPr>
          <a:lstStyle/>
          <a:p>
            <a:r>
              <a:rPr lang="en-IN" dirty="0"/>
              <a:t>This step is The process of cleaning, transforming, and organizing raw data into a format that is suitable for analysis or for training machine learning models.</a:t>
            </a:r>
            <a:endParaRPr lang="en-US" dirty="0"/>
          </a:p>
        </p:txBody>
      </p:sp>
    </p:spTree>
    <p:extLst>
      <p:ext uri="{BB962C8B-B14F-4D97-AF65-F5344CB8AC3E}">
        <p14:creationId xmlns:p14="http://schemas.microsoft.com/office/powerpoint/2010/main" val="62723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2903-A0FF-8D47-1664-A9B4DFD8B9F2}"/>
              </a:ext>
            </a:extLst>
          </p:cNvPr>
          <p:cNvSpPr>
            <a:spLocks noGrp="1"/>
          </p:cNvSpPr>
          <p:nvPr>
            <p:ph type="title"/>
          </p:nvPr>
        </p:nvSpPr>
        <p:spPr>
          <a:xfrm>
            <a:off x="934570" y="377349"/>
            <a:ext cx="10515600" cy="1325563"/>
          </a:xfrm>
        </p:spPr>
        <p:txBody>
          <a:bodyPr/>
          <a:lstStyle/>
          <a:p>
            <a:r>
              <a:rPr lang="en-IN" b="1" dirty="0"/>
              <a:t>Model and Algorithm Selection </a:t>
            </a:r>
            <a:endParaRPr lang="en-US" b="1" dirty="0"/>
          </a:p>
        </p:txBody>
      </p:sp>
      <p:sp>
        <p:nvSpPr>
          <p:cNvPr id="3" name="Content Placeholder 2">
            <a:extLst>
              <a:ext uri="{FF2B5EF4-FFF2-40B4-BE49-F238E27FC236}">
                <a16:creationId xmlns:a16="http://schemas.microsoft.com/office/drawing/2014/main" id="{49EFBC31-47E0-867E-3660-0346ED4FA7CF}"/>
              </a:ext>
            </a:extLst>
          </p:cNvPr>
          <p:cNvSpPr>
            <a:spLocks noGrp="1"/>
          </p:cNvSpPr>
          <p:nvPr>
            <p:ph idx="1"/>
          </p:nvPr>
        </p:nvSpPr>
        <p:spPr>
          <a:xfrm>
            <a:off x="934570" y="1897465"/>
            <a:ext cx="10322860" cy="3358072"/>
          </a:xfrm>
        </p:spPr>
        <p:txBody>
          <a:bodyPr/>
          <a:lstStyle/>
          <a:p>
            <a:r>
              <a:rPr lang="en-IN" dirty="0"/>
              <a:t>The Random Forest classifier is a powerful machine learning algorithm employed in the project.</a:t>
            </a:r>
          </a:p>
          <a:p>
            <a:r>
              <a:rPr lang="en-IN" dirty="0"/>
              <a:t> This algorithm operates by constructing multiple decision trees during training and combines their predictions to make more accurate and robust classifications. </a:t>
            </a:r>
          </a:p>
          <a:p>
            <a:r>
              <a:rPr lang="en-IN" dirty="0"/>
              <a:t>This ensemble method is particularly useful for tasks like classification and regression.</a:t>
            </a:r>
            <a:endParaRPr lang="en-US" dirty="0"/>
          </a:p>
        </p:txBody>
      </p:sp>
    </p:spTree>
    <p:extLst>
      <p:ext uri="{BB962C8B-B14F-4D97-AF65-F5344CB8AC3E}">
        <p14:creationId xmlns:p14="http://schemas.microsoft.com/office/powerpoint/2010/main" val="30159759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AI BASED DIABETES PREDICTION SYSTEM </vt:lpstr>
      <vt:lpstr>Problem DESCRIPTION</vt:lpstr>
      <vt:lpstr>Phases</vt:lpstr>
      <vt:lpstr>Dataset </vt:lpstr>
      <vt:lpstr> Imported libraries</vt:lpstr>
      <vt:lpstr>Data Description </vt:lpstr>
      <vt:lpstr>Data information </vt:lpstr>
      <vt:lpstr> Data Pre-processing</vt:lpstr>
      <vt:lpstr>Model and Algorithm Selection </vt:lpstr>
      <vt:lpstr>Training data </vt:lpstr>
      <vt:lpstr>Import metrics </vt:lpstr>
      <vt:lpstr>Probability prediction </vt:lpstr>
      <vt:lpstr>Solution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DIABETES PREDICTION SYSTEM </dc:title>
  <dc:creator>Anto charles V</dc:creator>
  <cp:lastModifiedBy>Kanagaraj D</cp:lastModifiedBy>
  <cp:revision>11</cp:revision>
  <dcterms:created xsi:type="dcterms:W3CDTF">2023-10-30T04:42:52Z</dcterms:created>
  <dcterms:modified xsi:type="dcterms:W3CDTF">2023-11-01T08:31:52Z</dcterms:modified>
</cp:coreProperties>
</file>