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0"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51BA8013-026B-4D79-A8B6-546BD7A75CA8}" type="datetimeFigureOut">
              <a:rPr lang="en-US" smtClean="0"/>
              <a:t>10/9/2023</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4" name="Title 1"/>
          <p:cNvSpPr>
            <a:spLocks noGrp="1"/>
          </p:cNvSpPr>
          <p:nvPr>
            <p:ph type="title"/>
          </p:nvPr>
        </p:nvSpPr>
        <p:spPr/>
        <p:txBody>
          <a:bodyPr/>
          <a:p>
            <a:r>
              <a:rPr kumimoji="0" lang="en-US" smtClean="0"/>
              <a:t>Click to edit Master title style</a:t>
            </a:r>
            <a:endParaRPr kumimoji="0" lang="en-US"/>
          </a:p>
        </p:txBody>
      </p:sp>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5"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51BA8013-026B-4D79-A8B6-546BD7A75CA8}" type="datetimeFigureOut">
              <a:rPr lang="en-US" smtClean="0"/>
              <a:t>10/9/2023</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p>
            <a:fld id="{51BA8013-026B-4D79-A8B6-546BD7A75CA8}" type="datetimeFigureOut">
              <a:rPr lang="en-US" smtClean="0"/>
              <a:t>10/9/2023</a:t>
            </a:fld>
            <a:endParaRPr lang="en-US"/>
          </a:p>
        </p:txBody>
      </p:sp>
      <p:sp>
        <p:nvSpPr>
          <p:cNvPr id="1048628" name="Footer Placeholder 3"/>
          <p:cNvSpPr>
            <a:spLocks noGrp="1"/>
          </p:cNvSpPr>
          <p:nvPr>
            <p:ph type="ftr" sz="quarter" idx="11"/>
          </p:nvPr>
        </p:nvSpPr>
        <p:spPr/>
        <p:txBody>
          <a:bodyPr/>
          <a:p>
            <a:endParaRPr lang="en-US"/>
          </a:p>
        </p:txBody>
      </p:sp>
      <p:sp>
        <p:nvSpPr>
          <p:cNvPr id="1048629" name="Slide Number Placeholder 4"/>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9" name="Date Placeholder 1"/>
          <p:cNvSpPr>
            <a:spLocks noGrp="1"/>
          </p:cNvSpPr>
          <p:nvPr>
            <p:ph type="dt" sz="half" idx="10"/>
          </p:nvPr>
        </p:nvSpPr>
        <p:spPr/>
        <p:txBody>
          <a:bodyPr/>
          <a:p>
            <a:fld id="{51BA8013-026B-4D79-A8B6-546BD7A75CA8}" type="datetimeFigureOut">
              <a:rPr lang="en-US" smtClean="0"/>
              <a:t>10/9/2023</a:t>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a:xfrm>
            <a:off x="8077200" y="6356350"/>
            <a:ext cx="609600" cy="365125"/>
          </a:xfrm>
        </p:spPr>
        <p:txBody>
          <a:bodyPr/>
          <a:p>
            <a:fld id="{5A5C1570-CD4E-442E-B2EF-4A2AC2CB0800}"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51BA8013-026B-4D79-A8B6-546BD7A75CA8}" type="datetimeFigureOut">
              <a:rPr lang="en-US" smtClean="0"/>
              <a:t>10/9/2023</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5A5C1570-CD4E-442E-B2EF-4A2AC2CB0800}"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p:txBody>
          <a:bodyPr>
            <a:normAutofit fontScale="90000"/>
          </a:bodyPr>
          <a:p>
            <a:r>
              <a:rPr dirty="0" lang="en-US" smtClean="0"/>
              <a:t/>
            </a:r>
            <a:br>
              <a:rPr dirty="0" lang="en-US" smtClean="0"/>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endParaRPr dirty="0" lang="en-US"/>
          </a:p>
        </p:txBody>
      </p:sp>
      <p:sp>
        <p:nvSpPr>
          <p:cNvPr id="1048591" name="TextBox 3"/>
          <p:cNvSpPr txBox="1"/>
          <p:nvPr/>
        </p:nvSpPr>
        <p:spPr>
          <a:xfrm>
            <a:off x="1357290" y="1928802"/>
            <a:ext cx="6357982" cy="1183640"/>
          </a:xfrm>
          <a:prstGeom prst="rect"/>
          <a:noFill/>
        </p:spPr>
        <p:txBody>
          <a:bodyPr rtlCol="0" wrap="square">
            <a:spAutoFit/>
          </a:bodyPr>
          <a:p>
            <a:r>
              <a:rPr dirty="0" sz="3200" lang="en-US" smtClean="0">
                <a:latin typeface="Times New Roman" pitchFamily="18" charset="0"/>
                <a:cs typeface="Times New Roman" pitchFamily="18" charset="0"/>
              </a:rPr>
              <a:t>AI Based Diabetes Prediction System</a:t>
            </a:r>
            <a:endParaRPr dirty="0" sz="3200" lang="en-US">
              <a:latin typeface="Times New Roman" pitchFamily="18" charset="0"/>
              <a:cs typeface="Times New Roman" pitchFamily="18" charset="0"/>
            </a:endParaRPr>
          </a:p>
        </p:txBody>
      </p:sp>
      <p:sp>
        <p:nvSpPr>
          <p:cNvPr id="1048592" name="TextBox 4"/>
          <p:cNvSpPr txBox="1"/>
          <p:nvPr/>
        </p:nvSpPr>
        <p:spPr>
          <a:xfrm>
            <a:off x="2643174" y="2643182"/>
            <a:ext cx="3429024" cy="561339"/>
          </a:xfrm>
          <a:prstGeom prst="rect"/>
          <a:noFill/>
        </p:spPr>
        <p:txBody>
          <a:bodyPr rtlCol="0" wrap="square">
            <a:spAutoFit/>
          </a:bodyPr>
          <a:p>
            <a:pPr algn="ctr"/>
            <a:r>
              <a:rPr dirty="0" sz="2800" lang="en-US" smtClean="0"/>
              <a:t>Innovation</a:t>
            </a:r>
            <a:endParaRPr dirty="0" sz="2800" lang="en-US"/>
          </a:p>
        </p:txBody>
      </p:sp>
      <p:sp>
        <p:nvSpPr>
          <p:cNvPr id="1048593" name="TextBox 5"/>
          <p:cNvSpPr txBox="1"/>
          <p:nvPr/>
        </p:nvSpPr>
        <p:spPr>
          <a:xfrm>
            <a:off x="4357686" y="4714884"/>
            <a:ext cx="3714776" cy="1310639"/>
          </a:xfrm>
          <a:prstGeom prst="rect"/>
          <a:noFill/>
        </p:spPr>
        <p:txBody>
          <a:bodyPr rtlCol="0" wrap="square">
            <a:spAutoFit/>
          </a:bodyPr>
          <a:p>
            <a:r>
              <a:rPr dirty="0" lang="en-US" smtClean="0">
                <a:latin typeface="Times New Roman" pitchFamily="18" charset="0"/>
                <a:cs typeface="Times New Roman" pitchFamily="18" charset="0"/>
              </a:rPr>
              <a:t>G</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p</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th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K</a:t>
            </a:r>
            <a:endParaRPr altLang="en-US" lang="zh-CN"/>
          </a:p>
          <a:p>
            <a:r>
              <a:rPr dirty="0" lang="en-US" smtClean="0">
                <a:latin typeface="Times New Roman" pitchFamily="18" charset="0"/>
                <a:cs typeface="Times New Roman" pitchFamily="18" charset="0"/>
              </a:rPr>
              <a:t>au2109211040</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9</a:t>
            </a:r>
            <a:endParaRPr altLang="en-US" lang="zh-CN"/>
          </a:p>
          <a:p>
            <a:r>
              <a:rPr dirty="0" lang="en-US" smtClean="0">
                <a:latin typeface="Times New Roman" pitchFamily="18" charset="0"/>
                <a:cs typeface="Times New Roman" pitchFamily="18" charset="0"/>
              </a:rPr>
              <a:t>2109-Loyola Institute of Technology</a:t>
            </a:r>
            <a:endParaRPr dirty="0"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References </a:t>
            </a:r>
            <a:endParaRPr dirty="0" lang="en-US"/>
          </a:p>
        </p:txBody>
      </p:sp>
      <p:sp>
        <p:nvSpPr>
          <p:cNvPr id="1048622" name="Content Placeholder 2"/>
          <p:cNvSpPr>
            <a:spLocks noGrp="1"/>
          </p:cNvSpPr>
          <p:nvPr>
            <p:ph idx="1"/>
          </p:nvPr>
        </p:nvSpPr>
        <p:spPr/>
        <p:txBody>
          <a:bodyPr/>
          <a:p>
            <a:r>
              <a:rPr dirty="0" lang="en-US" smtClean="0"/>
              <a:t>Machine Learning Based Diabetes Classification and Prediction for Healthcare Applications (hindawi.com</a:t>
            </a:r>
            <a:r>
              <a:rPr dirty="0" lang="en-US" smtClean="0"/>
              <a:t>)</a:t>
            </a:r>
          </a:p>
          <a:p>
            <a:r>
              <a:rPr dirty="0" lang="en-US" smtClean="0"/>
              <a:t>(PDF) DIABETES PREDICTION USING MACHINE LEARNING ALGORITHMS (researchgate.net</a:t>
            </a:r>
            <a:r>
              <a:rPr dirty="0" lang="en-US" smtClean="0"/>
              <a:t>)</a:t>
            </a:r>
          </a:p>
          <a:p>
            <a:r>
              <a:rPr dirty="0" lang="en-US" smtClean="0"/>
              <a:t>Diabetes prediction using machine learning and explainable AI techniques - PMC (nih.gov)</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1"/>
          <p:cNvSpPr>
            <a:spLocks noGrp="1"/>
          </p:cNvSpPr>
          <p:nvPr>
            <p:ph type="title"/>
          </p:nvPr>
        </p:nvSpPr>
        <p:spPr/>
        <p:txBody>
          <a:bodyPr/>
          <a:p>
            <a:pPr algn="ctr"/>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
        <p:nvSpPr>
          <p:cNvPr id="104862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In </a:t>
            </a:r>
            <a:r>
              <a:rPr dirty="0" lang="en-US" smtClean="0">
                <a:latin typeface="Times New Roman" pitchFamily="18" charset="0"/>
                <a:cs typeface="Times New Roman" pitchFamily="18" charset="0"/>
              </a:rPr>
              <a:t>conclusion, an AI-based diabetes prediction system aims to proactively identify individuals at risk of diabetes, provide personalized recommendations, and contribute to early intervention and prevention efforts, ultimately improving healthcare outcomes and reducing associated costs.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5" name="Title 1"/>
          <p:cNvSpPr>
            <a:spLocks noGrp="1"/>
          </p:cNvSpPr>
          <p:nvPr>
            <p:ph type="title"/>
          </p:nvPr>
        </p:nvSpPr>
        <p:spPr>
          <a:xfrm>
            <a:off x="214282" y="2571744"/>
            <a:ext cx="8229600" cy="1143000"/>
          </a:xfrm>
        </p:spPr>
        <p:txBody>
          <a:bodyPr/>
          <a:p>
            <a:pPr algn="ctr"/>
            <a:r>
              <a:rPr dirty="0" lang="en-US" smtClean="0">
                <a:latin typeface="Times New Roman" pitchFamily="18" charset="0"/>
                <a:cs typeface="Times New Roman" pitchFamily="18" charset="0"/>
              </a:rPr>
              <a:t>Thank You</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1"/>
          <p:cNvSpPr>
            <a:spLocks noGrp="1"/>
          </p:cNvSpPr>
          <p:nvPr>
            <p:ph type="title"/>
          </p:nvPr>
        </p:nvSpPr>
        <p:spPr/>
        <p:txBody>
          <a:bodyPr/>
          <a:p>
            <a:pPr algn="ctr"/>
            <a:r>
              <a:rPr dirty="0" lang="en-US" smtClean="0">
                <a:latin typeface="Times New Roman" pitchFamily="18" charset="0"/>
                <a:cs typeface="Times New Roman" pitchFamily="18" charset="0"/>
              </a:rPr>
              <a:t>Abstract</a:t>
            </a:r>
            <a:endParaRPr dirty="0" lang="en-US">
              <a:latin typeface="Times New Roman" pitchFamily="18" charset="0"/>
              <a:cs typeface="Times New Roman" pitchFamily="18" charset="0"/>
            </a:endParaRPr>
          </a:p>
        </p:txBody>
      </p:sp>
      <p:sp>
        <p:nvSpPr>
          <p:cNvPr id="1048600"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An </a:t>
            </a:r>
            <a:r>
              <a:rPr dirty="0" lang="en-US" smtClean="0">
                <a:latin typeface="Times New Roman" pitchFamily="18" charset="0"/>
                <a:cs typeface="Times New Roman" pitchFamily="18" charset="0"/>
              </a:rPr>
              <a:t>AI-based diabetes prediction system is designed to assess an individual's risk of developing diabetes using machine learning techniques and relevant health data. The system involves data collection, preprocessing, model selection, training, and deployment to provide early diagnosis and preventive care. Collaboration with healthcare experts and continuous monitoring ensure its accuracy and usability in clinical settings.</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1"/>
          <p:cNvSpPr>
            <a:spLocks noGrp="1"/>
          </p:cNvSpPr>
          <p:nvPr>
            <p:ph type="title"/>
          </p:nvPr>
        </p:nvSpPr>
        <p:spPr/>
        <p:txBody>
          <a:bodyPr/>
          <a:p>
            <a:pPr algn="ctr"/>
            <a:r>
              <a:rPr dirty="0" lang="en-US" smtClean="0"/>
              <a:t> Case Diagram</a:t>
            </a:r>
            <a:endParaRPr dirty="0" lang="en-US"/>
          </a:p>
        </p:txBody>
      </p:sp>
      <p:pic>
        <p:nvPicPr>
          <p:cNvPr id="2097152" name="Content Placeholder 3" descr="Use-case-diagram-of-Diabetes-EMonitoring-System.png"/>
          <p:cNvPicPr>
            <a:picLocks noChangeAspect="1" noGrp="1"/>
          </p:cNvPicPr>
          <p:nvPr>
            <p:ph idx="1"/>
          </p:nvPr>
        </p:nvPicPr>
        <p:blipFill>
          <a:blip xmlns:r="http://schemas.openxmlformats.org/officeDocument/2006/relationships" r:embed="rId1"/>
          <a:stretch>
            <a:fillRect/>
          </a:stretch>
        </p:blipFill>
        <p:spPr>
          <a:xfrm>
            <a:off x="1714480" y="1935163"/>
            <a:ext cx="6000792"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pPr algn="ctr"/>
            <a:r>
              <a:rPr dirty="0" lang="en-US" smtClean="0"/>
              <a:t>Flow chart </a:t>
            </a:r>
            <a:endParaRPr dirty="0" lang="en-US"/>
          </a:p>
        </p:txBody>
      </p:sp>
      <p:pic>
        <p:nvPicPr>
          <p:cNvPr id="2097153" name="Content Placeholder 3" descr="htl212039-gra-0001-m.jpg"/>
          <p:cNvPicPr>
            <a:picLocks noChangeAspect="1" noGrp="1"/>
          </p:cNvPicPr>
          <p:nvPr>
            <p:ph idx="1"/>
          </p:nvPr>
        </p:nvPicPr>
        <p:blipFill>
          <a:blip xmlns:r="http://schemas.openxmlformats.org/officeDocument/2006/relationships" r:embed="rId1"/>
          <a:stretch>
            <a:fillRect/>
          </a:stretch>
        </p:blipFill>
        <p:spPr>
          <a:xfrm>
            <a:off x="1285852" y="2214555"/>
            <a:ext cx="7000924" cy="414340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1"/>
          <p:cNvSpPr>
            <a:spLocks noGrp="1"/>
          </p:cNvSpPr>
          <p:nvPr>
            <p:ph type="title"/>
          </p:nvPr>
        </p:nvSpPr>
        <p:spPr/>
        <p:txBody>
          <a:bodyPr/>
          <a:p>
            <a:pPr algn="ctr"/>
            <a:r>
              <a:rPr dirty="0" lang="en-US" smtClean="0">
                <a:latin typeface="Times New Roman" pitchFamily="18" charset="0"/>
                <a:cs typeface="Times New Roman" pitchFamily="18" charset="0"/>
              </a:rPr>
              <a:t>Requirement Analysis</a:t>
            </a:r>
            <a:endParaRPr dirty="0" lang="en-US">
              <a:latin typeface="Times New Roman" pitchFamily="18" charset="0"/>
              <a:cs typeface="Times New Roman" pitchFamily="18" charset="0"/>
            </a:endParaRPr>
          </a:p>
        </p:txBody>
      </p:sp>
      <p:sp>
        <p:nvSpPr>
          <p:cNvPr id="104860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Requirement </a:t>
            </a:r>
            <a:r>
              <a:rPr dirty="0" lang="en-US" smtClean="0">
                <a:latin typeface="Times New Roman" pitchFamily="18" charset="0"/>
                <a:cs typeface="Times New Roman" pitchFamily="18" charset="0"/>
              </a:rPr>
              <a:t>analysis is the process of identifying, documenting, and understanding the needs and constraints of a project or system to define what it must accomplish. It involves gathering, prioritizing, and documenting functional and non-functional requirements to guide the project's development or solution's design. This phase is crucial for successful project planning and implementation</a:t>
            </a:r>
            <a:r>
              <a:rPr dirty="0" lang="en-US" smtClean="0"/>
              <a:t>.</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pPr algn="ctr"/>
            <a:r>
              <a:rPr dirty="0" lang="en-US" smtClean="0">
                <a:latin typeface="Times New Roman" pitchFamily="18" charset="0"/>
                <a:cs typeface="Times New Roman" pitchFamily="18" charset="0"/>
              </a:rPr>
              <a:t>Tools</a:t>
            </a:r>
            <a:endParaRPr dirty="0" lang="en-US">
              <a:latin typeface="Times New Roman" pitchFamily="18" charset="0"/>
              <a:cs typeface="Times New Roman" pitchFamily="18" charset="0"/>
            </a:endParaRPr>
          </a:p>
        </p:txBody>
      </p:sp>
      <p:pic>
        <p:nvPicPr>
          <p:cNvPr id="2097154" name="Content Placeholder 3" descr="fpubh-10-914106-g001.jpg"/>
          <p:cNvPicPr>
            <a:picLocks noChangeAspect="1" noGrp="1"/>
          </p:cNvPicPr>
          <p:nvPr>
            <p:ph idx="1"/>
          </p:nvPr>
        </p:nvPicPr>
        <p:blipFill>
          <a:blip xmlns:r="http://schemas.openxmlformats.org/officeDocument/2006/relationships" r:embed="rId1"/>
          <a:stretch>
            <a:fillRect/>
          </a:stretch>
        </p:blipFill>
        <p:spPr>
          <a:xfrm>
            <a:off x="1184346" y="1935163"/>
            <a:ext cx="6775308"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a:xfrm>
            <a:off x="428596" y="714356"/>
            <a:ext cx="8229600" cy="1143000"/>
          </a:xfrm>
        </p:spPr>
        <p:txBody>
          <a:bodyPr/>
          <a:p>
            <a:pPr algn="ctr"/>
            <a:r>
              <a:rPr dirty="0" lang="en-US" smtClean="0">
                <a:latin typeface="Times New Roman" pitchFamily="18" charset="0"/>
                <a:cs typeface="Times New Roman" pitchFamily="18" charset="0"/>
              </a:rPr>
              <a:t>Goal</a:t>
            </a:r>
            <a:endParaRPr dirty="0" lang="en-US">
              <a:latin typeface="Times New Roman" pitchFamily="18" charset="0"/>
              <a:cs typeface="Times New Roman" pitchFamily="18" charset="0"/>
            </a:endParaRPr>
          </a:p>
        </p:txBody>
      </p:sp>
      <p:sp>
        <p:nvSpPr>
          <p:cNvPr id="1048607" name="Rectangle 3"/>
          <p:cNvSpPr/>
          <p:nvPr/>
        </p:nvSpPr>
        <p:spPr>
          <a:xfrm>
            <a:off x="3286116" y="3214686"/>
            <a:ext cx="2214578" cy="1357322"/>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TextBox 4"/>
          <p:cNvSpPr txBox="1"/>
          <p:nvPr/>
        </p:nvSpPr>
        <p:spPr>
          <a:xfrm>
            <a:off x="3428992" y="3429000"/>
            <a:ext cx="1857388" cy="923330"/>
          </a:xfrm>
          <a:prstGeom prst="rect"/>
          <a:noFill/>
        </p:spPr>
        <p:txBody>
          <a:bodyPr rtlCol="0" wrap="square">
            <a:spAutoFit/>
          </a:bodyPr>
          <a:p>
            <a:pPr algn="ctr"/>
            <a:r>
              <a:rPr dirty="0" lang="en-US" smtClean="0"/>
              <a:t>AI Based Diabetes prediction system</a:t>
            </a:r>
            <a:endParaRPr dirty="0" lang="en-US"/>
          </a:p>
        </p:txBody>
      </p:sp>
      <p:cxnSp>
        <p:nvCxnSpPr>
          <p:cNvPr id="3145728" name="Straight Connector 6"/>
          <p:cNvCxnSpPr>
            <a:cxnSpLocks/>
          </p:cNvCxnSpPr>
          <p:nvPr/>
        </p:nvCxnSpPr>
        <p:spPr>
          <a:xfrm flipV="1">
            <a:off x="5500694" y="2643182"/>
            <a:ext cx="642942" cy="571504"/>
          </a:xfrm>
          <a:prstGeom prst="line"/>
        </p:spPr>
        <p:style>
          <a:lnRef idx="1">
            <a:schemeClr val="dk1"/>
          </a:lnRef>
          <a:fillRef idx="0">
            <a:schemeClr val="dk1"/>
          </a:fillRef>
          <a:effectRef idx="0">
            <a:schemeClr val="dk1"/>
          </a:effectRef>
          <a:fontRef idx="minor">
            <a:schemeClr val="tx1"/>
          </a:fontRef>
        </p:style>
      </p:cxnSp>
      <p:sp>
        <p:nvSpPr>
          <p:cNvPr id="1048609" name="Oval Callout 7"/>
          <p:cNvSpPr/>
          <p:nvPr/>
        </p:nvSpPr>
        <p:spPr>
          <a:xfrm>
            <a:off x="6072198" y="1928802"/>
            <a:ext cx="2500330"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9" name="Straight Connector 9"/>
          <p:cNvCxnSpPr>
            <a:cxnSpLocks/>
          </p:cNvCxnSpPr>
          <p:nvPr/>
        </p:nvCxnSpPr>
        <p:spPr>
          <a:xfrm rot="16200000" flipH="1">
            <a:off x="5393537" y="4607727"/>
            <a:ext cx="785818" cy="571504"/>
          </a:xfrm>
          <a:prstGeom prst="line"/>
        </p:spPr>
        <p:style>
          <a:lnRef idx="1">
            <a:schemeClr val="dk1"/>
          </a:lnRef>
          <a:fillRef idx="0">
            <a:schemeClr val="dk1"/>
          </a:fillRef>
          <a:effectRef idx="0">
            <a:schemeClr val="dk1"/>
          </a:effectRef>
          <a:fontRef idx="minor">
            <a:schemeClr val="tx1"/>
          </a:fontRef>
        </p:style>
      </p:cxnSp>
      <p:sp>
        <p:nvSpPr>
          <p:cNvPr id="1048610" name="Oval Callout 10"/>
          <p:cNvSpPr/>
          <p:nvPr/>
        </p:nvSpPr>
        <p:spPr>
          <a:xfrm>
            <a:off x="6072198" y="4857760"/>
            <a:ext cx="2428892" cy="1214446"/>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14"/>
          <p:cNvCxnSpPr>
            <a:cxnSpLocks/>
          </p:cNvCxnSpPr>
          <p:nvPr/>
        </p:nvCxnSpPr>
        <p:spPr>
          <a:xfrm rot="10800000" flipV="1">
            <a:off x="2571736" y="4572008"/>
            <a:ext cx="714380" cy="642942"/>
          </a:xfrm>
          <a:prstGeom prst="line"/>
        </p:spPr>
        <p:style>
          <a:lnRef idx="1">
            <a:schemeClr val="dk1"/>
          </a:lnRef>
          <a:fillRef idx="0">
            <a:schemeClr val="dk1"/>
          </a:fillRef>
          <a:effectRef idx="0">
            <a:schemeClr val="dk1"/>
          </a:effectRef>
          <a:fontRef idx="minor">
            <a:schemeClr val="tx1"/>
          </a:fontRef>
        </p:style>
      </p:cxnSp>
      <p:cxnSp>
        <p:nvCxnSpPr>
          <p:cNvPr id="3145731" name="Straight Connector 17"/>
          <p:cNvCxnSpPr>
            <a:cxnSpLocks/>
          </p:cNvCxnSpPr>
          <p:nvPr/>
        </p:nvCxnSpPr>
        <p:spPr>
          <a:xfrm rot="10800000">
            <a:off x="2643174" y="2857496"/>
            <a:ext cx="642942" cy="357190"/>
          </a:xfrm>
          <a:prstGeom prst="line"/>
        </p:spPr>
        <p:style>
          <a:lnRef idx="1">
            <a:schemeClr val="dk1"/>
          </a:lnRef>
          <a:fillRef idx="0">
            <a:schemeClr val="dk1"/>
          </a:fillRef>
          <a:effectRef idx="0">
            <a:schemeClr val="dk1"/>
          </a:effectRef>
          <a:fontRef idx="minor">
            <a:schemeClr val="tx1"/>
          </a:fontRef>
        </p:style>
      </p:cxnSp>
      <p:sp>
        <p:nvSpPr>
          <p:cNvPr id="1048611" name="Oval Callout 19"/>
          <p:cNvSpPr/>
          <p:nvPr/>
        </p:nvSpPr>
        <p:spPr>
          <a:xfrm>
            <a:off x="214282" y="2143116"/>
            <a:ext cx="2428892"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Oval Callout 21"/>
          <p:cNvSpPr/>
          <p:nvPr/>
        </p:nvSpPr>
        <p:spPr>
          <a:xfrm>
            <a:off x="428596" y="5000636"/>
            <a:ext cx="2428892" cy="1285884"/>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extBox 24"/>
          <p:cNvSpPr txBox="1"/>
          <p:nvPr/>
        </p:nvSpPr>
        <p:spPr>
          <a:xfrm>
            <a:off x="6500826" y="2214554"/>
            <a:ext cx="1428760" cy="646331"/>
          </a:xfrm>
          <a:prstGeom prst="rect"/>
          <a:noFill/>
        </p:spPr>
        <p:txBody>
          <a:bodyPr rtlCol="0" wrap="square">
            <a:spAutoFit/>
          </a:bodyPr>
          <a:p>
            <a:r>
              <a:rPr dirty="0" lang="en-US"/>
              <a:t>Early Detection</a:t>
            </a:r>
          </a:p>
        </p:txBody>
      </p:sp>
      <p:sp>
        <p:nvSpPr>
          <p:cNvPr id="1048614" name="TextBox 25"/>
          <p:cNvSpPr txBox="1"/>
          <p:nvPr/>
        </p:nvSpPr>
        <p:spPr>
          <a:xfrm>
            <a:off x="6715140" y="5286388"/>
            <a:ext cx="1214446" cy="369332"/>
          </a:xfrm>
          <a:prstGeom prst="rect"/>
          <a:noFill/>
        </p:spPr>
        <p:txBody>
          <a:bodyPr rtlCol="0" wrap="square">
            <a:spAutoFit/>
          </a:bodyPr>
          <a:p>
            <a:r>
              <a:rPr dirty="0" lang="en-US"/>
              <a:t>Prevention</a:t>
            </a:r>
          </a:p>
        </p:txBody>
      </p:sp>
      <p:sp>
        <p:nvSpPr>
          <p:cNvPr id="1048615" name="TextBox 26"/>
          <p:cNvSpPr txBox="1"/>
          <p:nvPr/>
        </p:nvSpPr>
        <p:spPr>
          <a:xfrm>
            <a:off x="714348" y="5357826"/>
            <a:ext cx="1643074" cy="646331"/>
          </a:xfrm>
          <a:prstGeom prst="rect"/>
          <a:noFill/>
        </p:spPr>
        <p:txBody>
          <a:bodyPr rtlCol="0" wrap="square">
            <a:spAutoFit/>
          </a:bodyPr>
          <a:p>
            <a:r>
              <a:rPr dirty="0" lang="en-US"/>
              <a:t>Reduced Health Costs</a:t>
            </a:r>
          </a:p>
        </p:txBody>
      </p:sp>
      <p:sp>
        <p:nvSpPr>
          <p:cNvPr id="1048616" name="TextBox 27"/>
          <p:cNvSpPr txBox="1"/>
          <p:nvPr/>
        </p:nvSpPr>
        <p:spPr>
          <a:xfrm>
            <a:off x="571472" y="2428868"/>
            <a:ext cx="1643074" cy="646331"/>
          </a:xfrm>
          <a:prstGeom prst="rect"/>
          <a:noFill/>
        </p:spPr>
        <p:txBody>
          <a:bodyPr rtlCol="0" wrap="square">
            <a:spAutoFit/>
          </a:bodyPr>
          <a:p>
            <a:r>
              <a:rPr dirty="0" lang="en-US"/>
              <a:t>Public Health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Title 1"/>
          <p:cNvSpPr>
            <a:spLocks noGrp="1"/>
          </p:cNvSpPr>
          <p:nvPr>
            <p:ph type="title"/>
          </p:nvPr>
        </p:nvSpPr>
        <p:spPr>
          <a:xfrm>
            <a:off x="457200" y="571480"/>
            <a:ext cx="8229600" cy="1275608"/>
          </a:xfrm>
        </p:spPr>
        <p:txBody>
          <a:bodyPr>
            <a:normAutofit/>
          </a:bodyPr>
          <a:p>
            <a:r>
              <a:rPr dirty="0" lang="en-US" smtClean="0"/>
              <a:t/>
            </a:r>
            <a:br>
              <a:rPr dirty="0" lang="en-US" smtClean="0"/>
            </a:br>
            <a:r>
              <a:rPr dirty="0" lang="en-US" smtClean="0">
                <a:latin typeface="Times New Roman" pitchFamily="18" charset="0"/>
                <a:cs typeface="Times New Roman" pitchFamily="18" charset="0"/>
              </a:rPr>
              <a:t>Basic code of  Tensor flow </a:t>
            </a:r>
            <a:endParaRPr dirty="0" lang="en-US">
              <a:latin typeface="Times New Roman" pitchFamily="18" charset="0"/>
              <a:cs typeface="Times New Roman" pitchFamily="18" charset="0"/>
            </a:endParaRPr>
          </a:p>
        </p:txBody>
      </p:sp>
      <p:sp>
        <p:nvSpPr>
          <p:cNvPr id="1048618" name="Rectangle 3"/>
          <p:cNvSpPr/>
          <p:nvPr/>
        </p:nvSpPr>
        <p:spPr>
          <a:xfrm>
            <a:off x="785786" y="2428868"/>
            <a:ext cx="6929486" cy="2571768"/>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TextBox 4"/>
          <p:cNvSpPr txBox="1"/>
          <p:nvPr/>
        </p:nvSpPr>
        <p:spPr>
          <a:xfrm>
            <a:off x="1214414" y="2643182"/>
            <a:ext cx="6143668" cy="2308324"/>
          </a:xfrm>
          <a:prstGeom prst="rect"/>
          <a:noFill/>
        </p:spPr>
        <p:txBody>
          <a:bodyPr rtlCol="0" wrap="square">
            <a:spAutoFit/>
          </a:bodyPr>
          <a:p>
            <a:r>
              <a:rPr dirty="0" lang="en-US" smtClean="0"/>
              <a:t>import tensor flow as </a:t>
            </a:r>
            <a:r>
              <a:rPr dirty="0" lang="en-US" err="1" smtClean="0"/>
              <a:t>tf</a:t>
            </a:r>
            <a:endParaRPr dirty="0" lang="en-US" smtClean="0"/>
          </a:p>
          <a:p>
            <a:r>
              <a:rPr dirty="0" lang="en-US" smtClean="0"/>
              <a:t>node1 = tf.constant(3, </a:t>
            </a:r>
            <a:r>
              <a:rPr dirty="0" lang="en-US" err="1" smtClean="0"/>
              <a:t>dtype</a:t>
            </a:r>
            <a:r>
              <a:rPr dirty="0" lang="en-US" smtClean="0"/>
              <a:t>=tf.int32) </a:t>
            </a:r>
          </a:p>
          <a:p>
            <a:r>
              <a:rPr dirty="0" lang="en-US" smtClean="0"/>
              <a:t>node2 = tf.constant(5, </a:t>
            </a:r>
            <a:r>
              <a:rPr dirty="0" lang="en-US" err="1" smtClean="0"/>
              <a:t>dtype</a:t>
            </a:r>
            <a:r>
              <a:rPr dirty="0" lang="en-US" smtClean="0"/>
              <a:t>=tf.int32) </a:t>
            </a:r>
          </a:p>
          <a:p>
            <a:r>
              <a:rPr dirty="0" lang="en-US" smtClean="0"/>
              <a:t>node3 = </a:t>
            </a:r>
            <a:r>
              <a:rPr dirty="0" lang="en-US" err="1" smtClean="0"/>
              <a:t>tf.add</a:t>
            </a:r>
            <a:r>
              <a:rPr dirty="0" lang="en-US" smtClean="0"/>
              <a:t>(node1, node2)</a:t>
            </a:r>
          </a:p>
          <a:p>
            <a:r>
              <a:rPr dirty="0" lang="en-US" err="1" smtClean="0"/>
              <a:t>sess</a:t>
            </a:r>
            <a:r>
              <a:rPr dirty="0" lang="en-US" smtClean="0"/>
              <a:t> = tf.compat.v1.Session() </a:t>
            </a:r>
          </a:p>
          <a:p>
            <a:r>
              <a:rPr dirty="0" lang="en-US" smtClean="0"/>
              <a:t>print("sum of node1 and node2 is :",</a:t>
            </a:r>
            <a:r>
              <a:rPr dirty="0" lang="en-US" err="1" smtClean="0"/>
              <a:t>sess.run</a:t>
            </a:r>
            <a:r>
              <a:rPr dirty="0" lang="en-US" smtClean="0"/>
              <a:t>(node3)) </a:t>
            </a:r>
          </a:p>
          <a:p>
            <a:r>
              <a:rPr dirty="0" lang="en-US" err="1" smtClean="0"/>
              <a:t>sess.close</a:t>
            </a:r>
            <a:r>
              <a:rPr dirty="0" lang="en-US" smtClean="0"/>
              <a:t>() </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0" name="Title 1"/>
          <p:cNvSpPr>
            <a:spLocks noGrp="1"/>
          </p:cNvSpPr>
          <p:nvPr>
            <p:ph type="title"/>
          </p:nvPr>
        </p:nvSpPr>
        <p:spPr/>
        <p:txBody>
          <a:bodyPr/>
          <a:p>
            <a:pPr algn="ctr"/>
            <a:r>
              <a:rPr dirty="0" lang="en-US" smtClean="0"/>
              <a:t>Predictive Analysis</a:t>
            </a:r>
            <a:endParaRPr dirty="0" lang="en-US"/>
          </a:p>
        </p:txBody>
      </p:sp>
      <p:pic>
        <p:nvPicPr>
          <p:cNvPr id="2097155" name="Content Placeholder 3" descr="20150908-diabetes-total-undiagnosed.jpg"/>
          <p:cNvPicPr>
            <a:picLocks noChangeAspect="1" noGrp="1"/>
          </p:cNvPicPr>
          <p:nvPr>
            <p:ph idx="1"/>
          </p:nvPr>
        </p:nvPicPr>
        <p:blipFill>
          <a:blip xmlns:r="http://schemas.openxmlformats.org/officeDocument/2006/relationships" r:embed="rId1"/>
          <a:stretch>
            <a:fillRect/>
          </a:stretch>
        </p:blipFill>
        <p:spPr>
          <a:xfrm>
            <a:off x="2555169" y="1935163"/>
            <a:ext cx="4033662"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dc:title>
  <dc:creator>CSE LAB</dc:creator>
  <cp:lastModifiedBy>CSE LAB</cp:lastModifiedBy>
  <dcterms:created xsi:type="dcterms:W3CDTF">2023-10-08T09:14:14Z</dcterms:created>
  <dcterms:modified xsi:type="dcterms:W3CDTF">2023-10-09T12:10:14Z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8d3f74b2355c4ecda879f957c1580189</vt:lpwstr>
  </property>
</Properties>
</file>