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395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149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181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419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992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933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135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215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888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0438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592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355697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D57D5E14-9CA4-0D2C-C424-E4B57E79612B}"/>
              </a:ext>
            </a:extLst>
          </p:cNvPr>
          <p:cNvPicPr>
            <a:picLocks noChangeAspect="1"/>
          </p:cNvPicPr>
          <p:nvPr/>
        </p:nvPicPr>
        <p:blipFill>
          <a:blip r:embed="rId2"/>
          <a:stretch>
            <a:fillRect/>
          </a:stretch>
        </p:blipFill>
        <p:spPr>
          <a:xfrm>
            <a:off x="4091797" y="508"/>
            <a:ext cx="3634595" cy="2500643"/>
          </a:xfrm>
          <a:prstGeom prst="rect">
            <a:avLst/>
          </a:prstGeom>
        </p:spPr>
      </p:pic>
      <p:sp>
        <p:nvSpPr>
          <p:cNvPr id="3" name="TextBox 2">
            <a:extLst>
              <a:ext uri="{FF2B5EF4-FFF2-40B4-BE49-F238E27FC236}">
                <a16:creationId xmlns:a16="http://schemas.microsoft.com/office/drawing/2014/main" id="{334057C3-C7FF-3049-A833-731DC0E46E57}"/>
              </a:ext>
            </a:extLst>
          </p:cNvPr>
          <p:cNvSpPr txBox="1"/>
          <p:nvPr/>
        </p:nvSpPr>
        <p:spPr>
          <a:xfrm>
            <a:off x="3542658" y="2495734"/>
            <a:ext cx="81606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DEPARTMENT</a:t>
            </a:r>
            <a:r>
              <a:rPr lang="en-US">
                <a:cs typeface="Calibri"/>
              </a:rPr>
              <a:t> </a:t>
            </a:r>
            <a:r>
              <a:rPr lang="en-US" sz="2000" b="1">
                <a:cs typeface="Calibri"/>
              </a:rPr>
              <a:t>OF</a:t>
            </a:r>
            <a:r>
              <a:rPr lang="en-US">
                <a:cs typeface="Calibri"/>
              </a:rPr>
              <a:t> </a:t>
            </a:r>
            <a:r>
              <a:rPr lang="en-US" sz="2000" b="1">
                <a:cs typeface="Calibri"/>
              </a:rPr>
              <a:t>INFORMATION</a:t>
            </a:r>
            <a:r>
              <a:rPr lang="en-US">
                <a:cs typeface="Calibri"/>
              </a:rPr>
              <a:t>  </a:t>
            </a:r>
            <a:r>
              <a:rPr lang="en-US" sz="2000" b="1">
                <a:cs typeface="Calibri"/>
              </a:rPr>
              <a:t>TECHNOLOGY</a:t>
            </a:r>
            <a:r>
              <a:rPr lang="en-US">
                <a:cs typeface="Calibri"/>
              </a:rPr>
              <a:t> </a:t>
            </a:r>
            <a:endParaRPr lang="en-US"/>
          </a:p>
        </p:txBody>
      </p:sp>
      <p:sp>
        <p:nvSpPr>
          <p:cNvPr id="4" name="TextBox 3">
            <a:extLst>
              <a:ext uri="{FF2B5EF4-FFF2-40B4-BE49-F238E27FC236}">
                <a16:creationId xmlns:a16="http://schemas.microsoft.com/office/drawing/2014/main" id="{6882B87E-D5D1-D5DF-4742-0D707E6D7342}"/>
              </a:ext>
            </a:extLst>
          </p:cNvPr>
          <p:cNvSpPr txBox="1"/>
          <p:nvPr/>
        </p:nvSpPr>
        <p:spPr>
          <a:xfrm>
            <a:off x="3324496" y="3202936"/>
            <a:ext cx="93208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IRRIGATION</a:t>
            </a:r>
            <a:r>
              <a:rPr lang="en-US" dirty="0">
                <a:cs typeface="Calibri"/>
              </a:rPr>
              <a:t> </a:t>
            </a:r>
            <a:r>
              <a:rPr lang="en-US" sz="2400" b="1" dirty="0">
                <a:solidFill>
                  <a:srgbClr val="FF0000"/>
                </a:solidFill>
                <a:cs typeface="Calibri"/>
              </a:rPr>
              <a:t>SYSTEM</a:t>
            </a:r>
            <a:r>
              <a:rPr lang="en-US" dirty="0">
                <a:cs typeface="Calibri"/>
              </a:rPr>
              <a:t> </a:t>
            </a:r>
            <a:r>
              <a:rPr lang="en-US" sz="2400" b="1" dirty="0">
                <a:solidFill>
                  <a:srgbClr val="FF0000"/>
                </a:solidFill>
                <a:cs typeface="Calibri"/>
              </a:rPr>
              <a:t>FOR</a:t>
            </a:r>
            <a:r>
              <a:rPr lang="en-US" dirty="0">
                <a:cs typeface="Calibri"/>
              </a:rPr>
              <a:t> </a:t>
            </a:r>
            <a:r>
              <a:rPr lang="en-US" sz="2400" b="1" dirty="0">
                <a:solidFill>
                  <a:srgbClr val="FF0000"/>
                </a:solidFill>
                <a:cs typeface="Calibri"/>
              </a:rPr>
              <a:t>SMART</a:t>
            </a:r>
            <a:r>
              <a:rPr lang="en-US" dirty="0">
                <a:cs typeface="Calibri"/>
              </a:rPr>
              <a:t>  </a:t>
            </a:r>
            <a:r>
              <a:rPr lang="en-US" sz="2400" b="1" dirty="0">
                <a:solidFill>
                  <a:srgbClr val="FF0000"/>
                </a:solidFill>
                <a:cs typeface="Calibri"/>
              </a:rPr>
              <a:t>FARMING</a:t>
            </a:r>
            <a:endParaRPr lang="en-US" sz="2400" b="1" dirty="0">
              <a:solidFill>
                <a:srgbClr val="FF0000"/>
              </a:solidFill>
            </a:endParaRPr>
          </a:p>
        </p:txBody>
      </p:sp>
      <p:sp>
        <p:nvSpPr>
          <p:cNvPr id="5" name="TextBox 4">
            <a:extLst>
              <a:ext uri="{FF2B5EF4-FFF2-40B4-BE49-F238E27FC236}">
                <a16:creationId xmlns:a16="http://schemas.microsoft.com/office/drawing/2014/main" id="{F89D50F5-163F-598E-4A48-92146C776E64}"/>
              </a:ext>
            </a:extLst>
          </p:cNvPr>
          <p:cNvSpPr txBox="1"/>
          <p:nvPr/>
        </p:nvSpPr>
        <p:spPr>
          <a:xfrm>
            <a:off x="4176366" y="3664601"/>
            <a:ext cx="71891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2">
                    <a:lumMod val="50000"/>
                  </a:schemeClr>
                </a:solidFill>
              </a:rPr>
              <a:t>DOMAIN</a:t>
            </a:r>
            <a:r>
              <a:rPr lang="en-US">
                <a:cs typeface="Calibri"/>
              </a:rPr>
              <a:t>: </a:t>
            </a:r>
            <a:r>
              <a:rPr lang="en-US" sz="2000" b="1">
                <a:solidFill>
                  <a:srgbClr val="FF0000"/>
                </a:solidFill>
                <a:cs typeface="Calibri"/>
              </a:rPr>
              <a:t>INTERNET</a:t>
            </a:r>
            <a:r>
              <a:rPr lang="en-US">
                <a:cs typeface="Calibri"/>
              </a:rPr>
              <a:t> </a:t>
            </a:r>
            <a:r>
              <a:rPr lang="en-US" sz="2000" b="1">
                <a:solidFill>
                  <a:srgbClr val="FF0000"/>
                </a:solidFill>
                <a:cs typeface="Calibri"/>
              </a:rPr>
              <a:t>OF</a:t>
            </a:r>
            <a:r>
              <a:rPr lang="en-US">
                <a:cs typeface="Calibri"/>
              </a:rPr>
              <a:t> </a:t>
            </a:r>
            <a:r>
              <a:rPr lang="en-US" sz="2000" b="1">
                <a:solidFill>
                  <a:srgbClr val="FF0000"/>
                </a:solidFill>
                <a:cs typeface="Calibri"/>
              </a:rPr>
              <a:t>THINGS</a:t>
            </a:r>
            <a:endParaRPr lang="en-US" sz="2000" b="1">
              <a:solidFill>
                <a:srgbClr val="FF0000"/>
              </a:solidFill>
            </a:endParaRPr>
          </a:p>
        </p:txBody>
      </p:sp>
      <p:sp>
        <p:nvSpPr>
          <p:cNvPr id="6" name="TextBox 5">
            <a:extLst>
              <a:ext uri="{FF2B5EF4-FFF2-40B4-BE49-F238E27FC236}">
                <a16:creationId xmlns:a16="http://schemas.microsoft.com/office/drawing/2014/main" id="{CFBFED52-880F-B966-7B34-CED1FF120FBF}"/>
              </a:ext>
            </a:extLst>
          </p:cNvPr>
          <p:cNvSpPr txBox="1"/>
          <p:nvPr/>
        </p:nvSpPr>
        <p:spPr>
          <a:xfrm>
            <a:off x="4850646" y="4218813"/>
            <a:ext cx="55562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75000"/>
                  </a:schemeClr>
                </a:solidFill>
                <a:cs typeface="Calibri"/>
              </a:rPr>
              <a:t>ZEROTH</a:t>
            </a:r>
            <a:r>
              <a:rPr lang="en-US">
                <a:cs typeface="Calibri"/>
              </a:rPr>
              <a:t> </a:t>
            </a:r>
            <a:r>
              <a:rPr lang="en-US" sz="2000" b="1">
                <a:solidFill>
                  <a:schemeClr val="accent1">
                    <a:lumMod val="75000"/>
                  </a:schemeClr>
                </a:solidFill>
                <a:cs typeface="Calibri"/>
              </a:rPr>
              <a:t>REVIEW</a:t>
            </a:r>
            <a:r>
              <a:rPr lang="en-US">
                <a:cs typeface="Calibri"/>
              </a:rPr>
              <a:t>.</a:t>
            </a:r>
            <a:endParaRPr lang="en-US"/>
          </a:p>
        </p:txBody>
      </p:sp>
      <p:sp>
        <p:nvSpPr>
          <p:cNvPr id="7" name="TextBox 6">
            <a:extLst>
              <a:ext uri="{FF2B5EF4-FFF2-40B4-BE49-F238E27FC236}">
                <a16:creationId xmlns:a16="http://schemas.microsoft.com/office/drawing/2014/main" id="{57777111-BB07-C069-CD85-54B55D895623}"/>
              </a:ext>
            </a:extLst>
          </p:cNvPr>
          <p:cNvSpPr txBox="1"/>
          <p:nvPr/>
        </p:nvSpPr>
        <p:spPr>
          <a:xfrm>
            <a:off x="971156" y="4848763"/>
            <a:ext cx="49439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0000"/>
                </a:solidFill>
                <a:cs typeface="Calibri"/>
              </a:rPr>
              <a:t>Presented</a:t>
            </a:r>
            <a:r>
              <a:rPr lang="en-US" u="sng">
                <a:solidFill>
                  <a:srgbClr val="FF0000"/>
                </a:solidFill>
                <a:cs typeface="Calibri"/>
              </a:rPr>
              <a:t> </a:t>
            </a:r>
            <a:r>
              <a:rPr lang="en-US" sz="2000" b="1" u="sng">
                <a:solidFill>
                  <a:srgbClr val="FF0000"/>
                </a:solidFill>
                <a:cs typeface="Calibri"/>
              </a:rPr>
              <a:t>by-Batch</a:t>
            </a:r>
            <a:r>
              <a:rPr lang="en-US" sz="2000" u="sng">
                <a:solidFill>
                  <a:srgbClr val="FF0000"/>
                </a:solidFill>
                <a:cs typeface="Calibri"/>
              </a:rPr>
              <a:t> </a:t>
            </a:r>
            <a:r>
              <a:rPr lang="en-US" sz="2000" b="1" u="sng">
                <a:solidFill>
                  <a:srgbClr val="FF0000"/>
                </a:solidFill>
                <a:cs typeface="Calibri"/>
              </a:rPr>
              <a:t>No</a:t>
            </a:r>
            <a:r>
              <a:rPr lang="en-US" u="sng">
                <a:solidFill>
                  <a:srgbClr val="FF0000"/>
                </a:solidFill>
                <a:cs typeface="Calibri"/>
              </a:rPr>
              <a:t>.</a:t>
            </a:r>
            <a:r>
              <a:rPr lang="en-US">
                <a:solidFill>
                  <a:srgbClr val="FF0000"/>
                </a:solidFill>
                <a:cs typeface="Calibri"/>
              </a:rPr>
              <a:t>03</a:t>
            </a:r>
            <a:endParaRPr lang="en-US">
              <a:cs typeface="Calibri"/>
            </a:endParaRPr>
          </a:p>
        </p:txBody>
      </p:sp>
      <p:sp>
        <p:nvSpPr>
          <p:cNvPr id="8" name="TextBox 7">
            <a:extLst>
              <a:ext uri="{FF2B5EF4-FFF2-40B4-BE49-F238E27FC236}">
                <a16:creationId xmlns:a16="http://schemas.microsoft.com/office/drawing/2014/main" id="{BE55CA3E-6EB9-350D-3439-72BC7FC840A6}"/>
              </a:ext>
            </a:extLst>
          </p:cNvPr>
          <p:cNvSpPr txBox="1"/>
          <p:nvPr/>
        </p:nvSpPr>
        <p:spPr>
          <a:xfrm>
            <a:off x="1196624" y="5167689"/>
            <a:ext cx="54173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a:t>
            </a:r>
            <a:r>
              <a:rPr lang="en-US" sz="2000">
                <a:cs typeface="Calibri"/>
              </a:rPr>
              <a:t>HARISH R</a:t>
            </a:r>
            <a:r>
              <a:rPr lang="en-US" dirty="0">
                <a:cs typeface="Calibri"/>
              </a:rPr>
              <a:t> (1133202050301)</a:t>
            </a:r>
          </a:p>
          <a:p>
            <a:r>
              <a:rPr lang="en-US" dirty="0">
                <a:cs typeface="Calibri"/>
              </a:rPr>
              <a:t>2.</a:t>
            </a:r>
            <a:r>
              <a:rPr lang="en-US" sz="2000">
                <a:cs typeface="Calibri"/>
              </a:rPr>
              <a:t>THANGAMANI A</a:t>
            </a:r>
            <a:r>
              <a:rPr lang="en-US" dirty="0">
                <a:cs typeface="Calibri"/>
              </a:rPr>
              <a:t> (113320205005)</a:t>
            </a:r>
          </a:p>
          <a:p>
            <a:r>
              <a:rPr lang="en-US" dirty="0">
                <a:cs typeface="Calibri"/>
              </a:rPr>
              <a:t>3.</a:t>
            </a:r>
            <a:r>
              <a:rPr lang="en-US" sz="2000" dirty="0">
                <a:cs typeface="Calibri"/>
              </a:rPr>
              <a:t>GOPINATH S</a:t>
            </a:r>
            <a:r>
              <a:rPr lang="en-US" dirty="0">
                <a:cs typeface="Calibri"/>
              </a:rPr>
              <a:t> (113320205035)</a:t>
            </a:r>
          </a:p>
        </p:txBody>
      </p:sp>
      <p:sp>
        <p:nvSpPr>
          <p:cNvPr id="9" name="TextBox 8">
            <a:extLst>
              <a:ext uri="{FF2B5EF4-FFF2-40B4-BE49-F238E27FC236}">
                <a16:creationId xmlns:a16="http://schemas.microsoft.com/office/drawing/2014/main" id="{5C5072C0-6561-1045-C76F-72DF7E352A3A}"/>
              </a:ext>
            </a:extLst>
          </p:cNvPr>
          <p:cNvSpPr txBox="1"/>
          <p:nvPr/>
        </p:nvSpPr>
        <p:spPr>
          <a:xfrm>
            <a:off x="6894286" y="4739821"/>
            <a:ext cx="415017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FF0000"/>
                </a:solidFill>
                <a:cs typeface="Calibri"/>
              </a:rPr>
              <a:t>GUIDE</a:t>
            </a:r>
            <a:r>
              <a:rPr lang="en-US" sz="2000" u="sng" dirty="0">
                <a:solidFill>
                  <a:srgbClr val="FF0000"/>
                </a:solidFill>
                <a:cs typeface="Calibri"/>
              </a:rPr>
              <a:t> </a:t>
            </a:r>
            <a:r>
              <a:rPr lang="en-US" sz="2000" b="1" u="sng" dirty="0">
                <a:solidFill>
                  <a:srgbClr val="FF0000"/>
                </a:solidFill>
                <a:cs typeface="Calibri"/>
              </a:rPr>
              <a:t>NAME</a:t>
            </a:r>
            <a:r>
              <a:rPr lang="en-US" sz="2000" dirty="0">
                <a:solidFill>
                  <a:srgbClr val="FF0000"/>
                </a:solidFill>
                <a:cs typeface="Calibri"/>
              </a:rPr>
              <a:t>:</a:t>
            </a:r>
          </a:p>
          <a:p>
            <a:r>
              <a:rPr lang="en-US" sz="2000" dirty="0" err="1">
                <a:cs typeface="Calibri"/>
              </a:rPr>
              <a:t>Mrs.ESWARI</a:t>
            </a:r>
            <a:r>
              <a:rPr lang="en-US" sz="2000" dirty="0">
                <a:cs typeface="Calibri"/>
              </a:rPr>
              <a:t> </a:t>
            </a:r>
            <a:r>
              <a:rPr lang="en-IN" sz="2000">
                <a:cs typeface="Calibri"/>
              </a:rPr>
              <a:t>ME..</a:t>
            </a:r>
            <a:r>
              <a:rPr lang="en-US" sz="2000">
                <a:cs typeface="Calibri"/>
              </a:rPr>
              <a:t>,</a:t>
            </a:r>
            <a:endParaRPr lang="en-US" sz="2000" dirty="0">
              <a:solidFill>
                <a:srgbClr val="FF0000"/>
              </a:solidFill>
              <a:cs typeface="Calibri"/>
            </a:endParaRPr>
          </a:p>
          <a:p>
            <a:r>
              <a:rPr lang="en-US" sz="2000" dirty="0">
                <a:solidFill>
                  <a:srgbClr val="000000"/>
                </a:solidFill>
                <a:cs typeface="Calibri"/>
              </a:rPr>
              <a:t>ASSISTANT PROFESSOR,</a:t>
            </a:r>
          </a:p>
          <a:p>
            <a:r>
              <a:rPr lang="en-US" sz="2000" dirty="0">
                <a:solidFill>
                  <a:srgbClr val="000000"/>
                </a:solidFill>
                <a:cs typeface="Calibri"/>
              </a:rPr>
              <a:t>DEPARTMENT OF IT.</a:t>
            </a:r>
          </a:p>
          <a:p>
            <a:endParaRPr lang="en-US" sz="2000" dirty="0">
              <a:solidFill>
                <a:srgbClr val="FF0000"/>
              </a:solidFill>
              <a:cs typeface="Calibri"/>
            </a:endParaRPr>
          </a:p>
        </p:txBody>
      </p:sp>
    </p:spTree>
    <p:extLst>
      <p:ext uri="{BB962C8B-B14F-4D97-AF65-F5344CB8AC3E}">
        <p14:creationId xmlns:p14="http://schemas.microsoft.com/office/powerpoint/2010/main" val="282489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1A042-ACE4-BCF7-9AA5-07F31B6DF196}"/>
              </a:ext>
            </a:extLst>
          </p:cNvPr>
          <p:cNvSpPr txBox="1"/>
          <p:nvPr/>
        </p:nvSpPr>
        <p:spPr>
          <a:xfrm>
            <a:off x="498714" y="700596"/>
            <a:ext cx="11350625"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                                       SOFTWARE AND HARDWARE REQUIREMENTS</a:t>
            </a:r>
            <a:endParaRPr lang="en-US" sz="2400" b="1" dirty="0">
              <a:solidFill>
                <a:srgbClr val="FF0000"/>
              </a:solidFill>
            </a:endParaRPr>
          </a:p>
        </p:txBody>
      </p:sp>
      <p:sp>
        <p:nvSpPr>
          <p:cNvPr id="3" name="TextBox 2">
            <a:extLst>
              <a:ext uri="{FF2B5EF4-FFF2-40B4-BE49-F238E27FC236}">
                <a16:creationId xmlns:a16="http://schemas.microsoft.com/office/drawing/2014/main" id="{3FED23BA-59C0-FF8C-806C-ADB941B636E6}"/>
              </a:ext>
            </a:extLst>
          </p:cNvPr>
          <p:cNvSpPr txBox="1"/>
          <p:nvPr/>
        </p:nvSpPr>
        <p:spPr>
          <a:xfrm>
            <a:off x="507026" y="1717495"/>
            <a:ext cx="73764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1.Software Requirements:</a:t>
            </a:r>
          </a:p>
          <a:p>
            <a:r>
              <a:rPr lang="en-US" sz="2400" dirty="0">
                <a:cs typeface="Calibri"/>
              </a:rPr>
              <a:t>   </a:t>
            </a:r>
            <a:r>
              <a:rPr lang="en-US" sz="2400" dirty="0">
                <a:ea typeface="+mn-lt"/>
                <a:cs typeface="+mn-lt"/>
              </a:rPr>
              <a:t> ► Arduino Software (IDE)</a:t>
            </a:r>
          </a:p>
          <a:p>
            <a:r>
              <a:rPr lang="en-US" sz="2400" dirty="0">
                <a:ea typeface="+mn-lt"/>
                <a:cs typeface="+mn-lt"/>
              </a:rPr>
              <a:t>    ►Programming Language:  C++</a:t>
            </a:r>
            <a:endParaRPr lang="en-US" dirty="0"/>
          </a:p>
          <a:p>
            <a:endParaRPr lang="en-US" sz="2400" dirty="0">
              <a:ea typeface="+mn-lt"/>
              <a:cs typeface="+mn-lt"/>
            </a:endParaRPr>
          </a:p>
        </p:txBody>
      </p:sp>
      <p:sp>
        <p:nvSpPr>
          <p:cNvPr id="4" name="TextBox 3">
            <a:extLst>
              <a:ext uri="{FF2B5EF4-FFF2-40B4-BE49-F238E27FC236}">
                <a16:creationId xmlns:a16="http://schemas.microsoft.com/office/drawing/2014/main" id="{C0C4480A-1AD4-8215-2556-53D3870E1232}"/>
              </a:ext>
            </a:extLst>
          </p:cNvPr>
          <p:cNvSpPr txBox="1"/>
          <p:nvPr/>
        </p:nvSpPr>
        <p:spPr>
          <a:xfrm>
            <a:off x="574645" y="3176197"/>
            <a:ext cx="55200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2.Hardware Requirements:</a:t>
            </a:r>
          </a:p>
          <a:p>
            <a:r>
              <a:rPr lang="en-US" sz="2400" dirty="0">
                <a:ea typeface="+mn-lt"/>
                <a:cs typeface="+mn-lt"/>
              </a:rPr>
              <a:t>    ►ARDUINO nano MICROCONTROLLER</a:t>
            </a:r>
            <a:endParaRPr lang="en-US" dirty="0">
              <a:ea typeface="+mn-lt"/>
              <a:cs typeface="+mn-lt"/>
            </a:endParaRPr>
          </a:p>
          <a:p>
            <a:r>
              <a:rPr lang="en-US" sz="2400" dirty="0">
                <a:ea typeface="+mn-lt"/>
                <a:cs typeface="+mn-lt"/>
              </a:rPr>
              <a:t>    ►DH11 SENSOR (Temperature Sensor)</a:t>
            </a:r>
            <a:endParaRPr lang="en-US" dirty="0">
              <a:ea typeface="+mn-lt"/>
              <a:cs typeface="+mn-lt"/>
            </a:endParaRPr>
          </a:p>
          <a:p>
            <a:r>
              <a:rPr lang="en-US" sz="2400" dirty="0">
                <a:ea typeface="+mn-lt"/>
                <a:cs typeface="+mn-lt"/>
              </a:rPr>
              <a:t>    ►MOISTURE SENSOR</a:t>
            </a:r>
            <a:endParaRPr lang="en-US" dirty="0"/>
          </a:p>
          <a:p>
            <a:r>
              <a:rPr lang="en-US" sz="2400" dirty="0">
                <a:ea typeface="+mn-lt"/>
                <a:cs typeface="+mn-lt"/>
              </a:rPr>
              <a:t>    ►ESP8266 Wi-Fi Module</a:t>
            </a:r>
            <a:endParaRPr lang="en-US" dirty="0"/>
          </a:p>
          <a:p>
            <a:r>
              <a:rPr lang="en-US" sz="2400" dirty="0">
                <a:cs typeface="Calibri"/>
              </a:rPr>
              <a:t>   </a:t>
            </a:r>
          </a:p>
          <a:p>
            <a:r>
              <a:rPr lang="en-US" sz="2400" dirty="0">
                <a:cs typeface="Calibri"/>
              </a:rPr>
              <a:t>   </a:t>
            </a:r>
          </a:p>
        </p:txBody>
      </p:sp>
    </p:spTree>
    <p:extLst>
      <p:ext uri="{BB962C8B-B14F-4D97-AF65-F5344CB8AC3E}">
        <p14:creationId xmlns:p14="http://schemas.microsoft.com/office/powerpoint/2010/main" val="185988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760A6C6-B28B-DB27-2E57-6ED84A7AC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18" y="0"/>
            <a:ext cx="12558436" cy="7163615"/>
          </a:xfrm>
          <a:prstGeom prst="rect">
            <a:avLst/>
          </a:prstGeom>
        </p:spPr>
      </p:pic>
    </p:spTree>
    <p:extLst>
      <p:ext uri="{BB962C8B-B14F-4D97-AF65-F5344CB8AC3E}">
        <p14:creationId xmlns:p14="http://schemas.microsoft.com/office/powerpoint/2010/main" val="220739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E136927-725C-A81E-EB1C-47F1A5AA3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07"/>
            <a:ext cx="11912352" cy="6843493"/>
          </a:xfrm>
          <a:prstGeom prst="rect">
            <a:avLst/>
          </a:prstGeom>
        </p:spPr>
      </p:pic>
    </p:spTree>
    <p:extLst>
      <p:ext uri="{BB962C8B-B14F-4D97-AF65-F5344CB8AC3E}">
        <p14:creationId xmlns:p14="http://schemas.microsoft.com/office/powerpoint/2010/main" val="428841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8E258AF-D5E9-17EA-4731-5C7BC0A14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82" y="-134471"/>
            <a:ext cx="12571437" cy="6992471"/>
          </a:xfrm>
          <a:prstGeom prst="rect">
            <a:avLst/>
          </a:prstGeom>
        </p:spPr>
      </p:pic>
    </p:spTree>
    <p:extLst>
      <p:ext uri="{BB962C8B-B14F-4D97-AF65-F5344CB8AC3E}">
        <p14:creationId xmlns:p14="http://schemas.microsoft.com/office/powerpoint/2010/main" val="1666635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8F687BB-36C5-E8FD-72C8-D49EFAE9A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2" y="0"/>
            <a:ext cx="12269322" cy="6789107"/>
          </a:xfrm>
          <a:prstGeom prst="rect">
            <a:avLst/>
          </a:prstGeom>
        </p:spPr>
      </p:pic>
    </p:spTree>
    <p:extLst>
      <p:ext uri="{BB962C8B-B14F-4D97-AF65-F5344CB8AC3E}">
        <p14:creationId xmlns:p14="http://schemas.microsoft.com/office/powerpoint/2010/main" val="110113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9D7B0BE-FAA7-2D9B-3F34-67434090F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43" y="-189839"/>
            <a:ext cx="12808460" cy="7047839"/>
          </a:xfrm>
          <a:prstGeom prst="rect">
            <a:avLst/>
          </a:prstGeom>
        </p:spPr>
      </p:pic>
    </p:spTree>
    <p:extLst>
      <p:ext uri="{BB962C8B-B14F-4D97-AF65-F5344CB8AC3E}">
        <p14:creationId xmlns:p14="http://schemas.microsoft.com/office/powerpoint/2010/main" val="3275221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5CEACA-6F54-A34B-6490-27DADC67A5C6}"/>
              </a:ext>
            </a:extLst>
          </p:cNvPr>
          <p:cNvSpPr txBox="1"/>
          <p:nvPr/>
        </p:nvSpPr>
        <p:spPr>
          <a:xfrm>
            <a:off x="627812" y="206932"/>
            <a:ext cx="10681006" cy="523220"/>
          </a:xfrm>
          <a:prstGeom prst="rect">
            <a:avLst/>
          </a:prstGeom>
          <a:solidFill>
            <a:schemeClr val="accent4">
              <a:lumMod val="60000"/>
              <a:lumOff val="40000"/>
            </a:schemeClr>
          </a:solidFill>
          <a:ln>
            <a:solidFill>
              <a:schemeClr val="accent1">
                <a:lumMod val="40000"/>
                <a:lumOff val="6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a:t>
            </a:r>
            <a:r>
              <a:rPr lang="en-US">
                <a:solidFill>
                  <a:srgbClr val="000000"/>
                </a:solidFill>
                <a:cs typeface="Calibri"/>
              </a:rPr>
              <a:t>                                       </a:t>
            </a:r>
            <a:r>
              <a:rPr lang="en-US" sz="2800" b="1">
                <a:solidFill>
                  <a:srgbClr val="FF0000"/>
                </a:solidFill>
                <a:cs typeface="Calibri"/>
              </a:rPr>
              <a:t>AIM</a:t>
            </a:r>
          </a:p>
        </p:txBody>
      </p:sp>
      <p:sp>
        <p:nvSpPr>
          <p:cNvPr id="5" name="TextBox 4">
            <a:extLst>
              <a:ext uri="{FF2B5EF4-FFF2-40B4-BE49-F238E27FC236}">
                <a16:creationId xmlns:a16="http://schemas.microsoft.com/office/drawing/2014/main" id="{D2171893-195A-7C15-5193-AEE31E837E7A}"/>
              </a:ext>
            </a:extLst>
          </p:cNvPr>
          <p:cNvSpPr txBox="1"/>
          <p:nvPr/>
        </p:nvSpPr>
        <p:spPr>
          <a:xfrm>
            <a:off x="932645" y="2262979"/>
            <a:ext cx="7053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6" name="TextBox 5">
            <a:extLst>
              <a:ext uri="{FF2B5EF4-FFF2-40B4-BE49-F238E27FC236}">
                <a16:creationId xmlns:a16="http://schemas.microsoft.com/office/drawing/2014/main" id="{CDC52340-4D4E-B8AA-8D19-18A627066500}"/>
              </a:ext>
            </a:extLst>
          </p:cNvPr>
          <p:cNvSpPr txBox="1"/>
          <p:nvPr/>
        </p:nvSpPr>
        <p:spPr>
          <a:xfrm>
            <a:off x="305725" y="1447475"/>
            <a:ext cx="1054553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t>
            </a:r>
            <a:r>
              <a:rPr lang="en-US" sz="2400" dirty="0">
                <a:ea typeface="+mn-lt"/>
                <a:cs typeface="+mn-lt"/>
              </a:rPr>
              <a:t>To</a:t>
            </a:r>
            <a:r>
              <a:rPr lang="en-US" dirty="0">
                <a:ea typeface="+mn-lt"/>
                <a:cs typeface="+mn-lt"/>
              </a:rPr>
              <a:t> </a:t>
            </a:r>
            <a:r>
              <a:rPr lang="en-US" sz="2400" dirty="0">
                <a:ea typeface="+mn-lt"/>
                <a:cs typeface="+mn-lt"/>
              </a:rPr>
              <a:t>minimize</a:t>
            </a:r>
            <a:r>
              <a:rPr lang="en-US" dirty="0">
                <a:ea typeface="+mn-lt"/>
                <a:cs typeface="+mn-lt"/>
              </a:rPr>
              <a:t> </a:t>
            </a:r>
            <a:r>
              <a:rPr lang="en-US" sz="2400" dirty="0">
                <a:ea typeface="+mn-lt"/>
                <a:cs typeface="+mn-lt"/>
              </a:rPr>
              <a:t>human</a:t>
            </a:r>
            <a:r>
              <a:rPr lang="en-US" dirty="0">
                <a:ea typeface="+mn-lt"/>
                <a:cs typeface="+mn-lt"/>
              </a:rPr>
              <a:t> </a:t>
            </a:r>
            <a:r>
              <a:rPr lang="en-US" sz="2400" dirty="0">
                <a:ea typeface="+mn-lt"/>
                <a:cs typeface="+mn-lt"/>
              </a:rPr>
              <a:t>labor</a:t>
            </a:r>
            <a:r>
              <a:rPr lang="en-US" dirty="0">
                <a:ea typeface="+mn-lt"/>
                <a:cs typeface="+mn-lt"/>
              </a:rPr>
              <a:t> </a:t>
            </a:r>
            <a:r>
              <a:rPr lang="en-US" sz="2400" dirty="0">
                <a:ea typeface="+mn-lt"/>
                <a:cs typeface="+mn-lt"/>
              </a:rPr>
              <a:t>used</a:t>
            </a:r>
            <a:r>
              <a:rPr lang="en-US" dirty="0">
                <a:ea typeface="+mn-lt"/>
                <a:cs typeface="+mn-lt"/>
              </a:rPr>
              <a:t> </a:t>
            </a:r>
            <a:r>
              <a:rPr lang="en-US" sz="2400" dirty="0">
                <a:ea typeface="+mn-lt"/>
                <a:cs typeface="+mn-lt"/>
              </a:rPr>
              <a:t>in</a:t>
            </a:r>
            <a:r>
              <a:rPr lang="en-US" dirty="0">
                <a:ea typeface="+mn-lt"/>
                <a:cs typeface="+mn-lt"/>
              </a:rPr>
              <a:t> </a:t>
            </a:r>
            <a:r>
              <a:rPr lang="en-US" sz="2400" dirty="0">
                <a:ea typeface="+mn-lt"/>
                <a:cs typeface="+mn-lt"/>
              </a:rPr>
              <a:t>irrigation</a:t>
            </a:r>
            <a:r>
              <a:rPr lang="en-IN" sz="2400" dirty="0">
                <a:ea typeface="+mn-lt"/>
                <a:cs typeface="+mn-lt"/>
              </a:rPr>
              <a:t>, </a:t>
            </a:r>
            <a:endParaRPr lang="en-US" dirty="0"/>
          </a:p>
          <a:p>
            <a:pPr algn="l"/>
            <a:endParaRPr lang="en-US" dirty="0">
              <a:cs typeface="Calibri" panose="020F0502020204030204"/>
            </a:endParaRPr>
          </a:p>
        </p:txBody>
      </p:sp>
      <p:sp>
        <p:nvSpPr>
          <p:cNvPr id="7" name="TextBox 6">
            <a:extLst>
              <a:ext uri="{FF2B5EF4-FFF2-40B4-BE49-F238E27FC236}">
                <a16:creationId xmlns:a16="http://schemas.microsoft.com/office/drawing/2014/main" id="{A6FCFFB1-ADF2-E197-17E8-40AA9594A2C7}"/>
              </a:ext>
            </a:extLst>
          </p:cNvPr>
          <p:cNvSpPr txBox="1"/>
          <p:nvPr/>
        </p:nvSpPr>
        <p:spPr>
          <a:xfrm>
            <a:off x="1253289" y="2907631"/>
            <a:ext cx="9324473" cy="501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657A71AA-F075-7E78-96DF-F3655020F38C}"/>
              </a:ext>
            </a:extLst>
          </p:cNvPr>
          <p:cNvSpPr txBox="1"/>
          <p:nvPr/>
        </p:nvSpPr>
        <p:spPr>
          <a:xfrm rot="10800000" flipH="1" flipV="1">
            <a:off x="627812" y="1789011"/>
            <a:ext cx="1011941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a:ea typeface="+mn-lt"/>
                <a:cs typeface="+mn-lt"/>
              </a:rPr>
              <a:t>And </a:t>
            </a:r>
            <a:r>
              <a:rPr lang="en-US" sz="2400" dirty="0">
                <a:ea typeface="+mn-lt"/>
                <a:cs typeface="+mn-lt"/>
              </a:rPr>
              <a:t>To</a:t>
            </a:r>
            <a:r>
              <a:rPr lang="en-US" dirty="0">
                <a:ea typeface="+mn-lt"/>
                <a:cs typeface="+mn-lt"/>
              </a:rPr>
              <a:t> </a:t>
            </a:r>
            <a:r>
              <a:rPr lang="en-US" sz="2400" dirty="0">
                <a:ea typeface="+mn-lt"/>
                <a:cs typeface="+mn-lt"/>
              </a:rPr>
              <a:t>provide</a:t>
            </a:r>
            <a:r>
              <a:rPr lang="en-US" dirty="0">
                <a:ea typeface="+mn-lt"/>
                <a:cs typeface="+mn-lt"/>
              </a:rPr>
              <a:t> </a:t>
            </a:r>
            <a:r>
              <a:rPr lang="en-US" sz="2400" dirty="0">
                <a:ea typeface="+mn-lt"/>
                <a:cs typeface="+mn-lt"/>
              </a:rPr>
              <a:t>convenience</a:t>
            </a:r>
            <a:r>
              <a:rPr lang="en-US" dirty="0">
                <a:ea typeface="+mn-lt"/>
                <a:cs typeface="+mn-lt"/>
              </a:rPr>
              <a:t> </a:t>
            </a:r>
            <a:r>
              <a:rPr lang="en-US" sz="2400" dirty="0">
                <a:ea typeface="+mn-lt"/>
                <a:cs typeface="+mn-lt"/>
              </a:rPr>
              <a:t>in</a:t>
            </a:r>
            <a:r>
              <a:rPr lang="en-US" dirty="0">
                <a:ea typeface="+mn-lt"/>
                <a:cs typeface="+mn-lt"/>
              </a:rPr>
              <a:t> </a:t>
            </a:r>
            <a:r>
              <a:rPr lang="en-US" sz="2400" dirty="0">
                <a:ea typeface="+mn-lt"/>
                <a:cs typeface="+mn-lt"/>
              </a:rPr>
              <a:t>accessing</a:t>
            </a:r>
            <a:r>
              <a:rPr lang="en-US" dirty="0">
                <a:ea typeface="+mn-lt"/>
                <a:cs typeface="+mn-lt"/>
              </a:rPr>
              <a:t> </a:t>
            </a:r>
            <a:r>
              <a:rPr lang="en-US" sz="2400" dirty="0">
                <a:ea typeface="+mn-lt"/>
                <a:cs typeface="+mn-lt"/>
              </a:rPr>
              <a:t>the</a:t>
            </a:r>
            <a:r>
              <a:rPr lang="en-US" dirty="0">
                <a:ea typeface="+mn-lt"/>
                <a:cs typeface="+mn-lt"/>
              </a:rPr>
              <a:t> </a:t>
            </a:r>
            <a:r>
              <a:rPr lang="en-US" sz="2400" dirty="0">
                <a:ea typeface="+mn-lt"/>
                <a:cs typeface="+mn-lt"/>
              </a:rPr>
              <a:t>system</a:t>
            </a:r>
            <a:r>
              <a:rPr lang="en-US" dirty="0">
                <a:ea typeface="+mn-lt"/>
                <a:cs typeface="+mn-lt"/>
              </a:rPr>
              <a:t> </a:t>
            </a:r>
            <a:r>
              <a:rPr lang="en-US" sz="2400" dirty="0">
                <a:ea typeface="+mn-lt"/>
                <a:cs typeface="+mn-lt"/>
              </a:rPr>
              <a:t>from</a:t>
            </a:r>
            <a:r>
              <a:rPr lang="en-US" dirty="0">
                <a:ea typeface="+mn-lt"/>
                <a:cs typeface="+mn-lt"/>
              </a:rPr>
              <a:t> </a:t>
            </a:r>
            <a:r>
              <a:rPr lang="en-US" sz="2400" dirty="0">
                <a:ea typeface="+mn-lt"/>
                <a:cs typeface="+mn-lt"/>
              </a:rPr>
              <a:t>anywhere</a:t>
            </a:r>
            <a:r>
              <a:rPr lang="en-US" dirty="0">
                <a:ea typeface="+mn-lt"/>
                <a:cs typeface="+mn-lt"/>
              </a:rPr>
              <a:t> </a:t>
            </a:r>
            <a:r>
              <a:rPr lang="en-US" sz="2400" dirty="0">
                <a:ea typeface="+mn-lt"/>
                <a:cs typeface="+mn-lt"/>
              </a:rPr>
              <a:t>at</a:t>
            </a:r>
            <a:r>
              <a:rPr lang="en-US" dirty="0">
                <a:ea typeface="+mn-lt"/>
                <a:cs typeface="+mn-lt"/>
              </a:rPr>
              <a:t> </a:t>
            </a:r>
            <a:r>
              <a:rPr lang="en-US" sz="2400" dirty="0">
                <a:ea typeface="+mn-lt"/>
                <a:cs typeface="+mn-lt"/>
              </a:rPr>
              <a:t>any</a:t>
            </a:r>
            <a:r>
              <a:rPr lang="en-US" dirty="0">
                <a:ea typeface="+mn-lt"/>
                <a:cs typeface="+mn-lt"/>
              </a:rPr>
              <a:t> </a:t>
            </a:r>
            <a:r>
              <a:rPr lang="en-US" sz="2400" dirty="0">
                <a:ea typeface="+mn-lt"/>
                <a:cs typeface="+mn-lt"/>
              </a:rPr>
              <a:t>time</a:t>
            </a:r>
            <a:r>
              <a:rPr lang="en-US" dirty="0">
                <a:ea typeface="+mn-lt"/>
                <a:cs typeface="+mn-lt"/>
              </a:rPr>
              <a:t>.</a:t>
            </a:r>
            <a:endParaRPr lang="en-US" dirty="0"/>
          </a:p>
          <a:p>
            <a:pPr algn="l"/>
            <a:endParaRPr lang="en-US" dirty="0">
              <a:cs typeface="Calibri"/>
            </a:endParaRPr>
          </a:p>
        </p:txBody>
      </p:sp>
      <p:sp>
        <p:nvSpPr>
          <p:cNvPr id="14" name="TextBox 13">
            <a:extLst>
              <a:ext uri="{FF2B5EF4-FFF2-40B4-BE49-F238E27FC236}">
                <a16:creationId xmlns:a16="http://schemas.microsoft.com/office/drawing/2014/main" id="{B0250563-C7EE-106B-8F13-7E2D2CFB0E92}"/>
              </a:ext>
            </a:extLst>
          </p:cNvPr>
          <p:cNvSpPr txBox="1"/>
          <p:nvPr/>
        </p:nvSpPr>
        <p:spPr>
          <a:xfrm rot="10800000" flipV="1">
            <a:off x="5806685" y="1485895"/>
            <a:ext cx="1628967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a:t>
            </a:r>
            <a:r>
              <a:rPr lang="en-US" sz="2400" dirty="0">
                <a:ea typeface="+mn-lt"/>
                <a:cs typeface="+mn-lt"/>
              </a:rPr>
              <a:t>save</a:t>
            </a:r>
            <a:r>
              <a:rPr lang="en-US" dirty="0">
                <a:ea typeface="+mn-lt"/>
                <a:cs typeface="+mn-lt"/>
              </a:rPr>
              <a:t> </a:t>
            </a:r>
            <a:r>
              <a:rPr lang="en-US" sz="2400" dirty="0">
                <a:ea typeface="+mn-lt"/>
                <a:cs typeface="+mn-lt"/>
              </a:rPr>
              <a:t>the</a:t>
            </a:r>
            <a:r>
              <a:rPr lang="en-US" dirty="0">
                <a:ea typeface="+mn-lt"/>
                <a:cs typeface="+mn-lt"/>
              </a:rPr>
              <a:t> </a:t>
            </a:r>
            <a:r>
              <a:rPr lang="en-US" sz="2400" dirty="0">
                <a:ea typeface="+mn-lt"/>
                <a:cs typeface="+mn-lt"/>
              </a:rPr>
              <a:t>time</a:t>
            </a:r>
            <a:r>
              <a:rPr lang="en-US" dirty="0">
                <a:ea typeface="+mn-lt"/>
                <a:cs typeface="+mn-lt"/>
              </a:rPr>
              <a:t> </a:t>
            </a:r>
            <a:r>
              <a:rPr lang="en-US" sz="2400" dirty="0">
                <a:ea typeface="+mn-lt"/>
                <a:cs typeface="+mn-lt"/>
              </a:rPr>
              <a:t>of</a:t>
            </a:r>
            <a:r>
              <a:rPr lang="en-US" dirty="0">
                <a:ea typeface="+mn-lt"/>
                <a:cs typeface="+mn-lt"/>
              </a:rPr>
              <a:t> </a:t>
            </a:r>
            <a:r>
              <a:rPr lang="en-US" sz="2400" dirty="0">
                <a:ea typeface="+mn-lt"/>
                <a:cs typeface="+mn-lt"/>
              </a:rPr>
              <a:t>the</a:t>
            </a:r>
            <a:r>
              <a:rPr lang="en-US" dirty="0">
                <a:ea typeface="+mn-lt"/>
                <a:cs typeface="+mn-lt"/>
              </a:rPr>
              <a:t> </a:t>
            </a:r>
            <a:r>
              <a:rPr lang="en-US" sz="2400" dirty="0">
                <a:ea typeface="+mn-lt"/>
                <a:cs typeface="+mn-lt"/>
              </a:rPr>
              <a:t>owner</a:t>
            </a:r>
            <a:r>
              <a:rPr lang="en-US" dirty="0">
                <a:ea typeface="+mn-lt"/>
                <a:cs typeface="+mn-lt"/>
              </a:rPr>
              <a:t> </a:t>
            </a:r>
            <a:r>
              <a:rPr lang="en-US" sz="2400" dirty="0">
                <a:ea typeface="+mn-lt"/>
                <a:cs typeface="+mn-lt"/>
              </a:rPr>
              <a:t>for</a:t>
            </a:r>
            <a:r>
              <a:rPr lang="en-US" dirty="0">
                <a:ea typeface="+mn-lt"/>
                <a:cs typeface="+mn-lt"/>
              </a:rPr>
              <a:t> </a:t>
            </a:r>
            <a:r>
              <a:rPr lang="en-US" sz="2400" dirty="0">
                <a:ea typeface="+mn-lt"/>
                <a:cs typeface="+mn-lt"/>
              </a:rPr>
              <a:t>the</a:t>
            </a:r>
            <a:r>
              <a:rPr lang="en-US" dirty="0">
                <a:ea typeface="+mn-lt"/>
                <a:cs typeface="+mn-lt"/>
              </a:rPr>
              <a:t> </a:t>
            </a:r>
            <a:r>
              <a:rPr lang="en-US" sz="2400">
                <a:ea typeface="+mn-lt"/>
                <a:cs typeface="+mn-lt"/>
              </a:rPr>
              <a:t>large</a:t>
            </a:r>
            <a:r>
              <a:rPr lang="en-US">
                <a:ea typeface="+mn-lt"/>
                <a:cs typeface="+mn-lt"/>
              </a:rPr>
              <a:t> </a:t>
            </a:r>
            <a:r>
              <a:rPr lang="en-US" sz="2400">
                <a:ea typeface="+mn-lt"/>
                <a:cs typeface="+mn-lt"/>
              </a:rPr>
              <a:t>fields</a:t>
            </a:r>
            <a:endParaRPr lang="en-US" dirty="0"/>
          </a:p>
          <a:p>
            <a:pPr algn="l"/>
            <a:endParaRPr lang="en-US" dirty="0">
              <a:cs typeface="Calibri" panose="020F0502020204030204"/>
            </a:endParaRPr>
          </a:p>
        </p:txBody>
      </p:sp>
    </p:spTree>
    <p:extLst>
      <p:ext uri="{BB962C8B-B14F-4D97-AF65-F5344CB8AC3E}">
        <p14:creationId xmlns:p14="http://schemas.microsoft.com/office/powerpoint/2010/main" val="6310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1C958-2CC5-E665-F745-0DA235FB741C}"/>
              </a:ext>
            </a:extLst>
          </p:cNvPr>
          <p:cNvSpPr txBox="1"/>
          <p:nvPr/>
        </p:nvSpPr>
        <p:spPr>
          <a:xfrm>
            <a:off x="462062" y="235522"/>
            <a:ext cx="11185395"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0000"/>
                </a:solidFill>
                <a:cs typeface="Calibri"/>
              </a:rPr>
              <a:t>                                                                        ABSTRACT</a:t>
            </a:r>
            <a:endParaRPr lang="en-US" sz="2400" b="1">
              <a:solidFill>
                <a:srgbClr val="000000"/>
              </a:solidFill>
              <a:cs typeface="Calibri" panose="020F0502020204030204"/>
            </a:endParaRPr>
          </a:p>
        </p:txBody>
      </p:sp>
      <p:sp>
        <p:nvSpPr>
          <p:cNvPr id="3" name="TextBox 2">
            <a:extLst>
              <a:ext uri="{FF2B5EF4-FFF2-40B4-BE49-F238E27FC236}">
                <a16:creationId xmlns:a16="http://schemas.microsoft.com/office/drawing/2014/main" id="{E4C655BE-F65A-42B3-8712-739EDB4A31ED}"/>
              </a:ext>
            </a:extLst>
          </p:cNvPr>
          <p:cNvSpPr txBox="1"/>
          <p:nvPr/>
        </p:nvSpPr>
        <p:spPr>
          <a:xfrm>
            <a:off x="382608" y="1164094"/>
            <a:ext cx="116563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a:t>
            </a:r>
            <a:r>
              <a:rPr lang="en-US" sz="2400">
                <a:ea typeface="+mn-lt"/>
                <a:cs typeface="+mn-lt"/>
              </a:rPr>
              <a:t> Agriculture is the primary occupation in our country. India’s major income source is depending on agriculture therefore the development of agriculture is important. </a:t>
            </a:r>
            <a:endParaRPr lang="en-US" sz="2400">
              <a:cs typeface="Calibri"/>
            </a:endParaRPr>
          </a:p>
        </p:txBody>
      </p:sp>
      <p:sp>
        <p:nvSpPr>
          <p:cNvPr id="4" name="TextBox 3">
            <a:extLst>
              <a:ext uri="{FF2B5EF4-FFF2-40B4-BE49-F238E27FC236}">
                <a16:creationId xmlns:a16="http://schemas.microsoft.com/office/drawing/2014/main" id="{9CB784C9-4622-8B96-E477-6566B8476420}"/>
              </a:ext>
            </a:extLst>
          </p:cNvPr>
          <p:cNvSpPr txBox="1"/>
          <p:nvPr/>
        </p:nvSpPr>
        <p:spPr>
          <a:xfrm>
            <a:off x="393533" y="2355426"/>
            <a:ext cx="114049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►In today also most of the irrigation system are operated manually. The available traditional techniques are like drip irrigation ,sprinkler irrigation etc.</a:t>
            </a:r>
            <a:endParaRPr lang="en-US">
              <a:cs typeface="Calibri"/>
            </a:endParaRPr>
          </a:p>
        </p:txBody>
      </p:sp>
      <p:sp>
        <p:nvSpPr>
          <p:cNvPr id="5" name="TextBox 4">
            <a:extLst>
              <a:ext uri="{FF2B5EF4-FFF2-40B4-BE49-F238E27FC236}">
                <a16:creationId xmlns:a16="http://schemas.microsoft.com/office/drawing/2014/main" id="{C0E34E77-23DF-168C-D930-B3F08A924C5E}"/>
              </a:ext>
            </a:extLst>
          </p:cNvPr>
          <p:cNvSpPr txBox="1"/>
          <p:nvPr/>
        </p:nvSpPr>
        <p:spPr>
          <a:xfrm>
            <a:off x="464805" y="3387948"/>
            <a:ext cx="10953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►IoT helps to access information and make major decision-making process by getting different values from sensors like soil moisture, water level sensors, water quality etc.</a:t>
            </a:r>
            <a:endParaRPr lang="en-US" sz="2000">
              <a:cs typeface="Calibri"/>
            </a:endParaRPr>
          </a:p>
        </p:txBody>
      </p:sp>
      <p:sp>
        <p:nvSpPr>
          <p:cNvPr id="6" name="TextBox 5">
            <a:extLst>
              <a:ext uri="{FF2B5EF4-FFF2-40B4-BE49-F238E27FC236}">
                <a16:creationId xmlns:a16="http://schemas.microsoft.com/office/drawing/2014/main" id="{D4BB982A-DE03-0148-80F0-8815504D6B04}"/>
              </a:ext>
            </a:extLst>
          </p:cNvPr>
          <p:cNvSpPr txBox="1"/>
          <p:nvPr/>
        </p:nvSpPr>
        <p:spPr>
          <a:xfrm>
            <a:off x="751974" y="4211052"/>
            <a:ext cx="10878552" cy="802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E308CD1F-143D-D784-B416-D5D92630671A}"/>
              </a:ext>
            </a:extLst>
          </p:cNvPr>
          <p:cNvSpPr txBox="1"/>
          <p:nvPr/>
        </p:nvSpPr>
        <p:spPr>
          <a:xfrm>
            <a:off x="626644" y="4060657"/>
            <a:ext cx="11154276" cy="827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F6C66066-055D-EDCC-0A5D-EF61007986C4}"/>
              </a:ext>
            </a:extLst>
          </p:cNvPr>
          <p:cNvSpPr txBox="1"/>
          <p:nvPr/>
        </p:nvSpPr>
        <p:spPr>
          <a:xfrm>
            <a:off x="726907" y="4311316"/>
            <a:ext cx="10778289" cy="877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42A968AA-2224-4BDA-CD63-9C1D8BF9C8FA}"/>
              </a:ext>
            </a:extLst>
          </p:cNvPr>
          <p:cNvSpPr txBox="1"/>
          <p:nvPr/>
        </p:nvSpPr>
        <p:spPr>
          <a:xfrm>
            <a:off x="468493" y="4588552"/>
            <a:ext cx="110038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►This paper focuses primarily on reducing the wastage of water and minimizing the manual labor on field for irrigation so that you can saving time, cash and power of the</a:t>
            </a:r>
            <a:endParaRPr lang="en-US" sz="2400">
              <a:cs typeface="Calibri"/>
            </a:endParaRPr>
          </a:p>
          <a:p>
            <a:r>
              <a:rPr lang="en-US" sz="2400">
                <a:ea typeface="+mn-lt"/>
                <a:cs typeface="+mn-lt"/>
              </a:rPr>
              <a:t>farmer. And also Automate the Distribution System for Canal Irrigation System.</a:t>
            </a:r>
            <a:endParaRPr lang="en-US" sz="2400"/>
          </a:p>
        </p:txBody>
      </p:sp>
    </p:spTree>
    <p:extLst>
      <p:ext uri="{BB962C8B-B14F-4D97-AF65-F5344CB8AC3E}">
        <p14:creationId xmlns:p14="http://schemas.microsoft.com/office/powerpoint/2010/main" val="107640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F2C66F-8E86-836B-7C98-938533899A24}"/>
              </a:ext>
            </a:extLst>
          </p:cNvPr>
          <p:cNvSpPr txBox="1"/>
          <p:nvPr/>
        </p:nvSpPr>
        <p:spPr>
          <a:xfrm>
            <a:off x="414295" y="275345"/>
            <a:ext cx="11354802"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0000"/>
                </a:solidFill>
                <a:cs typeface="Calibri"/>
              </a:rPr>
              <a:t>                                                  MOTIVATION FOR THE PROJECT</a:t>
            </a:r>
            <a:endParaRPr lang="en-US" sz="2400" b="1">
              <a:solidFill>
                <a:srgbClr val="FF0000"/>
              </a:solidFill>
            </a:endParaRPr>
          </a:p>
        </p:txBody>
      </p:sp>
      <p:sp>
        <p:nvSpPr>
          <p:cNvPr id="3" name="TextBox 2">
            <a:extLst>
              <a:ext uri="{FF2B5EF4-FFF2-40B4-BE49-F238E27FC236}">
                <a16:creationId xmlns:a16="http://schemas.microsoft.com/office/drawing/2014/main" id="{AC2C9BD4-8447-B249-015A-D0C092D72817}"/>
              </a:ext>
            </a:extLst>
          </p:cNvPr>
          <p:cNvSpPr txBox="1"/>
          <p:nvPr/>
        </p:nvSpPr>
        <p:spPr>
          <a:xfrm>
            <a:off x="648021" y="1120204"/>
            <a:ext cx="113297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►According to statistics, agriculture uses 85% of available freshwater resources worldwide, and this percentage will continue to be dominant in water consumption because of population growth and increased food demand. </a:t>
            </a:r>
            <a:endParaRPr lang="en-US" sz="2400">
              <a:cs typeface="Calibri"/>
            </a:endParaRPr>
          </a:p>
        </p:txBody>
      </p:sp>
      <p:sp>
        <p:nvSpPr>
          <p:cNvPr id="4" name="TextBox 3">
            <a:extLst>
              <a:ext uri="{FF2B5EF4-FFF2-40B4-BE49-F238E27FC236}">
                <a16:creationId xmlns:a16="http://schemas.microsoft.com/office/drawing/2014/main" id="{E3CF783B-DF91-98AE-489B-A8F5441AA8C5}"/>
              </a:ext>
            </a:extLst>
          </p:cNvPr>
          <p:cNvSpPr txBox="1"/>
          <p:nvPr/>
        </p:nvSpPr>
        <p:spPr>
          <a:xfrm>
            <a:off x="646886" y="2527577"/>
            <a:ext cx="10502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►There is an urgent need to create strategies based on science and technology for sustainable use of water, including technical, agronomic, managerial, and institutional improvements</a:t>
            </a:r>
            <a:endParaRPr lang="en-US">
              <a:ea typeface="+mn-lt"/>
              <a:cs typeface="+mn-lt"/>
            </a:endParaRPr>
          </a:p>
        </p:txBody>
      </p:sp>
      <p:sp>
        <p:nvSpPr>
          <p:cNvPr id="5" name="TextBox 4">
            <a:extLst>
              <a:ext uri="{FF2B5EF4-FFF2-40B4-BE49-F238E27FC236}">
                <a16:creationId xmlns:a16="http://schemas.microsoft.com/office/drawing/2014/main" id="{ED1C1226-9351-5B70-65B5-7CE16A47072C}"/>
              </a:ext>
            </a:extLst>
          </p:cNvPr>
          <p:cNvSpPr txBox="1"/>
          <p:nvPr/>
        </p:nvSpPr>
        <p:spPr>
          <a:xfrm>
            <a:off x="650953" y="4028214"/>
            <a:ext cx="109537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►Agricultural irrigation based on Internet technology is based on crop water requirement rules.</a:t>
            </a:r>
            <a:endParaRPr lang="en-US" sz="2400" dirty="0"/>
          </a:p>
        </p:txBody>
      </p:sp>
      <p:sp>
        <p:nvSpPr>
          <p:cNvPr id="6" name="TextBox 5">
            <a:extLst>
              <a:ext uri="{FF2B5EF4-FFF2-40B4-BE49-F238E27FC236}">
                <a16:creationId xmlns:a16="http://schemas.microsoft.com/office/drawing/2014/main" id="{8AD40293-9C25-1431-A983-16ECC7D63094}"/>
              </a:ext>
            </a:extLst>
          </p:cNvPr>
          <p:cNvSpPr txBox="1"/>
          <p:nvPr/>
        </p:nvSpPr>
        <p:spPr>
          <a:xfrm>
            <a:off x="646886" y="5141040"/>
            <a:ext cx="1100388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►By using Internet technology and sensor network technology to control water saving irrigation of farmland and to maximize the scientific use of water, not only can greatly improve the utilization of water, and can increase water productivity</a:t>
            </a:r>
            <a:endParaRPr lang="en-US" sz="2400" dirty="0"/>
          </a:p>
        </p:txBody>
      </p:sp>
    </p:spTree>
    <p:extLst>
      <p:ext uri="{BB962C8B-B14F-4D97-AF65-F5344CB8AC3E}">
        <p14:creationId xmlns:p14="http://schemas.microsoft.com/office/powerpoint/2010/main" val="366136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AF3D4-C369-7EBA-7E63-E59AF2086403}"/>
              </a:ext>
            </a:extLst>
          </p:cNvPr>
          <p:cNvSpPr txBox="1"/>
          <p:nvPr/>
        </p:nvSpPr>
        <p:spPr>
          <a:xfrm>
            <a:off x="478804" y="347232"/>
            <a:ext cx="11226919"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                                                             EXISTING</a:t>
            </a:r>
            <a:r>
              <a:rPr lang="en-US" dirty="0">
                <a:cs typeface="Calibri"/>
              </a:rPr>
              <a:t> </a:t>
            </a:r>
            <a:r>
              <a:rPr lang="en-US" sz="2400" b="1" dirty="0">
                <a:solidFill>
                  <a:srgbClr val="FF0000"/>
                </a:solidFill>
                <a:cs typeface="Calibri"/>
              </a:rPr>
              <a:t>SYSTEM</a:t>
            </a:r>
            <a:endParaRPr lang="en-US" sz="2400" b="1" dirty="0">
              <a:solidFill>
                <a:srgbClr val="FF0000"/>
              </a:solidFill>
            </a:endParaRPr>
          </a:p>
        </p:txBody>
      </p:sp>
      <p:pic>
        <p:nvPicPr>
          <p:cNvPr id="4" name="Picture 4" descr="Diagram&#10;&#10;Description automatically generated">
            <a:extLst>
              <a:ext uri="{FF2B5EF4-FFF2-40B4-BE49-F238E27FC236}">
                <a16:creationId xmlns:a16="http://schemas.microsoft.com/office/drawing/2014/main" id="{2A4DEBF5-1904-1156-F2F3-BCA0428EBC82}"/>
              </a:ext>
            </a:extLst>
          </p:cNvPr>
          <p:cNvPicPr>
            <a:picLocks noChangeAspect="1"/>
          </p:cNvPicPr>
          <p:nvPr/>
        </p:nvPicPr>
        <p:blipFill>
          <a:blip r:embed="rId2"/>
          <a:stretch>
            <a:fillRect/>
          </a:stretch>
        </p:blipFill>
        <p:spPr>
          <a:xfrm>
            <a:off x="296175" y="1202691"/>
            <a:ext cx="10593236" cy="4797675"/>
          </a:xfrm>
          <a:prstGeom prst="rect">
            <a:avLst/>
          </a:prstGeom>
        </p:spPr>
      </p:pic>
    </p:spTree>
    <p:extLst>
      <p:ext uri="{BB962C8B-B14F-4D97-AF65-F5344CB8AC3E}">
        <p14:creationId xmlns:p14="http://schemas.microsoft.com/office/powerpoint/2010/main" val="205657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16811-FD26-3FD2-8200-CDFF1FE32EE4}"/>
              </a:ext>
            </a:extLst>
          </p:cNvPr>
          <p:cNvSpPr txBox="1"/>
          <p:nvPr/>
        </p:nvSpPr>
        <p:spPr>
          <a:xfrm>
            <a:off x="371163" y="246969"/>
            <a:ext cx="11434823"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                                                                    DRAWBACKS</a:t>
            </a:r>
            <a:endParaRPr lang="en-US" sz="2400" b="1" dirty="0">
              <a:solidFill>
                <a:srgbClr val="FF0000"/>
              </a:solidFill>
            </a:endParaRPr>
          </a:p>
        </p:txBody>
      </p:sp>
      <p:sp>
        <p:nvSpPr>
          <p:cNvPr id="3" name="TextBox 2">
            <a:extLst>
              <a:ext uri="{FF2B5EF4-FFF2-40B4-BE49-F238E27FC236}">
                <a16:creationId xmlns:a16="http://schemas.microsoft.com/office/drawing/2014/main" id="{8425F0D3-A023-138F-9EDE-3E0CB380E5A7}"/>
              </a:ext>
            </a:extLst>
          </p:cNvPr>
          <p:cNvSpPr txBox="1"/>
          <p:nvPr/>
        </p:nvSpPr>
        <p:spPr>
          <a:xfrm>
            <a:off x="2760358" y="1490704"/>
            <a:ext cx="10477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►System response is slow.</a:t>
            </a:r>
          </a:p>
        </p:txBody>
      </p:sp>
      <p:sp>
        <p:nvSpPr>
          <p:cNvPr id="4" name="TextBox 3">
            <a:extLst>
              <a:ext uri="{FF2B5EF4-FFF2-40B4-BE49-F238E27FC236}">
                <a16:creationId xmlns:a16="http://schemas.microsoft.com/office/drawing/2014/main" id="{3F65AD40-1599-9CD1-EE2E-E5496233B68C}"/>
              </a:ext>
            </a:extLst>
          </p:cNvPr>
          <p:cNvSpPr txBox="1"/>
          <p:nvPr/>
        </p:nvSpPr>
        <p:spPr>
          <a:xfrm>
            <a:off x="2760169" y="2434691"/>
            <a:ext cx="6768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►Micro controller operating frequency is very low.</a:t>
            </a:r>
            <a:endParaRPr lang="en-US" sz="2400" dirty="0"/>
          </a:p>
        </p:txBody>
      </p:sp>
      <p:sp>
        <p:nvSpPr>
          <p:cNvPr id="5" name="TextBox 4">
            <a:extLst>
              <a:ext uri="{FF2B5EF4-FFF2-40B4-BE49-F238E27FC236}">
                <a16:creationId xmlns:a16="http://schemas.microsoft.com/office/drawing/2014/main" id="{2A99649E-670C-4B84-06F5-B45EA568B304}"/>
              </a:ext>
            </a:extLst>
          </p:cNvPr>
          <p:cNvSpPr txBox="1"/>
          <p:nvPr/>
        </p:nvSpPr>
        <p:spPr>
          <a:xfrm>
            <a:off x="2753169" y="3304239"/>
            <a:ext cx="6542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►Needs additional interfaces</a:t>
            </a:r>
            <a:endParaRPr lang="en-US" sz="2400" dirty="0"/>
          </a:p>
        </p:txBody>
      </p:sp>
    </p:spTree>
    <p:extLst>
      <p:ext uri="{BB962C8B-B14F-4D97-AF65-F5344CB8AC3E}">
        <p14:creationId xmlns:p14="http://schemas.microsoft.com/office/powerpoint/2010/main" val="18057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42287-1D21-699C-2E0E-6A363C99090A}"/>
              </a:ext>
            </a:extLst>
          </p:cNvPr>
          <p:cNvSpPr txBox="1"/>
          <p:nvPr/>
        </p:nvSpPr>
        <p:spPr>
          <a:xfrm>
            <a:off x="548798" y="274968"/>
            <a:ext cx="10960843"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                                                           PROPOSED</a:t>
            </a:r>
            <a:r>
              <a:rPr lang="en-US" dirty="0">
                <a:cs typeface="Calibri"/>
              </a:rPr>
              <a:t> </a:t>
            </a:r>
            <a:r>
              <a:rPr lang="en-US" sz="2400" b="1" dirty="0">
                <a:solidFill>
                  <a:srgbClr val="FF0000"/>
                </a:solidFill>
                <a:cs typeface="Calibri"/>
              </a:rPr>
              <a:t>SYSTEM</a:t>
            </a:r>
            <a:endParaRPr lang="en-US" sz="2400" b="1" dirty="0">
              <a:solidFill>
                <a:srgbClr val="FF0000"/>
              </a:solidFill>
            </a:endParaRPr>
          </a:p>
        </p:txBody>
      </p:sp>
      <p:sp>
        <p:nvSpPr>
          <p:cNvPr id="3" name="TextBox 2">
            <a:extLst>
              <a:ext uri="{FF2B5EF4-FFF2-40B4-BE49-F238E27FC236}">
                <a16:creationId xmlns:a16="http://schemas.microsoft.com/office/drawing/2014/main" id="{BCC9E36C-63A1-04B8-586B-9437EBFDDA4F}"/>
              </a:ext>
            </a:extLst>
          </p:cNvPr>
          <p:cNvSpPr txBox="1"/>
          <p:nvPr/>
        </p:nvSpPr>
        <p:spPr>
          <a:xfrm>
            <a:off x="952500" y="1073382"/>
            <a:ext cx="104775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Proposed soil Moisture Controlled irrigation system has been designed and tested successfully</a:t>
            </a:r>
            <a:endParaRPr lang="en-US" sz="2400" dirty="0"/>
          </a:p>
        </p:txBody>
      </p:sp>
      <p:sp>
        <p:nvSpPr>
          <p:cNvPr id="4" name="TextBox 3">
            <a:extLst>
              <a:ext uri="{FF2B5EF4-FFF2-40B4-BE49-F238E27FC236}">
                <a16:creationId xmlns:a16="http://schemas.microsoft.com/office/drawing/2014/main" id="{4C31E55A-2AA5-86E7-F9A3-F039A8AF4395}"/>
              </a:ext>
            </a:extLst>
          </p:cNvPr>
          <p:cNvSpPr txBox="1"/>
          <p:nvPr/>
        </p:nvSpPr>
        <p:spPr>
          <a:xfrm>
            <a:off x="951743" y="2132768"/>
            <a:ext cx="1050256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It has been developed by integrated features of all the hardware components used. The system has been tested to function automatically. </a:t>
            </a:r>
            <a:endParaRPr lang="en-US" sz="2400" dirty="0"/>
          </a:p>
        </p:txBody>
      </p:sp>
      <p:sp>
        <p:nvSpPr>
          <p:cNvPr id="5" name="TextBox 4">
            <a:extLst>
              <a:ext uri="{FF2B5EF4-FFF2-40B4-BE49-F238E27FC236}">
                <a16:creationId xmlns:a16="http://schemas.microsoft.com/office/drawing/2014/main" id="{0E88024F-9F61-3958-D7B5-D8341B517353}"/>
              </a:ext>
            </a:extLst>
          </p:cNvPr>
          <p:cNvSpPr txBox="1"/>
          <p:nvPr/>
        </p:nvSpPr>
        <p:spPr>
          <a:xfrm>
            <a:off x="912300" y="3209840"/>
            <a:ext cx="105777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moisture sensors measure the moisture level (water content) of the different plants</a:t>
            </a:r>
            <a:endParaRPr lang="en-US" sz="2400" dirty="0"/>
          </a:p>
        </p:txBody>
      </p:sp>
      <p:sp>
        <p:nvSpPr>
          <p:cNvPr id="6" name="TextBox 5">
            <a:extLst>
              <a:ext uri="{FF2B5EF4-FFF2-40B4-BE49-F238E27FC236}">
                <a16:creationId xmlns:a16="http://schemas.microsoft.com/office/drawing/2014/main" id="{276E70A8-D5FB-FAB4-572A-37F95B0B182C}"/>
              </a:ext>
            </a:extLst>
          </p:cNvPr>
          <p:cNvSpPr txBox="1"/>
          <p:nvPr/>
        </p:nvSpPr>
        <p:spPr>
          <a:xfrm>
            <a:off x="887234" y="4212471"/>
            <a:ext cx="110790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0000"/>
                </a:solidFill>
                <a:ea typeface="+mn-lt"/>
                <a:cs typeface="+mn-lt"/>
              </a:rPr>
              <a:t>►</a:t>
            </a:r>
            <a:r>
              <a:rPr lang="en-US" sz="2400" dirty="0">
                <a:ea typeface="+mn-lt"/>
                <a:cs typeface="+mn-lt"/>
              </a:rPr>
              <a:t>If the moisture level goes below the desired and limited level, the moisture sensor sends the signal to the Arduino board which triggers the Water Pump to turn ON and supply the water to respective plant.</a:t>
            </a:r>
          </a:p>
          <a:p>
            <a:r>
              <a:rPr lang="en-US" sz="2400" dirty="0">
                <a:ea typeface="+mn-lt"/>
                <a:cs typeface="+mn-lt"/>
              </a:rPr>
              <a:t>  </a:t>
            </a:r>
            <a:endParaRPr lang="en-US" sz="2400" dirty="0">
              <a:cs typeface="Calibri"/>
            </a:endParaRPr>
          </a:p>
        </p:txBody>
      </p:sp>
      <p:sp>
        <p:nvSpPr>
          <p:cNvPr id="7" name="TextBox 6">
            <a:extLst>
              <a:ext uri="{FF2B5EF4-FFF2-40B4-BE49-F238E27FC236}">
                <a16:creationId xmlns:a16="http://schemas.microsoft.com/office/drawing/2014/main" id="{88AFC4EE-11FD-6154-89F9-9A841CF933D6}"/>
              </a:ext>
            </a:extLst>
          </p:cNvPr>
          <p:cNvSpPr txBox="1"/>
          <p:nvPr/>
        </p:nvSpPr>
        <p:spPr>
          <a:xfrm>
            <a:off x="880613" y="5609156"/>
            <a:ext cx="1112921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►Thus, the functionality of the entire system has been tested thoroughly and it is said to function successfully</a:t>
            </a:r>
            <a:endParaRPr lang="en-US" sz="2400" dirty="0">
              <a:cs typeface="Calibri"/>
            </a:endParaRPr>
          </a:p>
        </p:txBody>
      </p:sp>
    </p:spTree>
    <p:extLst>
      <p:ext uri="{BB962C8B-B14F-4D97-AF65-F5344CB8AC3E}">
        <p14:creationId xmlns:p14="http://schemas.microsoft.com/office/powerpoint/2010/main" val="28158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B28A7-FEC3-4B93-1E38-A59C46A90576}"/>
              </a:ext>
            </a:extLst>
          </p:cNvPr>
          <p:cNvSpPr txBox="1"/>
          <p:nvPr/>
        </p:nvSpPr>
        <p:spPr>
          <a:xfrm>
            <a:off x="429050" y="232591"/>
            <a:ext cx="11329736" cy="461665"/>
          </a:xfrm>
          <a:prstGeom prst="rect">
            <a:avLst/>
          </a:prstGeom>
          <a:solidFill>
            <a:schemeClr val="accent4">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cs typeface="Calibri"/>
              </a:rPr>
              <a:t>                                                                     ADVANTAGES</a:t>
            </a:r>
            <a:endParaRPr lang="en-US" sz="2400" b="1" dirty="0">
              <a:solidFill>
                <a:srgbClr val="FF0000"/>
              </a:solidFill>
            </a:endParaRPr>
          </a:p>
        </p:txBody>
      </p:sp>
      <p:sp>
        <p:nvSpPr>
          <p:cNvPr id="3" name="TextBox 2">
            <a:extLst>
              <a:ext uri="{FF2B5EF4-FFF2-40B4-BE49-F238E27FC236}">
                <a16:creationId xmlns:a16="http://schemas.microsoft.com/office/drawing/2014/main" id="{0549BFBF-0210-6B9C-C598-5E7F6A716AC2}"/>
              </a:ext>
            </a:extLst>
          </p:cNvPr>
          <p:cNvSpPr txBox="1"/>
          <p:nvPr/>
        </p:nvSpPr>
        <p:spPr>
          <a:xfrm>
            <a:off x="1704473" y="1579144"/>
            <a:ext cx="8773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►Easy to implement.</a:t>
            </a:r>
            <a:endParaRPr lang="en-US" sz="2400" dirty="0"/>
          </a:p>
        </p:txBody>
      </p:sp>
      <p:sp>
        <p:nvSpPr>
          <p:cNvPr id="4" name="TextBox 3">
            <a:extLst>
              <a:ext uri="{FF2B5EF4-FFF2-40B4-BE49-F238E27FC236}">
                <a16:creationId xmlns:a16="http://schemas.microsoft.com/office/drawing/2014/main" id="{51B9F72F-BFB9-684B-D3BD-DA3DD7071DFA}"/>
              </a:ext>
            </a:extLst>
          </p:cNvPr>
          <p:cNvSpPr txBox="1"/>
          <p:nvPr/>
        </p:nvSpPr>
        <p:spPr>
          <a:xfrm>
            <a:off x="1700406" y="2308984"/>
            <a:ext cx="57901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Simple and efficient</a:t>
            </a:r>
            <a:endParaRPr lang="en-US" sz="2400" dirty="0"/>
          </a:p>
        </p:txBody>
      </p:sp>
      <p:sp>
        <p:nvSpPr>
          <p:cNvPr id="6" name="TextBox 5">
            <a:extLst>
              <a:ext uri="{FF2B5EF4-FFF2-40B4-BE49-F238E27FC236}">
                <a16:creationId xmlns:a16="http://schemas.microsoft.com/office/drawing/2014/main" id="{0BECBDA8-E036-7D3E-65D6-7B35DAEF907E}"/>
              </a:ext>
            </a:extLst>
          </p:cNvPr>
          <p:cNvSpPr txBox="1"/>
          <p:nvPr/>
        </p:nvSpPr>
        <p:spPr>
          <a:xfrm>
            <a:off x="1703717" y="2972046"/>
            <a:ext cx="54142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Accurate sensing</a:t>
            </a:r>
            <a:endParaRPr lang="en-US" sz="2400" dirty="0"/>
          </a:p>
        </p:txBody>
      </p:sp>
      <p:sp>
        <p:nvSpPr>
          <p:cNvPr id="7" name="TextBox 6">
            <a:extLst>
              <a:ext uri="{FF2B5EF4-FFF2-40B4-BE49-F238E27FC236}">
                <a16:creationId xmlns:a16="http://schemas.microsoft.com/office/drawing/2014/main" id="{E549F2BF-7F91-0D3E-41B9-19A713B36717}"/>
              </a:ext>
            </a:extLst>
          </p:cNvPr>
          <p:cNvSpPr txBox="1"/>
          <p:nvPr/>
        </p:nvSpPr>
        <p:spPr>
          <a:xfrm>
            <a:off x="1703717" y="3595001"/>
            <a:ext cx="49128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Low maintenance cost</a:t>
            </a:r>
            <a:endParaRPr lang="en-US" sz="2400" dirty="0"/>
          </a:p>
        </p:txBody>
      </p:sp>
      <p:sp>
        <p:nvSpPr>
          <p:cNvPr id="8" name="TextBox 7">
            <a:extLst>
              <a:ext uri="{FF2B5EF4-FFF2-40B4-BE49-F238E27FC236}">
                <a16:creationId xmlns:a16="http://schemas.microsoft.com/office/drawing/2014/main" id="{2DC10109-6F43-2996-9936-B2F36BE96427}"/>
              </a:ext>
            </a:extLst>
          </p:cNvPr>
          <p:cNvSpPr txBox="1"/>
          <p:nvPr/>
        </p:nvSpPr>
        <p:spPr>
          <a:xfrm>
            <a:off x="1704473" y="4282844"/>
            <a:ext cx="59405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Acknowledging user about the field</a:t>
            </a:r>
            <a:endParaRPr lang="en-US" sz="2400" dirty="0"/>
          </a:p>
        </p:txBody>
      </p:sp>
    </p:spTree>
    <p:extLst>
      <p:ext uri="{BB962C8B-B14F-4D97-AF65-F5344CB8AC3E}">
        <p14:creationId xmlns:p14="http://schemas.microsoft.com/office/powerpoint/2010/main" val="247542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A709CF2D-C22C-E95B-BA26-3BCA94B9C154}"/>
              </a:ext>
            </a:extLst>
          </p:cNvPr>
          <p:cNvPicPr>
            <a:picLocks noChangeAspect="1"/>
          </p:cNvPicPr>
          <p:nvPr/>
        </p:nvPicPr>
        <p:blipFill>
          <a:blip r:embed="rId2"/>
          <a:stretch>
            <a:fillRect/>
          </a:stretch>
        </p:blipFill>
        <p:spPr>
          <a:xfrm>
            <a:off x="-250165" y="238186"/>
            <a:ext cx="9859991" cy="5921552"/>
          </a:xfrm>
          <a:prstGeom prst="rect">
            <a:avLst/>
          </a:prstGeom>
        </p:spPr>
      </p:pic>
    </p:spTree>
    <p:extLst>
      <p:ext uri="{BB962C8B-B14F-4D97-AF65-F5344CB8AC3E}">
        <p14:creationId xmlns:p14="http://schemas.microsoft.com/office/powerpoint/2010/main" val="2430330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Gopinath gopinath</cp:lastModifiedBy>
  <cp:revision>286</cp:revision>
  <dcterms:created xsi:type="dcterms:W3CDTF">2023-02-07T14:53:14Z</dcterms:created>
  <dcterms:modified xsi:type="dcterms:W3CDTF">2023-03-11T08:57:26Z</dcterms:modified>
</cp:coreProperties>
</file>