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70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D:\filtered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6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 ANALYSIS</a:t>
            </a:r>
          </a:p>
          <a:p>
            <a:pPr>
              <a:defRPr/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alpha val="85000"/>
            </a:schemeClr>
          </a:solidFill>
          <a:ln w="9525" cap="flat" cmpd="sng" algn="ctr">
            <a:solidFill>
              <a:schemeClr val="accent2">
                <a:lumMod val="75000"/>
              </a:schemeClr>
            </a:solidFill>
            <a:round/>
          </a:ln>
          <a:effectLst/>
          <a:sp3d contourW="9525">
            <a:contourClr>
              <a:schemeClr val="accent2">
                <a:lumMod val="75000"/>
              </a:scheme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0"/>
      <c:rotY val="0"/>
      <c:depthPercent val="60"/>
      <c:rAngAx val="0"/>
      <c:perspective val="100"/>
    </c:view3D>
    <c:floor>
      <c:thickness val="0"/>
      <c:spPr>
        <a:solidFill>
          <a:schemeClr val="lt1">
            <a:lumMod val="95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accent2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55-4A80-9B0F-967244CB5B67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4">
                <a:alpha val="85000"/>
              </a:schemeClr>
            </a:solidFill>
            <a:ln w="9525" cap="flat" cmpd="sng" algn="ctr">
              <a:solidFill>
                <a:schemeClr val="accent4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4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55-4A80-9B0F-967244CB5B67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accent6"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6"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55-4A80-9B0F-967244CB5B67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2">
                <a:lumMod val="60000"/>
                <a:alpha val="85000"/>
              </a:schemeClr>
            </a:solidFill>
            <a:ln w="9525" cap="flat" cmpd="sng" algn="ctr">
              <a:solidFill>
                <a:schemeClr val="accent2">
                  <a:lumMod val="60000"/>
                  <a:lumMod val="75000"/>
                </a:schemeClr>
              </a:solidFill>
              <a:round/>
            </a:ln>
            <a:effectLst/>
            <a:sp3d contourW="9525">
              <a:contourClr>
                <a:schemeClr val="accent2">
                  <a:lumMod val="60000"/>
                  <a:lumMod val="75000"/>
                </a:schemeClr>
              </a:contourClr>
            </a:sp3d>
          </c:spPr>
          <c:invertIfNegative val="0"/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55-4A80-9B0F-967244CB5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5"/>
        <c:shape val="box"/>
        <c:axId val="1764685488"/>
        <c:axId val="1764682608"/>
        <c:axId val="0"/>
      </c:bar3DChart>
      <c:catAx>
        <c:axId val="1764685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82608"/>
        <c:crosses val="autoZero"/>
        <c:auto val="1"/>
        <c:lblAlgn val="ctr"/>
        <c:lblOffset val="100"/>
        <c:noMultiLvlLbl val="0"/>
      </c:catAx>
      <c:valAx>
        <c:axId val="1764682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46854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dk1">
                <a:lumMod val="35000"/>
                <a:lumOff val="6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[filtered data.xlsx]Sheet1!PivotTable1</c:name>
    <c:fmtId val="6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200" u="sng" baseline="0" dirty="0">
                <a:solidFill>
                  <a:schemeClr val="bg1"/>
                </a:solidFill>
              </a:rPr>
              <a:t>HIGH PERFORMING EMPLOYEES</a:t>
            </a:r>
          </a:p>
          <a:p>
            <a:pPr>
              <a:defRPr sz="2000">
                <a:solidFill>
                  <a:schemeClr val="bg1"/>
                </a:solidFill>
              </a:defRPr>
            </a:pPr>
            <a:endParaRPr lang="en-US" sz="2200" u="sng" baseline="0" dirty="0">
              <a:solidFill>
                <a:schemeClr val="bg1"/>
              </a:solidFill>
            </a:endParaRPr>
          </a:p>
          <a:p>
            <a:pPr>
              <a:defRPr sz="2000">
                <a:solidFill>
                  <a:schemeClr val="bg1"/>
                </a:solidFill>
              </a:defRPr>
            </a:pPr>
            <a:endParaRPr lang="en-US" sz="2000" baseline="0" dirty="0">
              <a:solidFill>
                <a:schemeClr val="bg1"/>
              </a:solidFill>
            </a:endParaRPr>
          </a:p>
        </c:rich>
      </c:tx>
      <c:layout>
        <c:manualLayout>
          <c:xMode val="edge"/>
          <c:yMode val="edge"/>
          <c:x val="0.26925197031707221"/>
          <c:y val="1.0408534145647028E-2"/>
        </c:manualLayout>
      </c:layout>
      <c:overlay val="0"/>
      <c:spPr>
        <a:solidFill>
          <a:sysClr val="window" lastClr="FFFFFF">
            <a:lumMod val="50000"/>
          </a:sys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4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2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3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4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5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6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7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8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9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0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1"/>
        <c:spPr>
          <a:solidFill>
            <a:schemeClr val="accent1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6326875409025399E-2"/>
          <c:y val="0.24943044009413248"/>
          <c:w val="0.84458085368629943"/>
          <c:h val="0.6156290614796871"/>
        </c:manualLayout>
      </c:layout>
      <c:pie3DChart>
        <c:varyColors val="1"/>
        <c:ser>
          <c:idx val="0"/>
          <c:order val="0"/>
          <c:tx>
            <c:strRef>
              <c:f>Sheet1!$B$4:$B$5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3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Sheet1!$B$6:$B$16</c:f>
              <c:numCache>
                <c:formatCode>General</c:formatCode>
                <c:ptCount val="10"/>
                <c:pt idx="0">
                  <c:v>37</c:v>
                </c:pt>
                <c:pt idx="1">
                  <c:v>45</c:v>
                </c:pt>
                <c:pt idx="2">
                  <c:v>41</c:v>
                </c:pt>
                <c:pt idx="3">
                  <c:v>34</c:v>
                </c:pt>
                <c:pt idx="4">
                  <c:v>50</c:v>
                </c:pt>
                <c:pt idx="5">
                  <c:v>50</c:v>
                </c:pt>
                <c:pt idx="6">
                  <c:v>44</c:v>
                </c:pt>
                <c:pt idx="7">
                  <c:v>40</c:v>
                </c:pt>
                <c:pt idx="8">
                  <c:v>38</c:v>
                </c:pt>
                <c:pt idx="9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9F01-4A72-8DD2-2EE85660A1E0}"/>
            </c:ext>
          </c:extLst>
        </c:ser>
        <c:ser>
          <c:idx val="1"/>
          <c:order val="1"/>
          <c:tx>
            <c:strRef>
              <c:f>Sheet1!$C$4:$C$5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6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8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A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C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E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0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2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4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6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8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Sheet1!$C$6:$C$16</c:f>
              <c:numCache>
                <c:formatCode>General</c:formatCode>
                <c:ptCount val="10"/>
                <c:pt idx="0">
                  <c:v>80</c:v>
                </c:pt>
                <c:pt idx="1">
                  <c:v>89</c:v>
                </c:pt>
                <c:pt idx="2">
                  <c:v>78</c:v>
                </c:pt>
                <c:pt idx="3">
                  <c:v>76</c:v>
                </c:pt>
                <c:pt idx="4">
                  <c:v>73</c:v>
                </c:pt>
                <c:pt idx="5">
                  <c:v>68</c:v>
                </c:pt>
                <c:pt idx="6">
                  <c:v>85</c:v>
                </c:pt>
                <c:pt idx="7">
                  <c:v>78</c:v>
                </c:pt>
                <c:pt idx="8">
                  <c:v>75</c:v>
                </c:pt>
                <c:pt idx="9">
                  <c:v>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9F01-4A72-8DD2-2EE85660A1E0}"/>
            </c:ext>
          </c:extLst>
        </c:ser>
        <c:ser>
          <c:idx val="2"/>
          <c:order val="2"/>
          <c:tx>
            <c:strRef>
              <c:f>Sheet1!$D$4:$D$5</c:f>
              <c:strCache>
                <c:ptCount val="1"/>
                <c:pt idx="0">
                  <c:v>MEDIUM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B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D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2F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1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3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5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7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9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B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3D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3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Sheet1!$D$6:$D$16</c:f>
              <c:numCache>
                <c:formatCode>General</c:formatCode>
                <c:ptCount val="10"/>
                <c:pt idx="0">
                  <c:v>152</c:v>
                </c:pt>
                <c:pt idx="1">
                  <c:v>141</c:v>
                </c:pt>
                <c:pt idx="2">
                  <c:v>160</c:v>
                </c:pt>
                <c:pt idx="3">
                  <c:v>158</c:v>
                </c:pt>
                <c:pt idx="4">
                  <c:v>158</c:v>
                </c:pt>
                <c:pt idx="5">
                  <c:v>151</c:v>
                </c:pt>
                <c:pt idx="6">
                  <c:v>146</c:v>
                </c:pt>
                <c:pt idx="7">
                  <c:v>156</c:v>
                </c:pt>
                <c:pt idx="8">
                  <c:v>160</c:v>
                </c:pt>
                <c:pt idx="9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9F01-4A72-8DD2-2EE85660A1E0}"/>
            </c:ext>
          </c:extLst>
        </c:ser>
        <c:ser>
          <c:idx val="3"/>
          <c:order val="3"/>
          <c:tx>
            <c:strRef>
              <c:f>Sheet1!$E$4:$E$5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0-9F01-4A72-8DD2-2EE85660A1E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2-9F01-4A72-8DD2-2EE85660A1E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4-9F01-4A72-8DD2-2EE85660A1E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6-9F01-4A72-8DD2-2EE85660A1E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8-9F01-4A72-8DD2-2EE85660A1E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A-9F01-4A72-8DD2-2EE85660A1E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C-9F01-4A72-8DD2-2EE85660A1E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4E-9F01-4A72-8DD2-2EE85660A1E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0-9F01-4A72-8DD2-2EE85660A1E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52-9F01-4A72-8DD2-2EE85660A1E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0-9F01-4A72-8DD2-2EE85660A1E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2-9F01-4A72-8DD2-2EE85660A1E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4-9F01-4A72-8DD2-2EE85660A1E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6-9F01-4A72-8DD2-2EE85660A1E0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8-9F01-4A72-8DD2-2EE85660A1E0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A-9F01-4A72-8DD2-2EE85660A1E0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C-9F01-4A72-8DD2-2EE85660A1E0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4E-9F01-4A72-8DD2-2EE85660A1E0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0-9F01-4A72-8DD2-2EE85660A1E0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52-9F01-4A72-8DD2-2EE85660A1E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0"/>
                <c:pt idx="0">
                  <c:v>34</c:v>
                </c:pt>
                <c:pt idx="1">
                  <c:v>25</c:v>
                </c:pt>
                <c:pt idx="2">
                  <c:v>23</c:v>
                </c:pt>
                <c:pt idx="3">
                  <c:v>28</c:v>
                </c:pt>
                <c:pt idx="4">
                  <c:v>23</c:v>
                </c:pt>
                <c:pt idx="5">
                  <c:v>32</c:v>
                </c:pt>
                <c:pt idx="6">
                  <c:v>24</c:v>
                </c:pt>
                <c:pt idx="7">
                  <c:v>30</c:v>
                </c:pt>
                <c:pt idx="8">
                  <c:v>24</c:v>
                </c:pt>
                <c:pt idx="9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53-9F01-4A72-8DD2-2EE85660A1E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668010786784418"/>
          <c:y val="0.89409291919715617"/>
          <c:w val="0.80268805152084233"/>
          <c:h val="9.34168398280673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phClr">
            <a:lumMod val="7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sp3d/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/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8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8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90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2663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7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06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865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39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1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6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9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4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5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98000"/>
            <a:lum/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Glass/>
                    </a14:imgEffect>
                  </a14:imgLayer>
                </a14:imgProps>
              </a:ext>
            </a:extLst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E20F6-E6CE-436F-AA89-03B7D77A2276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2E132-1292-4481-B07A-977BE5612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959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9F8B-2438-E087-2EC4-E701A7B50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3105" y="946731"/>
            <a:ext cx="8791575" cy="1306938"/>
          </a:xfrm>
        </p:spPr>
        <p:txBody>
          <a:bodyPr>
            <a:normAutofit fontScale="90000"/>
          </a:bodyPr>
          <a:lstStyle/>
          <a:p>
            <a:r>
              <a:rPr lang="en-US" b="1" u="heavy" dirty="0">
                <a:solidFill>
                  <a:schemeClr val="bg1"/>
                </a:solidFill>
              </a:rPr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FD1C-20DA-E1BC-ADE6-47C27D133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3105" y="2702257"/>
            <a:ext cx="8791575" cy="2446361"/>
          </a:xfrm>
        </p:spPr>
        <p:txBody>
          <a:bodyPr>
            <a:normAutofit fontScale="85000" lnSpcReduction="10000"/>
          </a:bodyPr>
          <a:lstStyle/>
          <a:p>
            <a:r>
              <a:rPr lang="en-US" sz="2500" b="1" i="1" dirty="0">
                <a:solidFill>
                  <a:srgbClr val="C00000"/>
                </a:solidFill>
              </a:rPr>
              <a:t>STUDENT NAME : </a:t>
            </a:r>
            <a:r>
              <a:rPr lang="en-US" sz="2500" b="1" i="1" dirty="0">
                <a:solidFill>
                  <a:srgbClr val="FFFF00"/>
                </a:solidFill>
              </a:rPr>
              <a:t>GOPINATH. S</a:t>
            </a:r>
            <a:endParaRPr lang="en-US" sz="2500" b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REGISTER NO: </a:t>
            </a:r>
            <a:r>
              <a:rPr lang="en-US" sz="2500" b="1" dirty="0">
                <a:solidFill>
                  <a:srgbClr val="FFFF00"/>
                </a:solidFill>
              </a:rPr>
              <a:t>312218458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NAAN MUDHALVAN ID: </a:t>
            </a:r>
            <a:r>
              <a:rPr lang="en-US" sz="2500" b="1" i="1" dirty="0">
                <a:solidFill>
                  <a:srgbClr val="FFFF00"/>
                </a:solidFill>
              </a:rPr>
              <a:t>11F5A8289718BADB6BE44914B780642E</a:t>
            </a:r>
            <a:endParaRPr lang="en-US" sz="2500" b="1" dirty="0">
              <a:solidFill>
                <a:srgbClr val="FFFF00"/>
              </a:solidFill>
            </a:endParaRPr>
          </a:p>
          <a:p>
            <a:r>
              <a:rPr lang="en-US" sz="2500" b="1" i="1" dirty="0">
                <a:solidFill>
                  <a:srgbClr val="C00000"/>
                </a:solidFill>
              </a:rPr>
              <a:t>DEPARTMENT: </a:t>
            </a:r>
            <a:r>
              <a:rPr lang="en-US" sz="2500" b="1" dirty="0">
                <a:solidFill>
                  <a:srgbClr val="FFFF00"/>
                </a:solidFill>
              </a:rPr>
              <a:t>BACHELOR OF COMMERCE</a:t>
            </a:r>
          </a:p>
          <a:p>
            <a:r>
              <a:rPr lang="en-US" sz="2500" b="1" i="1" dirty="0">
                <a:solidFill>
                  <a:srgbClr val="C00000"/>
                </a:solidFill>
              </a:rPr>
              <a:t>College: </a:t>
            </a:r>
            <a:r>
              <a:rPr lang="en-US" sz="2500" b="1" dirty="0">
                <a:solidFill>
                  <a:srgbClr val="FFFF00"/>
                </a:solidFill>
              </a:rPr>
              <a:t>GOVERNMENT ARTS AND SCIENCE COLLEGE PERUMBAKKAM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3238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65AC-DAF7-38AA-426D-50399611E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141" y="136478"/>
            <a:ext cx="9905998" cy="846161"/>
          </a:xfrm>
        </p:spPr>
        <p:txBody>
          <a:bodyPr/>
          <a:lstStyle/>
          <a:p>
            <a:r>
              <a:rPr lang="en-US" b="1" u="dottedHeavy" dirty="0">
                <a:solidFill>
                  <a:schemeClr val="bg1"/>
                </a:solidFill>
              </a:rPr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2FE2E-0D0E-B3F9-8705-3654A142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584" y="1134979"/>
            <a:ext cx="9905999" cy="512934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1. *Data Collection:</a:t>
            </a:r>
          </a:p>
          <a:p>
            <a:r>
              <a:rPr lang="en-US" b="1" dirty="0">
                <a:solidFill>
                  <a:srgbClr val="FFFF00"/>
                </a:solidFill>
              </a:rPr>
              <a:t> The employee dataset was collected from the </a:t>
            </a:r>
            <a:r>
              <a:rPr lang="en-US" b="1" dirty="0" err="1">
                <a:solidFill>
                  <a:srgbClr val="FFFF00"/>
                </a:solidFill>
              </a:rPr>
              <a:t>Edunet</a:t>
            </a:r>
            <a:r>
              <a:rPr lang="en-US" b="1" dirty="0">
                <a:solidFill>
                  <a:srgbClr val="FFFF00"/>
                </a:solidFill>
              </a:rPr>
              <a:t> dashboard. </a:t>
            </a:r>
          </a:p>
          <a:p>
            <a:r>
              <a:rPr lang="en-US" b="1" dirty="0">
                <a:solidFill>
                  <a:srgbClr val="FFFF00"/>
                </a:solidFill>
              </a:rPr>
              <a:t> 2. *Data Selection:</a:t>
            </a:r>
          </a:p>
          <a:p>
            <a:r>
              <a:rPr lang="en-US" b="1" dirty="0">
                <a:solidFill>
                  <a:srgbClr val="FFFF00"/>
                </a:solidFill>
              </a:rPr>
              <a:t>Suitable data for employee performance analysis was identified from the dataset.</a:t>
            </a:r>
          </a:p>
          <a:p>
            <a:r>
              <a:rPr lang="en-US" b="1" dirty="0">
                <a:solidFill>
                  <a:srgbClr val="FFFF00"/>
                </a:solidFill>
              </a:rPr>
              <a:t>3. *Highlighting Data:</a:t>
            </a:r>
          </a:p>
          <a:p>
            <a:r>
              <a:rPr lang="en-US" b="1" dirty="0">
                <a:solidFill>
                  <a:srgbClr val="FFFF00"/>
                </a:solidFill>
              </a:rPr>
              <a:t>  - Different colors were used to highlight specific data points.  </a:t>
            </a:r>
          </a:p>
          <a:p>
            <a:r>
              <a:rPr lang="en-US" b="1" dirty="0">
                <a:solidFill>
                  <a:srgbClr val="FFFF00"/>
                </a:solidFill>
              </a:rPr>
              <a:t>  - Blank cells were highlighted using conditional formatting.   </a:t>
            </a:r>
          </a:p>
          <a:p>
            <a:r>
              <a:rPr lang="en-US" b="1" dirty="0">
                <a:solidFill>
                  <a:srgbClr val="FFFF00"/>
                </a:solidFill>
              </a:rPr>
              <a:t>  - Blank values were removed using the filter option in MS Excel.</a:t>
            </a:r>
          </a:p>
          <a:p>
            <a:r>
              <a:rPr lang="en-US" b="1" dirty="0">
                <a:solidFill>
                  <a:srgbClr val="FFFF00"/>
                </a:solidFill>
              </a:rPr>
              <a:t>4. *Employee Rating Conversion:</a:t>
            </a:r>
          </a:p>
          <a:p>
            <a:r>
              <a:rPr lang="en-US" b="1" dirty="0">
                <a:solidFill>
                  <a:srgbClr val="FFFF00"/>
                </a:solidFill>
              </a:rPr>
              <a:t>  - The employee rating was converted from numerical to verbal format using the formula     {=IFS(Z8&gt;=5,"VERY HIGH",Z8&gt;=4,"HIGH",Z8&gt;=3,"MEDIUM",TRUE,"LOW")}.  </a:t>
            </a:r>
          </a:p>
          <a:p>
            <a:r>
              <a:rPr lang="en-US" b="1" dirty="0">
                <a:solidFill>
                  <a:srgbClr val="FFFF00"/>
                </a:solidFill>
              </a:rPr>
              <a:t> - The result was labeled as "Performance Level.</a:t>
            </a:r>
          </a:p>
        </p:txBody>
      </p:sp>
    </p:spTree>
    <p:extLst>
      <p:ext uri="{BB962C8B-B14F-4D97-AF65-F5344CB8AC3E}">
        <p14:creationId xmlns:p14="http://schemas.microsoft.com/office/powerpoint/2010/main" val="203103240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D77283-DB89-7767-A68D-D56FEC9C0CF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850900"/>
            <a:ext cx="9906000" cy="51562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5. *Pivot Table Creation:  </a:t>
            </a:r>
          </a:p>
          <a:p>
            <a:r>
              <a:rPr lang="en-US" b="1" dirty="0">
                <a:solidFill>
                  <a:srgbClr val="FFFF00"/>
                </a:solidFill>
              </a:rPr>
              <a:t> - Selected required data to prepare a pivot table. 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Used "First Name" for count values, "Performance Level" for column values, and "Business Units" for row values.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"Genre Code" and "Employee Type" were used as filter options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6. *Data Filtering:*    - Inserted a slicer to filter data based on department type.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7. *Chart Creation:*   - Used the recommended charts option to create a 3D clustered column chart and a 3D pie chart.  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FFFF00"/>
                </a:solidFill>
              </a:rPr>
              <a:t> - The charts were titled appropriately for visualizing and comparing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401726817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F9F8-230A-78F5-73E6-F3A46F0B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077" y="140513"/>
            <a:ext cx="9905998" cy="814497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RESULTS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9E6AC3-CA86-4D14-2B6A-3B62C4808253}"/>
              </a:ext>
            </a:extLst>
          </p:cNvPr>
          <p:cNvGraphicFramePr>
            <a:graphicFrameLocks/>
          </p:cNvGraphicFramePr>
          <p:nvPr/>
        </p:nvGraphicFramePr>
        <p:xfrm>
          <a:off x="1597362" y="996264"/>
          <a:ext cx="8997275" cy="486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124891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A530E9-AFE9-1D7A-63F6-6E17CBD3B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815202"/>
              </p:ext>
            </p:extLst>
          </p:nvPr>
        </p:nvGraphicFramePr>
        <p:xfrm>
          <a:off x="1389725" y="378618"/>
          <a:ext cx="9184943" cy="6100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57518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0676-3A97-95DC-D645-2C672C945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4494"/>
            <a:ext cx="9905998" cy="912305"/>
          </a:xfrm>
        </p:spPr>
        <p:txBody>
          <a:bodyPr/>
          <a:lstStyle/>
          <a:p>
            <a:r>
              <a:rPr lang="en-US" b="1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6E848C-6BF4-099C-BF96-A42834810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3331" y="1066799"/>
            <a:ext cx="822216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Insights: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Identified performance trends and top performers.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Compared performance across departments.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Analyzed impact of variables like experience and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Implement targeted training programs.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Improve performance monitoring and feedback.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insights for data-driven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Future Steps: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Regularly update performance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Explore advanced analytics and data visualization.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 a feedback mechanism to refine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u="none" strike="noStrike" cap="none" normalizeH="0" dirty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261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6B8B-DC5D-90A9-8E23-C651EDE8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8145"/>
          </a:xfrm>
        </p:spPr>
        <p:txBody>
          <a:bodyPr/>
          <a:lstStyle/>
          <a:p>
            <a:r>
              <a:rPr lang="en-US" u="heavy" dirty="0">
                <a:solidFill>
                  <a:schemeClr val="bg1"/>
                </a:solidFill>
                <a:latin typeface="Arial Black" panose="020B0A04020102020204" pitchFamily="34" charset="0"/>
              </a:rPr>
              <a:t>Project title</a:t>
            </a:r>
            <a:endParaRPr lang="en-US" u="heavy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BB354-53D2-ADE5-0C54-E6E8B14C1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650059"/>
          </a:xfrm>
        </p:spPr>
        <p:txBody>
          <a:bodyPr/>
          <a:lstStyle/>
          <a:p>
            <a:pPr marL="0" indent="0" algn="ctr">
              <a:buNone/>
            </a:pPr>
            <a:r>
              <a:rPr lang="en-US" u="heavy" dirty="0">
                <a:latin typeface="Arial Black" panose="020B0A04020102020204" pitchFamily="34" charset="0"/>
              </a:rPr>
              <a:t> </a:t>
            </a: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EMPLOYEE PERFORMANCE ANALYSIS </a:t>
            </a:r>
          </a:p>
          <a:p>
            <a:pPr marL="0" indent="0" algn="ctr">
              <a:buNone/>
            </a:pPr>
            <a:r>
              <a:rPr lang="en-US" sz="3000" u="heavy" cap="all" dirty="0">
                <a:solidFill>
                  <a:srgbClr val="FFFF00"/>
                </a:solidFill>
                <a:latin typeface="Arial Black" panose="020B0A04020102020204" pitchFamily="34" charset="0"/>
              </a:rPr>
              <a:t>USING EXCEL</a:t>
            </a:r>
            <a:endParaRPr lang="en-US" sz="3000" u="heavy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2666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9D5ADA-0BC9-A2FB-9E19-D220A0E8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9085"/>
            <a:ext cx="9905998" cy="1478570"/>
          </a:xfrm>
        </p:spPr>
        <p:txBody>
          <a:bodyPr/>
          <a:lstStyle/>
          <a:p>
            <a:pPr algn="ctr"/>
            <a:r>
              <a:rPr lang="en-US" b="1" u="heavy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08BF27-7FED-D324-9C6C-BDCF098A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824131"/>
            <a:ext cx="9905999" cy="427641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CC00"/>
                </a:solidFill>
              </a:rPr>
              <a:t>1. PROBLEM STATEMENT</a:t>
            </a:r>
          </a:p>
          <a:p>
            <a:r>
              <a:rPr lang="en-US" b="1" dirty="0">
                <a:solidFill>
                  <a:srgbClr val="00CC00"/>
                </a:solidFill>
              </a:rPr>
              <a:t>2. PROJECT OVERVIEW</a:t>
            </a:r>
          </a:p>
          <a:p>
            <a:r>
              <a:rPr lang="en-US" b="1" dirty="0">
                <a:solidFill>
                  <a:srgbClr val="00CC00"/>
                </a:solidFill>
              </a:rPr>
              <a:t>3. END USERS</a:t>
            </a:r>
          </a:p>
          <a:p>
            <a:r>
              <a:rPr lang="en-US" b="1" dirty="0">
                <a:solidFill>
                  <a:srgbClr val="00CC00"/>
                </a:solidFill>
              </a:rPr>
              <a:t>4. OUR SOLUTION AND PROPOSITION</a:t>
            </a:r>
          </a:p>
          <a:p>
            <a:r>
              <a:rPr lang="en-US" b="1" dirty="0">
                <a:solidFill>
                  <a:srgbClr val="00CC00"/>
                </a:solidFill>
              </a:rPr>
              <a:t>5. DATASET DESCRIPTION</a:t>
            </a:r>
          </a:p>
          <a:p>
            <a:r>
              <a:rPr lang="en-US" b="1" dirty="0">
                <a:solidFill>
                  <a:srgbClr val="00CC00"/>
                </a:solidFill>
              </a:rPr>
              <a:t>6. MODELLING APPROACH</a:t>
            </a:r>
          </a:p>
          <a:p>
            <a:r>
              <a:rPr lang="en-US" b="1" dirty="0">
                <a:solidFill>
                  <a:srgbClr val="00CC00"/>
                </a:solidFill>
              </a:rPr>
              <a:t>7. RESULTS AND DISCUSSION</a:t>
            </a:r>
          </a:p>
          <a:p>
            <a:r>
              <a:rPr lang="en-US" b="1" dirty="0">
                <a:solidFill>
                  <a:srgbClr val="00CC00"/>
                </a:solidFill>
              </a:rPr>
              <a:t>8. CONCLUSION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1231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7BDA2C-3BB9-BD2F-0D59-C2BD582A0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0A75FFA-97E7-DF1A-C023-4E01870B3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1932154"/>
            <a:ext cx="931414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Employee performance analysis is essential for providing: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1.Improved Decision Making: Provides data for informed decisions about promotions, compensation, and training.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2.Enhanced Employee Development: Identifies areas for growth and development, leading to improved performance.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3.Increased Employee Engagement: Recognizes and rewards high performance, boosting morale and motivation.</a:t>
            </a: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marL="1371600" lvl="3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4.Enhanced Organizational Performance: Aligns individual goals with company objectives, driving overall success.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800" b="0" i="0" u="none" strike="noStrike" cap="none" normalizeH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0691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3079-8C06-956F-8EFD-7C4CB6A9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dottedHeavy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04D18C-A677-4768-4EFE-DD2F3E6546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141413" y="2249488"/>
            <a:ext cx="9906000" cy="1978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rgbClr val="FF00FF"/>
                </a:solidFill>
              </a:rPr>
              <a:t>The employee dataset from </a:t>
            </a:r>
            <a:r>
              <a:rPr lang="en-US" sz="2600" b="1" dirty="0" err="1">
                <a:solidFill>
                  <a:srgbClr val="FF00FF"/>
                </a:solidFill>
              </a:rPr>
              <a:t>Edunet</a:t>
            </a:r>
            <a:r>
              <a:rPr lang="en-US" sz="2600" b="1" dirty="0">
                <a:solidFill>
                  <a:srgbClr val="FF00FF"/>
                </a:solidFill>
              </a:rPr>
              <a:t> was cleaned, highlighted, and ratings were converted to table was created with relevant data, and 3D charts were generated to visualize and compare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53864255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1B73-A959-8B2E-9430-53D435E6F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heavy" dirty="0">
                <a:solidFill>
                  <a:schemeClr val="bg1"/>
                </a:solidFill>
              </a:rPr>
              <a:t>Who are the end users?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ED79998-127F-A57A-1FD7-9B2DFBA30C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6245" y="1802990"/>
            <a:ext cx="1025633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The following are the end users of Employee Performance Analysis: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Employees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Managers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Human Resource Professionals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Executive Leadership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Stakeholders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Industry Experts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u="none" strike="noStrike" cap="none" normalizeH="0" baseline="0" dirty="0">
                <a:ln>
                  <a:noFill/>
                </a:ln>
                <a:solidFill>
                  <a:srgbClr val="FF9900"/>
                </a:solidFill>
                <a:effectLst/>
                <a:latin typeface="Bahnschrift SemiBold" panose="020B0502040204020203" pitchFamily="34" charset="0"/>
              </a:rPr>
              <a:t>Government Agencies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>
                <a:solidFill>
                  <a:srgbClr val="FF9900"/>
                </a:solidFill>
                <a:latin typeface="Bahnschrift SemiBold" panose="020B0502040204020203" pitchFamily="34" charset="0"/>
              </a:rPr>
              <a:t>Training and Development Teams</a:t>
            </a: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u="none" strike="noStrike" cap="none" normalizeH="0" baseline="0" dirty="0">
              <a:ln>
                <a:noFill/>
              </a:ln>
              <a:solidFill>
                <a:srgbClr val="FF9900"/>
              </a:solidFill>
              <a:effectLst/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104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3AC8-F612-E8FE-C1CA-073E38C9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dbl" dirty="0">
                <a:solidFill>
                  <a:schemeClr val="bg1"/>
                </a:solidFill>
              </a:rPr>
              <a:t>OUR SOLUTION AND ITS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50BD4-2EF3-5C50-AA47-EF2C9294A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CONDITIONAL FORMATTING: To highlight blank cells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FILTER: To remove blank cells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PIVOT TABLE: For tabulation and comparing of data</a:t>
            </a:r>
          </a:p>
          <a:p>
            <a:r>
              <a:rPr lang="en-US" sz="2500" b="1" dirty="0">
                <a:latin typeface="Calibri" panose="020F0502020204030204" pitchFamily="34" charset="0"/>
                <a:cs typeface="Calibri" panose="020F0502020204030204" pitchFamily="34" charset="0"/>
              </a:rPr>
              <a:t>CHART: Column bar chart and Pie chart for visualization</a:t>
            </a:r>
          </a:p>
          <a:p>
            <a:endParaRPr lang="en-US" sz="2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2717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75B7-9718-FF41-9A07-5D87B1302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537" y="0"/>
            <a:ext cx="10092068" cy="1351128"/>
          </a:xfrm>
        </p:spPr>
        <p:txBody>
          <a:bodyPr/>
          <a:lstStyle/>
          <a:p>
            <a:r>
              <a:rPr lang="en-US" b="1" u="dotted" dirty="0">
                <a:solidFill>
                  <a:schemeClr val="bg1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BC408-34DC-7BFD-A909-8FC9394C8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991678"/>
            <a:ext cx="9905999" cy="4874644"/>
          </a:xfrm>
        </p:spPr>
        <p:txBody>
          <a:bodyPr>
            <a:noAutofit/>
          </a:bodyPr>
          <a:lstStyle/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DATASET FROM EDUNET DASHBOARD:</a:t>
            </a:r>
          </a:p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ID - NUMERICAL  </a:t>
            </a:r>
          </a:p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FIRST NAME  - TEXT</a:t>
            </a:r>
          </a:p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LAST NAME - TEXT</a:t>
            </a:r>
          </a:p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BUSINESS UNIT - TEXT</a:t>
            </a:r>
          </a:p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DEPARTMENT TYPE  - TEXT</a:t>
            </a:r>
          </a:p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GENDER CODE – MALE/FEMALE </a:t>
            </a:r>
          </a:p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EMPLOYEE TYPE - TEXT</a:t>
            </a:r>
          </a:p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CURRENT EMPLOYEE RATING - NUMERICAL</a:t>
            </a:r>
          </a:p>
          <a:p>
            <a:r>
              <a:rPr lang="en-US" sz="2000" b="1" i="1" dirty="0">
                <a:solidFill>
                  <a:srgbClr val="00B050"/>
                </a:solidFill>
                <a:latin typeface="Amiri Quran" panose="00000500000000000000" pitchFamily="2" charset="-78"/>
                <a:cs typeface="Amiri Quran" panose="00000500000000000000" pitchFamily="2" charset="-78"/>
              </a:rPr>
              <a:t>PERFORMANCE LEVEL - TEXT</a:t>
            </a:r>
          </a:p>
          <a:p>
            <a:endParaRPr lang="en-US" sz="2000" b="1" i="1" dirty="0">
              <a:solidFill>
                <a:srgbClr val="00B050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00B050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00B050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00B050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  <a:p>
            <a:endParaRPr lang="en-US" sz="2000" b="1" i="1" dirty="0">
              <a:solidFill>
                <a:srgbClr val="00B050"/>
              </a:solidFill>
              <a:latin typeface="Amiri Quran" panose="00000500000000000000" pitchFamily="2" charset="-78"/>
              <a:cs typeface="Amiri Quran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25507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278A8-F0D1-24EA-8228-12D351752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345563"/>
            <a:ext cx="9905998" cy="1478570"/>
          </a:xfrm>
        </p:spPr>
        <p:txBody>
          <a:bodyPr/>
          <a:lstStyle/>
          <a:p>
            <a:r>
              <a:rPr lang="en-US" b="1" i="1" u="sng" dirty="0">
                <a:solidFill>
                  <a:schemeClr val="bg1"/>
                </a:solidFill>
              </a:rPr>
              <a:t>THE “WOW” IN OUR SOLUTION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395CA-88C4-6109-BC3D-FF80DCD6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14" y="2204053"/>
            <a:ext cx="9905999" cy="3541714"/>
          </a:xfrm>
        </p:spPr>
        <p:txBody>
          <a:bodyPr/>
          <a:lstStyle/>
          <a:p>
            <a:r>
              <a:rPr lang="en-US" sz="2500" b="1" dirty="0">
                <a:solidFill>
                  <a:srgbClr val="0066FF"/>
                </a:solidFill>
                <a:latin typeface="Book Antiqua" panose="02040602050305030304" pitchFamily="18" charset="0"/>
              </a:rPr>
              <a:t>{=IFS(Z8&gt;=5,"VERY HIGH",Z8&gt;=4,"HIGH",Z8&gt;=3,"MEDIUM",TRUE,"LOW")} BY USING THIS FORMULA WE CONVERT CURRENT EMPLOYEE RATING FROM NUMERICAL TO VERBAL FORMAT.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75833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370</TotalTime>
  <Words>689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Amiri Quran</vt:lpstr>
      <vt:lpstr>Arial</vt:lpstr>
      <vt:lpstr>Arial Black</vt:lpstr>
      <vt:lpstr>Bahnschrift SemiBold</vt:lpstr>
      <vt:lpstr>Book Antiqua</vt:lpstr>
      <vt:lpstr>Calibri</vt:lpstr>
      <vt:lpstr>Tw Cen MT</vt:lpstr>
      <vt:lpstr>Circuit</vt:lpstr>
      <vt:lpstr>EMPLOYEE DATA ANALYSIS USING EXCEL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“WOW” IN OUR SOLUTION</vt:lpstr>
      <vt:lpstr>MODELLING</vt:lpstr>
      <vt:lpstr>PowerPoint Presentation</vt:lpstr>
      <vt:lpstr>RESULTS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Sridharan J</dc:creator>
  <cp:lastModifiedBy>Sridharan J</cp:lastModifiedBy>
  <cp:revision>4</cp:revision>
  <dcterms:created xsi:type="dcterms:W3CDTF">2024-08-30T12:32:05Z</dcterms:created>
  <dcterms:modified xsi:type="dcterms:W3CDTF">2024-08-31T07:02:00Z</dcterms:modified>
</cp:coreProperties>
</file>