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21-02-2025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GopinathS1611/secure_data_hiding_in_images_using_steganoraphy.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GOPINATH S</a:t>
            </a:r>
          </a:p>
          <a:p>
            <a:r>
              <a:rPr lang="en-US" sz="2000" b="1" dirty="0">
                <a:solidFill>
                  <a:schemeClr val="accent1">
                    <a:lumMod val="75000"/>
                  </a:schemeClr>
                </a:solidFill>
                <a:latin typeface="Arial"/>
                <a:cs typeface="Arial"/>
              </a:rPr>
              <a:t>Student Name : GOPINATH S</a:t>
            </a:r>
          </a:p>
          <a:p>
            <a:r>
              <a:rPr lang="en-US" sz="2000" b="1" dirty="0">
                <a:solidFill>
                  <a:schemeClr val="accent1">
                    <a:lumMod val="75000"/>
                  </a:schemeClr>
                </a:solidFill>
                <a:latin typeface="Arial"/>
                <a:cs typeface="Arial"/>
              </a:rPr>
              <a:t>College Name &amp; Department : </a:t>
            </a:r>
            <a:r>
              <a:rPr lang="en-US" sz="2000" b="1" dirty="0" err="1">
                <a:solidFill>
                  <a:schemeClr val="accent1">
                    <a:lumMod val="75000"/>
                  </a:schemeClr>
                </a:solidFill>
                <a:latin typeface="Arial"/>
                <a:cs typeface="Arial"/>
              </a:rPr>
              <a:t>Adhiyamaan</a:t>
            </a:r>
            <a:r>
              <a:rPr lang="en-US" sz="2000" b="1" dirty="0">
                <a:solidFill>
                  <a:schemeClr val="accent1">
                    <a:lumMod val="75000"/>
                  </a:schemeClr>
                </a:solidFill>
                <a:latin typeface="Arial"/>
                <a:cs typeface="Arial"/>
              </a:rPr>
              <a:t> College of Engineering(Autonomous), Department of Information Technology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dirty="0"/>
              <a:t>My Future Scope in Cyber Security is to learn about to protect myself from cyber threats and protect </a:t>
            </a:r>
            <a:r>
              <a:rPr lang="en-US"/>
              <a:t>my identity</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0283E454-CE25-7A72-70B4-9F675DF63532}"/>
              </a:ext>
            </a:extLst>
          </p:cNvPr>
          <p:cNvSpPr>
            <a:spLocks noGrp="1" noChangeArrowheads="1"/>
          </p:cNvSpPr>
          <p:nvPr>
            <p:ph idx="1"/>
          </p:nvPr>
        </p:nvSpPr>
        <p:spPr bwMode="auto">
          <a:xfrm>
            <a:off x="471488" y="1374419"/>
            <a:ext cx="11415712"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Certainly! Here’s your revised content with clearer point separation: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Growing Security Needs:</a:t>
            </a:r>
            <a:r>
              <a:rPr kumimoji="0" lang="en-US" altLang="en-US" sz="1800" b="0" i="0" u="none" strike="noStrike" cap="none" normalizeH="0" baseline="0" dirty="0">
                <a:ln>
                  <a:noFill/>
                </a:ln>
                <a:solidFill>
                  <a:schemeClr val="tx1"/>
                </a:solidFill>
                <a:effectLst/>
                <a:latin typeface="Arial" panose="020B0604020202020204" pitchFamily="34" charset="0"/>
              </a:rPr>
              <a:t> As the need for secure data transfer increases, traditional encryption techniques are often vulnerable to interception and decryption by unauthorized parties.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Limitations of Traditional Methods:</a:t>
            </a:r>
            <a:r>
              <a:rPr kumimoji="0" lang="en-US" altLang="en-US" sz="1800" b="0" i="0" u="none" strike="noStrike" cap="none" normalizeH="0" baseline="0" dirty="0">
                <a:ln>
                  <a:noFill/>
                </a:ln>
                <a:solidFill>
                  <a:schemeClr val="tx1"/>
                </a:solidFill>
                <a:effectLst/>
                <a:latin typeface="Arial" panose="020B0604020202020204" pitchFamily="34" charset="0"/>
              </a:rPr>
              <a:t> Conventional data protection methods can raise suspicion, making them susceptible to attacks.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The Need for a New Approach:</a:t>
            </a:r>
            <a:r>
              <a:rPr kumimoji="0" lang="en-US" altLang="en-US" sz="1800" b="0" i="0" u="none" strike="noStrike" cap="none" normalizeH="0" baseline="0" dirty="0">
                <a:ln>
                  <a:noFill/>
                </a:ln>
                <a:solidFill>
                  <a:schemeClr val="tx1"/>
                </a:solidFill>
                <a:effectLst/>
                <a:latin typeface="Arial" panose="020B0604020202020204" pitchFamily="34" charset="0"/>
              </a:rPr>
              <a:t> To securely integrate sensitive information into digital media without compromising perceptual quality, a discreet, reliable, and effective method is essential.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Focus of the Solution:</a:t>
            </a:r>
            <a:r>
              <a:rPr kumimoji="0" lang="en-US" altLang="en-US" sz="1800" b="0" i="0" u="none" strike="noStrike" cap="none" normalizeH="0" baseline="0" dirty="0">
                <a:ln>
                  <a:noFill/>
                </a:ln>
                <a:solidFill>
                  <a:schemeClr val="tx1"/>
                </a:solidFill>
                <a:effectLst/>
                <a:latin typeface="Arial" panose="020B0604020202020204" pitchFamily="34" charset="0"/>
              </a:rPr>
              <a:t> The solution will concentrate 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Improving embedding efficiency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Enhancing resilience to attacks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Preserving the visual integrity of the carrier image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Project Objective:</a:t>
            </a:r>
            <a:r>
              <a:rPr kumimoji="0" lang="en-US" altLang="en-US" sz="1800" b="0" i="0" u="none" strike="noStrike" cap="none" normalizeH="0" baseline="0" dirty="0">
                <a:ln>
                  <a:noFill/>
                </a:ln>
                <a:solidFill>
                  <a:schemeClr val="tx1"/>
                </a:solidFill>
                <a:effectLst/>
                <a:latin typeface="Arial" panose="020B0604020202020204" pitchFamily="34" charset="0"/>
              </a:rPr>
              <a:t> The goal of this project is to create a </a:t>
            </a:r>
            <a:r>
              <a:rPr kumimoji="0" lang="en-US" altLang="en-US" sz="1800" b="1" i="0" u="none" strike="noStrike" cap="none" normalizeH="0" baseline="0" dirty="0">
                <a:ln>
                  <a:noFill/>
                </a:ln>
                <a:solidFill>
                  <a:schemeClr val="tx1"/>
                </a:solidFill>
                <a:effectLst/>
                <a:latin typeface="Arial" panose="020B0604020202020204" pitchFamily="34" charset="0"/>
              </a:rPr>
              <a:t>Steganography-based Secure Data Hiding in Images</a:t>
            </a:r>
            <a:r>
              <a:rPr kumimoji="0" lang="en-US" altLang="en-US" sz="1800" b="0" i="0" u="none" strike="noStrike" cap="none" normalizeH="0" baseline="0" dirty="0">
                <a:ln>
                  <a:noFill/>
                </a:ln>
                <a:solidFill>
                  <a:schemeClr val="tx1"/>
                </a:solidFill>
                <a:effectLst/>
                <a:latin typeface="Arial" panose="020B0604020202020204" pitchFamily="34" charset="0"/>
              </a:rPr>
              <a:t> system that ensures: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Private information is securely hidden within images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hidden data remains imperceptible to the naked eye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system is highly resistant to steganalysis techniques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IN" dirty="0"/>
          </a:p>
          <a:p>
            <a:pPr marL="0" indent="0">
              <a:buNone/>
            </a:pPr>
            <a:r>
              <a:rPr lang="en-IN" dirty="0"/>
              <a:t> </a:t>
            </a:r>
          </a:p>
        </p:txBody>
      </p:sp>
      <p:sp>
        <p:nvSpPr>
          <p:cNvPr id="6" name="Rectangle 3">
            <a:extLst>
              <a:ext uri="{FF2B5EF4-FFF2-40B4-BE49-F238E27FC236}">
                <a16:creationId xmlns:a16="http://schemas.microsoft.com/office/drawing/2014/main" id="{BB5AB9E0-56FA-7217-E141-870B480A4BBD}"/>
              </a:ext>
            </a:extLst>
          </p:cNvPr>
          <p:cNvSpPr>
            <a:spLocks noChangeArrowheads="1"/>
          </p:cNvSpPr>
          <p:nvPr/>
        </p:nvSpPr>
        <p:spPr bwMode="auto">
          <a:xfrm>
            <a:off x="881743" y="1323752"/>
            <a:ext cx="8142515"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Libraries Used in the Program: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solidFill>
                  <a:schemeClr val="tx1"/>
                </a:solidFill>
                <a:effectLst/>
                <a:latin typeface="Arial" panose="020B0604020202020204" pitchFamily="34" charset="0"/>
              </a:rPr>
              <a:t>OpenCV (</a:t>
            </a:r>
            <a:r>
              <a:rPr kumimoji="0" lang="en-US" altLang="en-US" sz="2400" b="1" i="0" u="none" strike="noStrike" cap="none" normalizeH="0" baseline="0" dirty="0">
                <a:ln>
                  <a:noFill/>
                </a:ln>
                <a:solidFill>
                  <a:schemeClr val="tx1"/>
                </a:solidFill>
                <a:effectLst/>
                <a:latin typeface="Arial Unicode MS"/>
              </a:rPr>
              <a:t>cv2</a:t>
            </a:r>
            <a:r>
              <a:rPr kumimoji="0" lang="en-US" altLang="en-US" b="1" i="0" u="none" strike="noStrike" cap="none" normalizeH="0" baseline="0" dirty="0">
                <a:ln>
                  <a:noFill/>
                </a:ln>
                <a:solidFill>
                  <a:schemeClr val="tx1"/>
                </a:solidFill>
                <a:effectLst/>
              </a:rPr>
              <a:t>)</a:t>
            </a:r>
            <a:r>
              <a:rPr kumimoji="0" lang="en-US" altLang="en-US" sz="1800" b="0" i="0" u="none" strike="noStrike" cap="none" normalizeH="0" baseline="0" dirty="0">
                <a:ln>
                  <a:noFill/>
                </a:ln>
                <a:solidFill>
                  <a:schemeClr val="tx1"/>
                </a:solidFill>
                <a:effectLst/>
                <a:latin typeface="Arial" panose="020B0604020202020204" pitchFamily="34" charset="0"/>
              </a:rPr>
              <a:t> – Used for reading, modifying, and saving images.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OS </a:t>
            </a:r>
            <a:r>
              <a:rPr lang="en-US" altLang="en-US" b="1" dirty="0">
                <a:latin typeface="Arial" panose="020B0604020202020204" pitchFamily="34" charset="0"/>
              </a:rPr>
              <a:t> </a:t>
            </a:r>
            <a:r>
              <a:rPr lang="en-US" altLang="en-US" dirty="0">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Used to execute system commands (e.g., opening the encrypted image).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String </a:t>
            </a:r>
            <a:r>
              <a:rPr kumimoji="0" lang="en-US" altLang="en-US" sz="1800"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Provides character manipulation utilities (though not used explicitly).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Platform Compatibility: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The program is designed for </a:t>
            </a:r>
            <a:r>
              <a:rPr kumimoji="0" lang="en-US" altLang="en-US" b="1" i="0" u="none" strike="noStrike" cap="none" normalizeH="0" baseline="0" dirty="0">
                <a:ln>
                  <a:noFill/>
                </a:ln>
                <a:solidFill>
                  <a:schemeClr val="tx1"/>
                </a:solidFill>
                <a:effectLst/>
                <a:latin typeface="Arial" panose="020B0604020202020204" pitchFamily="34" charset="0"/>
              </a:rPr>
              <a:t>Windows</a:t>
            </a:r>
            <a:r>
              <a:rPr kumimoji="0" lang="en-US" altLang="en-US" b="0" i="0" u="none" strike="noStrike" cap="none" normalizeH="0" baseline="0" dirty="0">
                <a:ln>
                  <a:noFill/>
                </a:ln>
                <a:solidFill>
                  <a:schemeClr val="tx1"/>
                </a:solidFill>
                <a:effectLst/>
                <a:latin typeface="Arial" panose="020B0604020202020204" pitchFamily="34" charset="0"/>
              </a:rPr>
              <a:t> (due to </a:t>
            </a:r>
            <a:r>
              <a:rPr kumimoji="0" lang="en-US" altLang="en-US" b="0" i="0" u="none" strike="noStrike" cap="none" normalizeH="0" baseline="0" dirty="0" err="1">
                <a:ln>
                  <a:noFill/>
                </a:ln>
                <a:solidFill>
                  <a:schemeClr val="tx1"/>
                </a:solidFill>
                <a:effectLst/>
                <a:latin typeface="Arial Unicode MS"/>
              </a:rPr>
              <a:t>os.system</a:t>
            </a:r>
            <a:r>
              <a:rPr kumimoji="0" lang="en-US" altLang="en-US" b="0" i="0" u="none" strike="noStrike" cap="none" normalizeH="0" baseline="0" dirty="0">
                <a:ln>
                  <a:noFill/>
                </a:ln>
                <a:solidFill>
                  <a:schemeClr val="tx1"/>
                </a:solidFill>
                <a:effectLst/>
                <a:latin typeface="Arial Unicode MS"/>
              </a:rPr>
              <a:t>("start encryptedImage.jpg")</a:t>
            </a:r>
            <a:r>
              <a:rPr kumimoji="0" lang="en-US" altLang="en-US" b="0" i="0" u="none" strike="noStrike" cap="none" normalizeH="0" baseline="0" dirty="0">
                <a:ln>
                  <a:noFill/>
                </a:ln>
                <a:solidFill>
                  <a:schemeClr val="tx1"/>
                </a:solidFill>
                <a:effectLst/>
              </a:rPr>
              <a:t> for opening the image).</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It can run on </a:t>
            </a:r>
            <a:r>
              <a:rPr kumimoji="0" lang="en-US" altLang="en-US" b="1" i="0" u="none" strike="noStrike" cap="none" normalizeH="0" baseline="0" dirty="0">
                <a:ln>
                  <a:noFill/>
                </a:ln>
                <a:solidFill>
                  <a:schemeClr val="tx1"/>
                </a:solidFill>
                <a:effectLst/>
                <a:latin typeface="Arial" panose="020B0604020202020204" pitchFamily="34" charset="0"/>
              </a:rPr>
              <a:t>Linux/macOS</a:t>
            </a:r>
            <a:r>
              <a:rPr kumimoji="0" lang="en-US" altLang="en-US" b="0" i="0" u="none" strike="noStrike" cap="none" normalizeH="0" baseline="0" dirty="0">
                <a:ln>
                  <a:noFill/>
                </a:ln>
                <a:solidFill>
                  <a:schemeClr val="tx1"/>
                </a:solidFill>
                <a:effectLst/>
                <a:latin typeface="Arial" panose="020B0604020202020204" pitchFamily="34" charset="0"/>
              </a:rPr>
              <a:t> with minor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Requires </a:t>
            </a:r>
            <a:r>
              <a:rPr kumimoji="0" lang="en-US" altLang="en-US" b="1" i="0" u="none" strike="noStrike" cap="none" normalizeH="0" baseline="0" dirty="0">
                <a:ln>
                  <a:noFill/>
                </a:ln>
                <a:solidFill>
                  <a:schemeClr val="tx1"/>
                </a:solidFill>
                <a:effectLst/>
                <a:latin typeface="Arial" panose="020B0604020202020204" pitchFamily="34" charset="0"/>
              </a:rPr>
              <a:t>Python 3.x</a:t>
            </a:r>
            <a:r>
              <a:rPr kumimoji="0" lang="en-US" altLang="en-US" b="0" i="0" u="none" strike="noStrike" cap="none" normalizeH="0" baseline="0" dirty="0">
                <a:ln>
                  <a:noFill/>
                </a:ln>
                <a:solidFill>
                  <a:schemeClr val="tx1"/>
                </a:solidFill>
                <a:effectLst/>
                <a:latin typeface="Arial" panose="020B0604020202020204" pitchFamily="34" charset="0"/>
              </a:rPr>
              <a:t> with </a:t>
            </a:r>
            <a:r>
              <a:rPr kumimoji="0" lang="en-US" altLang="en-US" b="1" i="0" u="none" strike="noStrike" cap="none" normalizeH="0" baseline="0" dirty="0">
                <a:ln>
                  <a:noFill/>
                </a:ln>
                <a:solidFill>
                  <a:schemeClr val="tx1"/>
                </a:solidFill>
                <a:effectLst/>
                <a:latin typeface="Arial" panose="020B0604020202020204" pitchFamily="34" charset="0"/>
              </a:rPr>
              <a:t>OpenCV (</a:t>
            </a:r>
            <a:r>
              <a:rPr kumimoji="0" lang="en-US" altLang="en-US" b="1" i="0" u="none" strike="noStrike" cap="none" normalizeH="0" baseline="0" dirty="0">
                <a:ln>
                  <a:noFill/>
                </a:ln>
                <a:solidFill>
                  <a:schemeClr val="tx1"/>
                </a:solidFill>
                <a:effectLst/>
                <a:latin typeface="Arial Unicode MS"/>
              </a:rPr>
              <a:t>cv2</a:t>
            </a:r>
            <a:r>
              <a:rPr kumimoji="0" lang="en-US" altLang="en-US" b="1" i="0" u="none" strike="noStrike" cap="none" normalizeH="0" baseline="0" dirty="0">
                <a:ln>
                  <a:noFill/>
                </a:ln>
                <a:solidFill>
                  <a:schemeClr val="tx1"/>
                </a:solidFill>
                <a:effectLst/>
              </a:rPr>
              <a:t>) installed</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Unicode MS"/>
              </a:rPr>
              <a:t>pip install </a:t>
            </a:r>
            <a:r>
              <a:rPr kumimoji="0" lang="en-US" altLang="en-US" b="0" i="0" u="none" strike="noStrike" cap="none" normalizeH="0" baseline="0" dirty="0" err="1">
                <a:ln>
                  <a:noFill/>
                </a:ln>
                <a:solidFill>
                  <a:schemeClr val="tx1"/>
                </a:solidFill>
                <a:effectLst/>
                <a:latin typeface="Arial Unicode MS"/>
              </a:rPr>
              <a:t>opencv</a:t>
            </a:r>
            <a:r>
              <a:rPr kumimoji="0" lang="en-US" altLang="en-US" b="0" i="0" u="none" strike="noStrike" cap="none" normalizeH="0" baseline="0" dirty="0">
                <a:ln>
                  <a:noFill/>
                </a:ln>
                <a:solidFill>
                  <a:schemeClr val="tx1"/>
                </a:solidFill>
                <a:effectLst/>
                <a:latin typeface="Arial Unicode MS"/>
              </a:rPr>
              <a:t>-python</a:t>
            </a:r>
            <a:r>
              <a:rPr kumimoji="0" lang="en-US" altLang="en-US" b="0" i="0" u="none" strike="noStrike" cap="none" normalizeH="0" baseline="0" dirty="0">
                <a:ln>
                  <a:noFill/>
                </a:ln>
                <a:solidFill>
                  <a:schemeClr val="tx1"/>
                </a:solidFill>
                <a:effectLst/>
              </a:rPr>
              <a:t>).</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1" y="1851025"/>
            <a:ext cx="6657808" cy="3155950"/>
          </a:xfrm>
        </p:spPr>
        <p:txBody>
          <a:bodyPr>
            <a:normAutofit fontScale="92500"/>
          </a:bodyPr>
          <a:lstStyle/>
          <a:p>
            <a:pPr marL="0" indent="0">
              <a:buNone/>
            </a:pPr>
            <a:r>
              <a:rPr lang="en-IN" sz="2800" b="1" dirty="0">
                <a:solidFill>
                  <a:srgbClr val="0F0F0F"/>
                </a:solidFill>
              </a:rPr>
              <a:t>UNIQUE FACTORS:</a:t>
            </a:r>
          </a:p>
          <a:p>
            <a:pPr marL="342900" indent="-342900">
              <a:buFont typeface="+mj-lt"/>
              <a:buAutoNum type="arabicPeriod"/>
            </a:pPr>
            <a:r>
              <a:rPr lang="en-US" sz="2400" dirty="0"/>
              <a:t>Custom Encryption and Secure Data Hiding in Images</a:t>
            </a:r>
            <a:endParaRPr lang="en-IN" sz="2400" b="1" dirty="0">
              <a:solidFill>
                <a:srgbClr val="0F0F0F"/>
              </a:solidFill>
            </a:endParaRPr>
          </a:p>
          <a:p>
            <a:pPr marL="342900" indent="-342900">
              <a:buFont typeface="+mj-lt"/>
              <a:buAutoNum type="arabicPeriod"/>
            </a:pPr>
            <a:r>
              <a:rPr lang="en-IN" sz="2400" dirty="0"/>
              <a:t>Passkey-Enabled Real-Time Image Steganography</a:t>
            </a:r>
          </a:p>
          <a:p>
            <a:pPr marL="342900" indent="-342900">
              <a:buFont typeface="+mj-lt"/>
              <a:buAutoNum type="arabicPeriod"/>
            </a:pPr>
            <a:r>
              <a:rPr lang="en-US" sz="2400" dirty="0"/>
              <a:t>Innovative Steganography: Custom Encryption with Passkey Decryption</a:t>
            </a:r>
            <a:endParaRPr lang="en-IN" sz="24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2" y="1567542"/>
            <a:ext cx="5514808" cy="3199493"/>
          </a:xfrm>
        </p:spPr>
        <p:txBody>
          <a:bodyPr/>
          <a:lstStyle/>
          <a:p>
            <a:pPr marL="0" indent="0">
              <a:buNone/>
            </a:pPr>
            <a:r>
              <a:rPr lang="en-US" sz="2400" b="1" dirty="0"/>
              <a:t>End Users of the Project :</a:t>
            </a:r>
          </a:p>
          <a:p>
            <a:pPr>
              <a:buFont typeface="+mj-lt"/>
              <a:buAutoNum type="arabicPeriod"/>
            </a:pPr>
            <a:r>
              <a:rPr lang="en-US" dirty="0"/>
              <a:t>Cybersecurity Professionals </a:t>
            </a:r>
          </a:p>
          <a:p>
            <a:pPr>
              <a:buFont typeface="+mj-lt"/>
              <a:buAutoNum type="arabicPeriod"/>
            </a:pPr>
            <a:r>
              <a:rPr lang="en-IN" dirty="0"/>
              <a:t>Corporate &amp; Business Organizations</a:t>
            </a:r>
          </a:p>
          <a:p>
            <a:pPr>
              <a:buFont typeface="+mj-lt"/>
              <a:buAutoNum type="arabicPeriod"/>
            </a:pPr>
            <a:r>
              <a:rPr lang="en-IN" dirty="0"/>
              <a:t>Privacy-Conscious Individuals</a:t>
            </a:r>
            <a:endParaRPr lang="en-US" dirty="0"/>
          </a:p>
          <a:p>
            <a:pPr marL="0" indent="0">
              <a:buNone/>
            </a:pP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7" name="Content Placeholder 6">
            <a:extLst>
              <a:ext uri="{FF2B5EF4-FFF2-40B4-BE49-F238E27FC236}">
                <a16:creationId xmlns:a16="http://schemas.microsoft.com/office/drawing/2014/main" id="{63DD3D3E-728C-A9F0-A6C0-BA105A025F91}"/>
              </a:ext>
            </a:extLst>
          </p:cNvPr>
          <p:cNvPicPr>
            <a:picLocks noGrp="1" noChangeAspect="1"/>
          </p:cNvPicPr>
          <p:nvPr>
            <p:ph idx="1"/>
          </p:nvPr>
        </p:nvPicPr>
        <p:blipFill>
          <a:blip r:embed="rId2"/>
          <a:stretch>
            <a:fillRect/>
          </a:stretch>
        </p:blipFill>
        <p:spPr>
          <a:xfrm>
            <a:off x="501445" y="1301750"/>
            <a:ext cx="5525729" cy="3535721"/>
          </a:xfrm>
        </p:spPr>
      </p:pic>
      <p:pic>
        <p:nvPicPr>
          <p:cNvPr id="9" name="Picture 8">
            <a:extLst>
              <a:ext uri="{FF2B5EF4-FFF2-40B4-BE49-F238E27FC236}">
                <a16:creationId xmlns:a16="http://schemas.microsoft.com/office/drawing/2014/main" id="{89FCFA5E-9AB0-6CFC-598A-FD29C2B684E1}"/>
              </a:ext>
            </a:extLst>
          </p:cNvPr>
          <p:cNvPicPr>
            <a:picLocks noChangeAspect="1"/>
          </p:cNvPicPr>
          <p:nvPr/>
        </p:nvPicPr>
        <p:blipFill>
          <a:blip r:embed="rId3"/>
          <a:stretch>
            <a:fillRect/>
          </a:stretch>
        </p:blipFill>
        <p:spPr>
          <a:xfrm>
            <a:off x="6312310" y="1301750"/>
            <a:ext cx="5083246" cy="3535721"/>
          </a:xfrm>
          <a:prstGeom prst="rect">
            <a:avLst/>
          </a:prstGeom>
        </p:spPr>
      </p:pic>
      <p:pic>
        <p:nvPicPr>
          <p:cNvPr id="11" name="Picture 10">
            <a:extLst>
              <a:ext uri="{FF2B5EF4-FFF2-40B4-BE49-F238E27FC236}">
                <a16:creationId xmlns:a16="http://schemas.microsoft.com/office/drawing/2014/main" id="{D90CD3E1-5733-ED07-F515-6A694E308185}"/>
              </a:ext>
            </a:extLst>
          </p:cNvPr>
          <p:cNvPicPr>
            <a:picLocks noChangeAspect="1"/>
          </p:cNvPicPr>
          <p:nvPr/>
        </p:nvPicPr>
        <p:blipFill>
          <a:blip r:embed="rId4"/>
          <a:stretch>
            <a:fillRect/>
          </a:stretch>
        </p:blipFill>
        <p:spPr>
          <a:xfrm>
            <a:off x="486954" y="4995386"/>
            <a:ext cx="10908602" cy="1415246"/>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Rectangle 1">
            <a:extLst>
              <a:ext uri="{FF2B5EF4-FFF2-40B4-BE49-F238E27FC236}">
                <a16:creationId xmlns:a16="http://schemas.microsoft.com/office/drawing/2014/main" id="{88AB7506-A749-9F89-F2F4-7ECC4703FE7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Here’s the revised version with some changes for clarity and flow:</a:t>
            </a:r>
          </a:p>
        </p:txBody>
      </p:sp>
      <p:sp>
        <p:nvSpPr>
          <p:cNvPr id="5" name="Rectangle 2">
            <a:extLst>
              <a:ext uri="{FF2B5EF4-FFF2-40B4-BE49-F238E27FC236}">
                <a16:creationId xmlns:a16="http://schemas.microsoft.com/office/drawing/2014/main" id="{5C33A229-0D1D-C8F4-4803-C3D3090C8E23}"/>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3">
            <a:extLst>
              <a:ext uri="{FF2B5EF4-FFF2-40B4-BE49-F238E27FC236}">
                <a16:creationId xmlns:a16="http://schemas.microsoft.com/office/drawing/2014/main" id="{25C41CCA-FB86-881D-FAB0-9C2146D40C46}"/>
              </a:ext>
            </a:extLst>
          </p:cNvPr>
          <p:cNvSpPr>
            <a:spLocks noChangeArrowheads="1"/>
          </p:cNvSpPr>
          <p:nvPr/>
        </p:nvSpPr>
        <p:spPr bwMode="auto">
          <a:xfrm>
            <a:off x="1201713" y="1461533"/>
            <a:ext cx="900417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Safeguarding Information Concealed in Images</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The challenge of securely transferring secret data is effectively addressed by the Steganography project, which embeds confidential information within digital images while maintaining their visual integrity. Unlike traditional encryption methods, which can attract attention and be vulnerable to interception, this technology ensures that sensitive communications remain imperceptible to unauthorized individuals.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The solution enhances security by incorporating passkey-protected decryption and direct pixel manipulation techniques. By utilizing a lightweight yet robust steganographic approach, the system guarantees minimal distortion to the image, making it a perfect solution for secure communication across various sectors, including cybersecurity, law enforcement, and corporate data protection.</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The GitHub link </a:t>
            </a:r>
            <a:r>
              <a:rPr lang="en-IN" dirty="0">
                <a:hlinkClick r:id="rId2"/>
              </a:rPr>
              <a:t>: https://github.com/GopinathS1611/secure_data_hiding_in_images_using_steganoraphy.git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fadb41d3-f9cb-40fb-903c-8cacaba95bb5"/>
    <ds:schemaRef ds:uri="b30265f8-c5e2-4918-b4a1-b977299ca3e2"/>
    <ds:schemaRef ds:uri="http://www.w3.org/XML/1998/namespac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152</TotalTime>
  <Words>548</Words>
  <Application>Microsoft Office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 Unicode MS</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Sri Mani</cp:lastModifiedBy>
  <cp:revision>29</cp:revision>
  <dcterms:created xsi:type="dcterms:W3CDTF">2021-05-26T16:50:10Z</dcterms:created>
  <dcterms:modified xsi:type="dcterms:W3CDTF">2025-02-21T05:49:26Z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