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9"/>
  </p:notesMasterIdLst>
  <p:sldIdLst>
    <p:sldId id="256" r:id="rId2"/>
    <p:sldId id="257" r:id="rId3"/>
    <p:sldId id="258" r:id="rId4"/>
    <p:sldId id="282" r:id="rId5"/>
    <p:sldId id="284" r:id="rId6"/>
    <p:sldId id="271" r:id="rId7"/>
    <p:sldId id="277" r:id="rId8"/>
    <p:sldId id="260" r:id="rId9"/>
    <p:sldId id="261" r:id="rId10"/>
    <p:sldId id="279" r:id="rId11"/>
    <p:sldId id="259" r:id="rId12"/>
    <p:sldId id="264" r:id="rId13"/>
    <p:sldId id="280" r:id="rId14"/>
    <p:sldId id="265" r:id="rId15"/>
    <p:sldId id="267" r:id="rId16"/>
    <p:sldId id="281" r:id="rId17"/>
    <p:sldId id="28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F1E0F8-4410-41EB-A669-108583FFCFE8}" type="datetimeFigureOut">
              <a:rPr lang="en-US" smtClean="0"/>
              <a:pPr/>
              <a:t>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D1831-72F1-421B-B8BC-39DA4860111F}" type="slidenum">
              <a:rPr lang="en-US" smtClean="0"/>
              <a:pPr/>
              <a:t>‹#›</a:t>
            </a:fld>
            <a:endParaRPr lang="en-US"/>
          </a:p>
        </p:txBody>
      </p:sp>
    </p:spTree>
    <p:extLst>
      <p:ext uri="{BB962C8B-B14F-4D97-AF65-F5344CB8AC3E}">
        <p14:creationId xmlns:p14="http://schemas.microsoft.com/office/powerpoint/2010/main" xmlns="" val="404248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xmlns="" id="{2929D50F-25E8-7ECA-6CB7-49F642B3055F}"/>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93492562-311A-4A88-9F04-58127FE861D3}" type="slidenum">
              <a:rPr lang="en-US" altLang="en-US"/>
              <a:pPr/>
              <a:t>17</a:t>
            </a:fld>
            <a:endParaRPr lang="en-US" altLang="en-US"/>
          </a:p>
        </p:txBody>
      </p:sp>
      <p:sp>
        <p:nvSpPr>
          <p:cNvPr id="27651" name="Rectangle 2">
            <a:extLst>
              <a:ext uri="{FF2B5EF4-FFF2-40B4-BE49-F238E27FC236}">
                <a16:creationId xmlns:a16="http://schemas.microsoft.com/office/drawing/2014/main" xmlns="" id="{28CAA6B8-6DBB-1FEF-7CEA-55ABC32A633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7652" name="Rectangle 3">
            <a:extLst>
              <a:ext uri="{FF2B5EF4-FFF2-40B4-BE49-F238E27FC236}">
                <a16:creationId xmlns:a16="http://schemas.microsoft.com/office/drawing/2014/main" xmlns="" id="{B17108AC-6484-B729-3750-5D97401C9239}"/>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8C9A13-87BB-3C76-6C1F-0670A91875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54CCBE39-6A1D-0426-D63F-BCF2D57958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C096F07-0619-0B08-FB1F-35860AAA26BB}"/>
              </a:ext>
            </a:extLst>
          </p:cNvPr>
          <p:cNvSpPr>
            <a:spLocks noGrp="1"/>
          </p:cNvSpPr>
          <p:nvPr>
            <p:ph type="dt" sz="half" idx="10"/>
          </p:nvPr>
        </p:nvSpPr>
        <p:spPr/>
        <p:txBody>
          <a:bodyPr/>
          <a:lstStyle/>
          <a:p>
            <a:fld id="{F70E1207-0530-457F-A31B-4D4CB6CD04FC}" type="datetimeFigureOut">
              <a:rPr lang="en-US" smtClean="0"/>
              <a:pPr/>
              <a:t>2/6/2024</a:t>
            </a:fld>
            <a:endParaRPr lang="en-US"/>
          </a:p>
        </p:txBody>
      </p:sp>
      <p:sp>
        <p:nvSpPr>
          <p:cNvPr id="5" name="Footer Placeholder 4">
            <a:extLst>
              <a:ext uri="{FF2B5EF4-FFF2-40B4-BE49-F238E27FC236}">
                <a16:creationId xmlns:a16="http://schemas.microsoft.com/office/drawing/2014/main" xmlns="" id="{A0545FEC-44C6-EB9E-62D0-8115A8E84E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A7841E0-C342-6331-B0BA-56412C2065BA}"/>
              </a:ext>
            </a:extLst>
          </p:cNvPr>
          <p:cNvSpPr>
            <a:spLocks noGrp="1"/>
          </p:cNvSpPr>
          <p:nvPr>
            <p:ph type="sldNum" sz="quarter" idx="12"/>
          </p:nvPr>
        </p:nvSpPr>
        <p:spPr/>
        <p:txBody>
          <a:bodyPr/>
          <a:lstStyle/>
          <a:p>
            <a:fld id="{63741C8D-23B0-4053-8464-C977969E9B2E}" type="slidenum">
              <a:rPr lang="en-US" smtClean="0"/>
              <a:pPr/>
              <a:t>‹#›</a:t>
            </a:fld>
            <a:endParaRPr lang="en-US"/>
          </a:p>
        </p:txBody>
      </p:sp>
    </p:spTree>
    <p:extLst>
      <p:ext uri="{BB962C8B-B14F-4D97-AF65-F5344CB8AC3E}">
        <p14:creationId xmlns:p14="http://schemas.microsoft.com/office/powerpoint/2010/main" xmlns="" val="623222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938D94-B49E-88B4-BA44-381B46C1A8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A6E99E0-6DDA-300E-E945-A887A1A655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01CE830-23AD-BCE8-ADC9-5F431DADDC1D}"/>
              </a:ext>
            </a:extLst>
          </p:cNvPr>
          <p:cNvSpPr>
            <a:spLocks noGrp="1"/>
          </p:cNvSpPr>
          <p:nvPr>
            <p:ph type="dt" sz="half" idx="10"/>
          </p:nvPr>
        </p:nvSpPr>
        <p:spPr/>
        <p:txBody>
          <a:bodyPr/>
          <a:lstStyle/>
          <a:p>
            <a:fld id="{F70E1207-0530-457F-A31B-4D4CB6CD04FC}" type="datetimeFigureOut">
              <a:rPr lang="en-US" smtClean="0"/>
              <a:pPr/>
              <a:t>2/6/2024</a:t>
            </a:fld>
            <a:endParaRPr lang="en-US"/>
          </a:p>
        </p:txBody>
      </p:sp>
      <p:sp>
        <p:nvSpPr>
          <p:cNvPr id="5" name="Footer Placeholder 4">
            <a:extLst>
              <a:ext uri="{FF2B5EF4-FFF2-40B4-BE49-F238E27FC236}">
                <a16:creationId xmlns:a16="http://schemas.microsoft.com/office/drawing/2014/main" xmlns="" id="{0DF32A87-8AB3-A702-16AA-D7A4728D2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7853335-B8FB-13E1-C4B6-EFA62F75BE91}"/>
              </a:ext>
            </a:extLst>
          </p:cNvPr>
          <p:cNvSpPr>
            <a:spLocks noGrp="1"/>
          </p:cNvSpPr>
          <p:nvPr>
            <p:ph type="sldNum" sz="quarter" idx="12"/>
          </p:nvPr>
        </p:nvSpPr>
        <p:spPr/>
        <p:txBody>
          <a:bodyPr/>
          <a:lstStyle/>
          <a:p>
            <a:fld id="{63741C8D-23B0-4053-8464-C977969E9B2E}" type="slidenum">
              <a:rPr lang="en-US" smtClean="0"/>
              <a:pPr/>
              <a:t>‹#›</a:t>
            </a:fld>
            <a:endParaRPr lang="en-US"/>
          </a:p>
        </p:txBody>
      </p:sp>
    </p:spTree>
    <p:extLst>
      <p:ext uri="{BB962C8B-B14F-4D97-AF65-F5344CB8AC3E}">
        <p14:creationId xmlns:p14="http://schemas.microsoft.com/office/powerpoint/2010/main" xmlns="" val="1327328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318CC13-1C6A-EDD8-B4E0-120BFD6854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C2C5FE3-6F7F-845B-8100-4AFA3D8351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008DECC-FE13-8032-F84D-BCE4702EC97E}"/>
              </a:ext>
            </a:extLst>
          </p:cNvPr>
          <p:cNvSpPr>
            <a:spLocks noGrp="1"/>
          </p:cNvSpPr>
          <p:nvPr>
            <p:ph type="dt" sz="half" idx="10"/>
          </p:nvPr>
        </p:nvSpPr>
        <p:spPr/>
        <p:txBody>
          <a:bodyPr/>
          <a:lstStyle/>
          <a:p>
            <a:fld id="{F70E1207-0530-457F-A31B-4D4CB6CD04FC}" type="datetimeFigureOut">
              <a:rPr lang="en-US" smtClean="0"/>
              <a:pPr/>
              <a:t>2/6/2024</a:t>
            </a:fld>
            <a:endParaRPr lang="en-US"/>
          </a:p>
        </p:txBody>
      </p:sp>
      <p:sp>
        <p:nvSpPr>
          <p:cNvPr id="5" name="Footer Placeholder 4">
            <a:extLst>
              <a:ext uri="{FF2B5EF4-FFF2-40B4-BE49-F238E27FC236}">
                <a16:creationId xmlns:a16="http://schemas.microsoft.com/office/drawing/2014/main" xmlns="" id="{490B5961-6BE6-8029-AEE7-38E5D78CD6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63444EE-1F7D-74B1-B44E-43B76A642857}"/>
              </a:ext>
            </a:extLst>
          </p:cNvPr>
          <p:cNvSpPr>
            <a:spLocks noGrp="1"/>
          </p:cNvSpPr>
          <p:nvPr>
            <p:ph type="sldNum" sz="quarter" idx="12"/>
          </p:nvPr>
        </p:nvSpPr>
        <p:spPr/>
        <p:txBody>
          <a:bodyPr/>
          <a:lstStyle/>
          <a:p>
            <a:fld id="{63741C8D-23B0-4053-8464-C977969E9B2E}" type="slidenum">
              <a:rPr lang="en-US" smtClean="0"/>
              <a:pPr/>
              <a:t>‹#›</a:t>
            </a:fld>
            <a:endParaRPr lang="en-US"/>
          </a:p>
        </p:txBody>
      </p:sp>
    </p:spTree>
    <p:extLst>
      <p:ext uri="{BB962C8B-B14F-4D97-AF65-F5344CB8AC3E}">
        <p14:creationId xmlns:p14="http://schemas.microsoft.com/office/powerpoint/2010/main" xmlns="" val="2179929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D73F0C-7F47-5897-BB71-189A342AD3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9AAC71C-BF79-96F8-12EF-7BD514ACBF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C82001B-C32B-415F-688A-BD8588F0EF4B}"/>
              </a:ext>
            </a:extLst>
          </p:cNvPr>
          <p:cNvSpPr>
            <a:spLocks noGrp="1"/>
          </p:cNvSpPr>
          <p:nvPr>
            <p:ph type="dt" sz="half" idx="10"/>
          </p:nvPr>
        </p:nvSpPr>
        <p:spPr/>
        <p:txBody>
          <a:bodyPr/>
          <a:lstStyle/>
          <a:p>
            <a:fld id="{F70E1207-0530-457F-A31B-4D4CB6CD04FC}" type="datetimeFigureOut">
              <a:rPr lang="en-US" smtClean="0"/>
              <a:pPr/>
              <a:t>2/6/2024</a:t>
            </a:fld>
            <a:endParaRPr lang="en-US"/>
          </a:p>
        </p:txBody>
      </p:sp>
      <p:sp>
        <p:nvSpPr>
          <p:cNvPr id="5" name="Footer Placeholder 4">
            <a:extLst>
              <a:ext uri="{FF2B5EF4-FFF2-40B4-BE49-F238E27FC236}">
                <a16:creationId xmlns:a16="http://schemas.microsoft.com/office/drawing/2014/main" xmlns="" id="{68D544C0-A8A2-B21D-D0C6-85A1000D2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D0A3FEA-83DB-57CB-0B77-AAE165F4E085}"/>
              </a:ext>
            </a:extLst>
          </p:cNvPr>
          <p:cNvSpPr>
            <a:spLocks noGrp="1"/>
          </p:cNvSpPr>
          <p:nvPr>
            <p:ph type="sldNum" sz="quarter" idx="12"/>
          </p:nvPr>
        </p:nvSpPr>
        <p:spPr/>
        <p:txBody>
          <a:bodyPr/>
          <a:lstStyle/>
          <a:p>
            <a:fld id="{63741C8D-23B0-4053-8464-C977969E9B2E}" type="slidenum">
              <a:rPr lang="en-US" smtClean="0"/>
              <a:pPr/>
              <a:t>‹#›</a:t>
            </a:fld>
            <a:endParaRPr lang="en-US"/>
          </a:p>
        </p:txBody>
      </p:sp>
    </p:spTree>
    <p:extLst>
      <p:ext uri="{BB962C8B-B14F-4D97-AF65-F5344CB8AC3E}">
        <p14:creationId xmlns:p14="http://schemas.microsoft.com/office/powerpoint/2010/main" xmlns="" val="284757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3CA380-9361-2D51-CC68-2AACDF380F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1ACB0D0-078B-B156-BA05-A2B1A85252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7F6CA6D-DD4B-7FF9-04A4-11DBCBD372E3}"/>
              </a:ext>
            </a:extLst>
          </p:cNvPr>
          <p:cNvSpPr>
            <a:spLocks noGrp="1"/>
          </p:cNvSpPr>
          <p:nvPr>
            <p:ph type="dt" sz="half" idx="10"/>
          </p:nvPr>
        </p:nvSpPr>
        <p:spPr/>
        <p:txBody>
          <a:bodyPr/>
          <a:lstStyle/>
          <a:p>
            <a:fld id="{F70E1207-0530-457F-A31B-4D4CB6CD04FC}" type="datetimeFigureOut">
              <a:rPr lang="en-US" smtClean="0"/>
              <a:pPr/>
              <a:t>2/6/2024</a:t>
            </a:fld>
            <a:endParaRPr lang="en-US"/>
          </a:p>
        </p:txBody>
      </p:sp>
      <p:sp>
        <p:nvSpPr>
          <p:cNvPr id="5" name="Footer Placeholder 4">
            <a:extLst>
              <a:ext uri="{FF2B5EF4-FFF2-40B4-BE49-F238E27FC236}">
                <a16:creationId xmlns:a16="http://schemas.microsoft.com/office/drawing/2014/main" xmlns="" id="{CD801129-13C9-6CB4-3F12-30D082303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E99548E-61C4-7320-8AFE-3913BB8FFDC5}"/>
              </a:ext>
            </a:extLst>
          </p:cNvPr>
          <p:cNvSpPr>
            <a:spLocks noGrp="1"/>
          </p:cNvSpPr>
          <p:nvPr>
            <p:ph type="sldNum" sz="quarter" idx="12"/>
          </p:nvPr>
        </p:nvSpPr>
        <p:spPr/>
        <p:txBody>
          <a:bodyPr/>
          <a:lstStyle/>
          <a:p>
            <a:fld id="{63741C8D-23B0-4053-8464-C977969E9B2E}" type="slidenum">
              <a:rPr lang="en-US" smtClean="0"/>
              <a:pPr/>
              <a:t>‹#›</a:t>
            </a:fld>
            <a:endParaRPr lang="en-US"/>
          </a:p>
        </p:txBody>
      </p:sp>
    </p:spTree>
    <p:extLst>
      <p:ext uri="{BB962C8B-B14F-4D97-AF65-F5344CB8AC3E}">
        <p14:creationId xmlns:p14="http://schemas.microsoft.com/office/powerpoint/2010/main" xmlns="" val="634074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68412-9B2A-1A3E-4297-573028F45F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5FA643E-2B0D-2E62-2300-B0FD95EBF3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784575B-9B95-C15C-23E7-45B67568BE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06F4CE5-E56A-C268-019E-BB655CEC1071}"/>
              </a:ext>
            </a:extLst>
          </p:cNvPr>
          <p:cNvSpPr>
            <a:spLocks noGrp="1"/>
          </p:cNvSpPr>
          <p:nvPr>
            <p:ph type="dt" sz="half" idx="10"/>
          </p:nvPr>
        </p:nvSpPr>
        <p:spPr/>
        <p:txBody>
          <a:bodyPr/>
          <a:lstStyle/>
          <a:p>
            <a:fld id="{F70E1207-0530-457F-A31B-4D4CB6CD04FC}" type="datetimeFigureOut">
              <a:rPr lang="en-US" smtClean="0"/>
              <a:pPr/>
              <a:t>2/6/2024</a:t>
            </a:fld>
            <a:endParaRPr lang="en-US"/>
          </a:p>
        </p:txBody>
      </p:sp>
      <p:sp>
        <p:nvSpPr>
          <p:cNvPr id="6" name="Footer Placeholder 5">
            <a:extLst>
              <a:ext uri="{FF2B5EF4-FFF2-40B4-BE49-F238E27FC236}">
                <a16:creationId xmlns:a16="http://schemas.microsoft.com/office/drawing/2014/main" xmlns="" id="{ED5A72A2-DEF2-0CA2-C188-E21C5DB0F8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BC1EA5B-C0B7-2F2B-5291-6C536B213584}"/>
              </a:ext>
            </a:extLst>
          </p:cNvPr>
          <p:cNvSpPr>
            <a:spLocks noGrp="1"/>
          </p:cNvSpPr>
          <p:nvPr>
            <p:ph type="sldNum" sz="quarter" idx="12"/>
          </p:nvPr>
        </p:nvSpPr>
        <p:spPr/>
        <p:txBody>
          <a:bodyPr/>
          <a:lstStyle/>
          <a:p>
            <a:fld id="{63741C8D-23B0-4053-8464-C977969E9B2E}" type="slidenum">
              <a:rPr lang="en-US" smtClean="0"/>
              <a:pPr/>
              <a:t>‹#›</a:t>
            </a:fld>
            <a:endParaRPr lang="en-US"/>
          </a:p>
        </p:txBody>
      </p:sp>
    </p:spTree>
    <p:extLst>
      <p:ext uri="{BB962C8B-B14F-4D97-AF65-F5344CB8AC3E}">
        <p14:creationId xmlns:p14="http://schemas.microsoft.com/office/powerpoint/2010/main" xmlns="" val="869532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630D7E-0949-E30E-CDEF-490016B088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7DF7B8F-1647-021A-7BE3-C2AC0467C0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94327FA-6EAC-9932-934F-77122F91B0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FDA2F02-4367-E50F-AF4B-E9495ADAFF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C2D93E0-8242-AB89-D2F7-81E478C8A2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599DA09-EF99-8D22-C9B1-280FB8881111}"/>
              </a:ext>
            </a:extLst>
          </p:cNvPr>
          <p:cNvSpPr>
            <a:spLocks noGrp="1"/>
          </p:cNvSpPr>
          <p:nvPr>
            <p:ph type="dt" sz="half" idx="10"/>
          </p:nvPr>
        </p:nvSpPr>
        <p:spPr/>
        <p:txBody>
          <a:bodyPr/>
          <a:lstStyle/>
          <a:p>
            <a:fld id="{F70E1207-0530-457F-A31B-4D4CB6CD04FC}" type="datetimeFigureOut">
              <a:rPr lang="en-US" smtClean="0"/>
              <a:pPr/>
              <a:t>2/6/2024</a:t>
            </a:fld>
            <a:endParaRPr lang="en-US"/>
          </a:p>
        </p:txBody>
      </p:sp>
      <p:sp>
        <p:nvSpPr>
          <p:cNvPr id="8" name="Footer Placeholder 7">
            <a:extLst>
              <a:ext uri="{FF2B5EF4-FFF2-40B4-BE49-F238E27FC236}">
                <a16:creationId xmlns:a16="http://schemas.microsoft.com/office/drawing/2014/main" xmlns="" id="{ADCED582-86EE-14A2-FD30-CCB6081DCD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77E037A-7578-3A5C-6075-EB2BC1D095C0}"/>
              </a:ext>
            </a:extLst>
          </p:cNvPr>
          <p:cNvSpPr>
            <a:spLocks noGrp="1"/>
          </p:cNvSpPr>
          <p:nvPr>
            <p:ph type="sldNum" sz="quarter" idx="12"/>
          </p:nvPr>
        </p:nvSpPr>
        <p:spPr/>
        <p:txBody>
          <a:bodyPr/>
          <a:lstStyle/>
          <a:p>
            <a:fld id="{63741C8D-23B0-4053-8464-C977969E9B2E}" type="slidenum">
              <a:rPr lang="en-US" smtClean="0"/>
              <a:pPr/>
              <a:t>‹#›</a:t>
            </a:fld>
            <a:endParaRPr lang="en-US"/>
          </a:p>
        </p:txBody>
      </p:sp>
    </p:spTree>
    <p:extLst>
      <p:ext uri="{BB962C8B-B14F-4D97-AF65-F5344CB8AC3E}">
        <p14:creationId xmlns:p14="http://schemas.microsoft.com/office/powerpoint/2010/main" xmlns="" val="3190745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1F28C1-90F7-402F-8514-E1044C9179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395DFE97-91BE-5E6E-8B07-E4F4DA51C1BB}"/>
              </a:ext>
            </a:extLst>
          </p:cNvPr>
          <p:cNvSpPr>
            <a:spLocks noGrp="1"/>
          </p:cNvSpPr>
          <p:nvPr>
            <p:ph type="dt" sz="half" idx="10"/>
          </p:nvPr>
        </p:nvSpPr>
        <p:spPr/>
        <p:txBody>
          <a:bodyPr/>
          <a:lstStyle/>
          <a:p>
            <a:fld id="{F70E1207-0530-457F-A31B-4D4CB6CD04FC}" type="datetimeFigureOut">
              <a:rPr lang="en-US" smtClean="0"/>
              <a:pPr/>
              <a:t>2/6/2024</a:t>
            </a:fld>
            <a:endParaRPr lang="en-US"/>
          </a:p>
        </p:txBody>
      </p:sp>
      <p:sp>
        <p:nvSpPr>
          <p:cNvPr id="4" name="Footer Placeholder 3">
            <a:extLst>
              <a:ext uri="{FF2B5EF4-FFF2-40B4-BE49-F238E27FC236}">
                <a16:creationId xmlns:a16="http://schemas.microsoft.com/office/drawing/2014/main" xmlns="" id="{307A870E-06EB-55DC-CEB5-6BB70FFF1B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26831F5-D68F-2287-91C2-C4F3C8A95EB5}"/>
              </a:ext>
            </a:extLst>
          </p:cNvPr>
          <p:cNvSpPr>
            <a:spLocks noGrp="1"/>
          </p:cNvSpPr>
          <p:nvPr>
            <p:ph type="sldNum" sz="quarter" idx="12"/>
          </p:nvPr>
        </p:nvSpPr>
        <p:spPr/>
        <p:txBody>
          <a:bodyPr/>
          <a:lstStyle/>
          <a:p>
            <a:fld id="{63741C8D-23B0-4053-8464-C977969E9B2E}" type="slidenum">
              <a:rPr lang="en-US" smtClean="0"/>
              <a:pPr/>
              <a:t>‹#›</a:t>
            </a:fld>
            <a:endParaRPr lang="en-US"/>
          </a:p>
        </p:txBody>
      </p:sp>
    </p:spTree>
    <p:extLst>
      <p:ext uri="{BB962C8B-B14F-4D97-AF65-F5344CB8AC3E}">
        <p14:creationId xmlns:p14="http://schemas.microsoft.com/office/powerpoint/2010/main" xmlns="" val="2259174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2BF9036-6A69-E406-8FD4-9F717530F86A}"/>
              </a:ext>
            </a:extLst>
          </p:cNvPr>
          <p:cNvSpPr>
            <a:spLocks noGrp="1"/>
          </p:cNvSpPr>
          <p:nvPr>
            <p:ph type="dt" sz="half" idx="10"/>
          </p:nvPr>
        </p:nvSpPr>
        <p:spPr/>
        <p:txBody>
          <a:bodyPr/>
          <a:lstStyle/>
          <a:p>
            <a:fld id="{F70E1207-0530-457F-A31B-4D4CB6CD04FC}" type="datetimeFigureOut">
              <a:rPr lang="en-US" smtClean="0"/>
              <a:pPr/>
              <a:t>2/6/2024</a:t>
            </a:fld>
            <a:endParaRPr lang="en-US"/>
          </a:p>
        </p:txBody>
      </p:sp>
      <p:sp>
        <p:nvSpPr>
          <p:cNvPr id="3" name="Footer Placeholder 2">
            <a:extLst>
              <a:ext uri="{FF2B5EF4-FFF2-40B4-BE49-F238E27FC236}">
                <a16:creationId xmlns:a16="http://schemas.microsoft.com/office/drawing/2014/main" xmlns="" id="{62EFA613-D67E-760D-CEDF-5C2A4FE87C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25C8299-6B1D-A268-9443-836318CEAD4A}"/>
              </a:ext>
            </a:extLst>
          </p:cNvPr>
          <p:cNvSpPr>
            <a:spLocks noGrp="1"/>
          </p:cNvSpPr>
          <p:nvPr>
            <p:ph type="sldNum" sz="quarter" idx="12"/>
          </p:nvPr>
        </p:nvSpPr>
        <p:spPr/>
        <p:txBody>
          <a:bodyPr/>
          <a:lstStyle/>
          <a:p>
            <a:fld id="{63741C8D-23B0-4053-8464-C977969E9B2E}" type="slidenum">
              <a:rPr lang="en-US" smtClean="0"/>
              <a:pPr/>
              <a:t>‹#›</a:t>
            </a:fld>
            <a:endParaRPr lang="en-US"/>
          </a:p>
        </p:txBody>
      </p:sp>
    </p:spTree>
    <p:extLst>
      <p:ext uri="{BB962C8B-B14F-4D97-AF65-F5344CB8AC3E}">
        <p14:creationId xmlns:p14="http://schemas.microsoft.com/office/powerpoint/2010/main" xmlns="" val="81485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0BC4FE-6B1D-E3F8-7273-C1E4A97FAD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1586B7F3-E667-5A2D-B6F5-20EF3DDDB5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E6A2DBE-2062-E2D5-093F-2FDFB7C05F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EC40EC4-B4EA-AEFB-8379-C0C5802AB2E3}"/>
              </a:ext>
            </a:extLst>
          </p:cNvPr>
          <p:cNvSpPr>
            <a:spLocks noGrp="1"/>
          </p:cNvSpPr>
          <p:nvPr>
            <p:ph type="dt" sz="half" idx="10"/>
          </p:nvPr>
        </p:nvSpPr>
        <p:spPr/>
        <p:txBody>
          <a:bodyPr/>
          <a:lstStyle/>
          <a:p>
            <a:fld id="{F70E1207-0530-457F-A31B-4D4CB6CD04FC}" type="datetimeFigureOut">
              <a:rPr lang="en-US" smtClean="0"/>
              <a:pPr/>
              <a:t>2/6/2024</a:t>
            </a:fld>
            <a:endParaRPr lang="en-US"/>
          </a:p>
        </p:txBody>
      </p:sp>
      <p:sp>
        <p:nvSpPr>
          <p:cNvPr id="6" name="Footer Placeholder 5">
            <a:extLst>
              <a:ext uri="{FF2B5EF4-FFF2-40B4-BE49-F238E27FC236}">
                <a16:creationId xmlns:a16="http://schemas.microsoft.com/office/drawing/2014/main" xmlns="" id="{863236D7-2858-D3F8-1F01-E620AB9182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6FEBBF3-C63A-2FBD-90EF-DCC98FEDCDD8}"/>
              </a:ext>
            </a:extLst>
          </p:cNvPr>
          <p:cNvSpPr>
            <a:spLocks noGrp="1"/>
          </p:cNvSpPr>
          <p:nvPr>
            <p:ph type="sldNum" sz="quarter" idx="12"/>
          </p:nvPr>
        </p:nvSpPr>
        <p:spPr/>
        <p:txBody>
          <a:bodyPr/>
          <a:lstStyle/>
          <a:p>
            <a:fld id="{63741C8D-23B0-4053-8464-C977969E9B2E}" type="slidenum">
              <a:rPr lang="en-US" smtClean="0"/>
              <a:pPr/>
              <a:t>‹#›</a:t>
            </a:fld>
            <a:endParaRPr lang="en-US"/>
          </a:p>
        </p:txBody>
      </p:sp>
    </p:spTree>
    <p:extLst>
      <p:ext uri="{BB962C8B-B14F-4D97-AF65-F5344CB8AC3E}">
        <p14:creationId xmlns:p14="http://schemas.microsoft.com/office/powerpoint/2010/main" xmlns="" val="3289098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757B80-09DE-CD99-19BC-061D7397F5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E30D5CD-9491-55D2-AF3B-A30FEDCDD9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6B0BF49-AF31-F45C-B7D6-BCF0CB8F34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D4A26D5-CEBF-36C2-F479-32B52819E338}"/>
              </a:ext>
            </a:extLst>
          </p:cNvPr>
          <p:cNvSpPr>
            <a:spLocks noGrp="1"/>
          </p:cNvSpPr>
          <p:nvPr>
            <p:ph type="dt" sz="half" idx="10"/>
          </p:nvPr>
        </p:nvSpPr>
        <p:spPr/>
        <p:txBody>
          <a:bodyPr/>
          <a:lstStyle/>
          <a:p>
            <a:fld id="{F70E1207-0530-457F-A31B-4D4CB6CD04FC}" type="datetimeFigureOut">
              <a:rPr lang="en-US" smtClean="0"/>
              <a:pPr/>
              <a:t>2/6/2024</a:t>
            </a:fld>
            <a:endParaRPr lang="en-US"/>
          </a:p>
        </p:txBody>
      </p:sp>
      <p:sp>
        <p:nvSpPr>
          <p:cNvPr id="6" name="Footer Placeholder 5">
            <a:extLst>
              <a:ext uri="{FF2B5EF4-FFF2-40B4-BE49-F238E27FC236}">
                <a16:creationId xmlns:a16="http://schemas.microsoft.com/office/drawing/2014/main" xmlns="" id="{9841FC72-3BFB-5ECC-1509-046B95DC78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A2749E9-1CF0-BED6-A65E-1653205B3D67}"/>
              </a:ext>
            </a:extLst>
          </p:cNvPr>
          <p:cNvSpPr>
            <a:spLocks noGrp="1"/>
          </p:cNvSpPr>
          <p:nvPr>
            <p:ph type="sldNum" sz="quarter" idx="12"/>
          </p:nvPr>
        </p:nvSpPr>
        <p:spPr/>
        <p:txBody>
          <a:bodyPr/>
          <a:lstStyle/>
          <a:p>
            <a:fld id="{63741C8D-23B0-4053-8464-C977969E9B2E}" type="slidenum">
              <a:rPr lang="en-US" smtClean="0"/>
              <a:pPr/>
              <a:t>‹#›</a:t>
            </a:fld>
            <a:endParaRPr lang="en-US"/>
          </a:p>
        </p:txBody>
      </p:sp>
    </p:spTree>
    <p:extLst>
      <p:ext uri="{BB962C8B-B14F-4D97-AF65-F5344CB8AC3E}">
        <p14:creationId xmlns:p14="http://schemas.microsoft.com/office/powerpoint/2010/main" xmlns="" val="1557051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62F5FBC-CD28-B9ED-352B-3F7A335460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21736E9-FA5F-8C4C-155A-9604E2A82F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527713C-62D4-C398-829B-B60B048A0E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0E1207-0530-457F-A31B-4D4CB6CD04FC}" type="datetimeFigureOut">
              <a:rPr lang="en-US" smtClean="0"/>
              <a:pPr/>
              <a:t>2/6/2024</a:t>
            </a:fld>
            <a:endParaRPr lang="en-US"/>
          </a:p>
        </p:txBody>
      </p:sp>
      <p:sp>
        <p:nvSpPr>
          <p:cNvPr id="5" name="Footer Placeholder 4">
            <a:extLst>
              <a:ext uri="{FF2B5EF4-FFF2-40B4-BE49-F238E27FC236}">
                <a16:creationId xmlns:a16="http://schemas.microsoft.com/office/drawing/2014/main" xmlns="" id="{0F2B7F81-0E5A-5DF4-DD95-AAFA19E19B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E222964A-093F-B658-B52C-9159A5DA42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741C8D-23B0-4053-8464-C977969E9B2E}" type="slidenum">
              <a:rPr lang="en-US" smtClean="0"/>
              <a:pPr/>
              <a:t>‹#›</a:t>
            </a:fld>
            <a:endParaRPr lang="en-US"/>
          </a:p>
        </p:txBody>
      </p:sp>
    </p:spTree>
    <p:extLst>
      <p:ext uri="{BB962C8B-B14F-4D97-AF65-F5344CB8AC3E}">
        <p14:creationId xmlns:p14="http://schemas.microsoft.com/office/powerpoint/2010/main" xmlns="" val="274574098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19BF40-836D-722D-9A90-D66FA4F03084}"/>
              </a:ext>
            </a:extLst>
          </p:cNvPr>
          <p:cNvSpPr>
            <a:spLocks noGrp="1"/>
          </p:cNvSpPr>
          <p:nvPr>
            <p:ph type="ctrTitle"/>
          </p:nvPr>
        </p:nvSpPr>
        <p:spPr>
          <a:xfrm>
            <a:off x="1524000" y="1122363"/>
            <a:ext cx="9144000" cy="1337058"/>
          </a:xfrm>
        </p:spPr>
        <p:txBody>
          <a:bodyPr>
            <a:normAutofit/>
          </a:bodyPr>
          <a:lstStyle/>
          <a:p>
            <a:r>
              <a:rPr lang="en-US" sz="4000" dirty="0"/>
              <a:t>Unit 1</a:t>
            </a:r>
          </a:p>
        </p:txBody>
      </p:sp>
      <p:sp>
        <p:nvSpPr>
          <p:cNvPr id="3" name="Subtitle 2">
            <a:extLst>
              <a:ext uri="{FF2B5EF4-FFF2-40B4-BE49-F238E27FC236}">
                <a16:creationId xmlns:a16="http://schemas.microsoft.com/office/drawing/2014/main" xmlns="" id="{443EE847-3FD2-CB7C-B465-14A3E228F544}"/>
              </a:ext>
            </a:extLst>
          </p:cNvPr>
          <p:cNvSpPr>
            <a:spLocks noGrp="1"/>
          </p:cNvSpPr>
          <p:nvPr>
            <p:ph type="subTitle" idx="1"/>
          </p:nvPr>
        </p:nvSpPr>
        <p:spPr>
          <a:xfrm>
            <a:off x="1524000" y="2838450"/>
            <a:ext cx="9144000" cy="2419350"/>
          </a:xfrm>
        </p:spPr>
        <p:txBody>
          <a:bodyPr/>
          <a:lstStyle/>
          <a:p>
            <a:r>
              <a:rPr lang="en-US" dirty="0"/>
              <a:t>Part 1</a:t>
            </a:r>
          </a:p>
          <a:p>
            <a:r>
              <a:rPr lang="en-US" dirty="0"/>
              <a:t>Software and Software Engineering</a:t>
            </a:r>
          </a:p>
          <a:p>
            <a:endParaRPr lang="en-US" dirty="0"/>
          </a:p>
        </p:txBody>
      </p:sp>
    </p:spTree>
    <p:extLst>
      <p:ext uri="{BB962C8B-B14F-4D97-AF65-F5344CB8AC3E}">
        <p14:creationId xmlns:p14="http://schemas.microsoft.com/office/powerpoint/2010/main" xmlns="" val="4171897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xmlns="" id="{9B43C36B-8A0D-D7B7-F902-621E7B7B5EE4}"/>
              </a:ext>
            </a:extLst>
          </p:cNvPr>
          <p:cNvSpPr>
            <a:spLocks noGrp="1" noChangeArrowheads="1"/>
          </p:cNvSpPr>
          <p:nvPr>
            <p:ph type="title"/>
          </p:nvPr>
        </p:nvSpPr>
        <p:spPr/>
        <p:txBody>
          <a:bodyPr>
            <a:normAutofit/>
          </a:bodyPr>
          <a:lstStyle/>
          <a:p>
            <a:r>
              <a:rPr lang="en-US" altLang="en-US" sz="2400" b="1" dirty="0">
                <a:latin typeface="Times New Roman" panose="02020603050405020304" pitchFamily="18" charset="0"/>
                <a:cs typeface="Times New Roman" panose="02020603050405020304" pitchFamily="18" charset="0"/>
              </a:rPr>
              <a:t>Software characteristics</a:t>
            </a:r>
          </a:p>
        </p:txBody>
      </p:sp>
      <p:sp>
        <p:nvSpPr>
          <p:cNvPr id="39939" name="Rectangle 3">
            <a:extLst>
              <a:ext uri="{FF2B5EF4-FFF2-40B4-BE49-F238E27FC236}">
                <a16:creationId xmlns:a16="http://schemas.microsoft.com/office/drawing/2014/main" xmlns="" id="{E5017E15-59D9-EE10-4D15-62502D4A5EFE}"/>
              </a:ext>
            </a:extLst>
          </p:cNvPr>
          <p:cNvSpPr>
            <a:spLocks noGrp="1" noChangeArrowheads="1"/>
          </p:cNvSpPr>
          <p:nvPr>
            <p:ph idx="1"/>
          </p:nvPr>
        </p:nvSpPr>
        <p:spPr bwMode="auto">
          <a:xfrm>
            <a:off x="652008" y="1391478"/>
            <a:ext cx="9711194" cy="5161722"/>
          </a:xfrm>
        </p:spPr>
        <p:txBody>
          <a:bodyPr wrap="square" numCol="1" anchor="t" anchorCtr="0" compatLnSpc="1">
            <a:prstTxWarp prst="textNoShape">
              <a:avLst/>
            </a:prstTxWarp>
          </a:bodyPr>
          <a:lstStyle/>
          <a:p>
            <a:pPr>
              <a:buSzPct val="50000"/>
              <a:buFont typeface="Wingdings" panose="05000000000000000000" pitchFamily="2" charset="2"/>
              <a:buChar char="Ø"/>
            </a:pPr>
            <a:r>
              <a:rPr lang="en-US" altLang="en-US" dirty="0"/>
              <a:t>Software is developed or engineered; it is not manufactured.</a:t>
            </a:r>
          </a:p>
          <a:p>
            <a:pPr>
              <a:buSzPct val="50000"/>
              <a:buFont typeface="Wingdings" panose="05000000000000000000" pitchFamily="2" charset="2"/>
              <a:buChar char="Ø"/>
            </a:pPr>
            <a:r>
              <a:rPr lang="en-US" altLang="en-US" dirty="0"/>
              <a:t>Software does not “wear out” but it does deteriorate. </a:t>
            </a:r>
          </a:p>
          <a:p>
            <a:pPr>
              <a:buSzPct val="50000"/>
              <a:buFont typeface="Wingdings" panose="05000000000000000000" pitchFamily="2" charset="2"/>
              <a:buChar char="Ø"/>
            </a:pPr>
            <a:r>
              <a:rPr lang="en-US" altLang="en-US" dirty="0"/>
              <a:t>Software continues to be custom built, as industry is moving toward component based construction.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xmlns="" id="{D7672ACC-B7E4-7E27-1688-24473E999153}"/>
              </a:ext>
            </a:extLst>
          </p:cNvPr>
          <p:cNvSpPr>
            <a:spLocks noGrp="1" noChangeArrowheads="1"/>
          </p:cNvSpPr>
          <p:nvPr>
            <p:ph type="title"/>
          </p:nvPr>
        </p:nvSpPr>
        <p:spPr>
          <a:xfrm>
            <a:off x="838200" y="365126"/>
            <a:ext cx="10515600" cy="315912"/>
          </a:xfrm>
        </p:spPr>
        <p:txBody>
          <a:bodyPr>
            <a:noAutofit/>
          </a:bodyPr>
          <a:lstStyle/>
          <a:p>
            <a:r>
              <a:rPr lang="en-US" altLang="en-US" sz="2000" dirty="0">
                <a:latin typeface="Times New Roman" panose="02020603050405020304" pitchFamily="18" charset="0"/>
                <a:cs typeface="Times New Roman" panose="02020603050405020304" pitchFamily="18" charset="0"/>
              </a:rPr>
              <a:t>Changing nature of software</a:t>
            </a:r>
          </a:p>
        </p:txBody>
      </p:sp>
      <p:sp>
        <p:nvSpPr>
          <p:cNvPr id="11267" name="Rectangle 3">
            <a:extLst>
              <a:ext uri="{FF2B5EF4-FFF2-40B4-BE49-F238E27FC236}">
                <a16:creationId xmlns:a16="http://schemas.microsoft.com/office/drawing/2014/main" xmlns="" id="{2F5EE33E-FAFA-00AA-EAAB-9BB0C71AEA36}"/>
              </a:ext>
            </a:extLst>
          </p:cNvPr>
          <p:cNvSpPr>
            <a:spLocks noGrp="1" noChangeArrowheads="1"/>
          </p:cNvSpPr>
          <p:nvPr>
            <p:ph idx="1"/>
          </p:nvPr>
        </p:nvSpPr>
        <p:spPr bwMode="auto">
          <a:xfrm>
            <a:off x="838200" y="1041621"/>
            <a:ext cx="10515600" cy="5135342"/>
          </a:xfrm>
        </p:spPr>
        <p:txBody>
          <a:bodyPr wrap="square" numCol="1" anchor="t" anchorCtr="0" compatLnSpc="1">
            <a:prstTxWarp prst="textNoShape">
              <a:avLst/>
            </a:prstTxWarp>
            <a:normAutofit/>
          </a:bodyPr>
          <a:lstStyle/>
          <a:p>
            <a:pPr>
              <a:buSzPct val="50000"/>
            </a:pPr>
            <a:r>
              <a:rPr lang="en-US" altLang="en-US" sz="1800" dirty="0">
                <a:latin typeface="Times New Roman" panose="02020603050405020304" pitchFamily="18" charset="0"/>
                <a:cs typeface="Times New Roman" panose="02020603050405020304" pitchFamily="18" charset="0"/>
              </a:rPr>
              <a:t>System software</a:t>
            </a:r>
          </a:p>
          <a:p>
            <a:pPr>
              <a:buSzPct val="50000"/>
            </a:pPr>
            <a:r>
              <a:rPr lang="en-US" altLang="en-US" sz="1800" dirty="0">
                <a:latin typeface="Times New Roman" panose="02020603050405020304" pitchFamily="18" charset="0"/>
                <a:cs typeface="Times New Roman" panose="02020603050405020304" pitchFamily="18" charset="0"/>
              </a:rPr>
              <a:t>Application software</a:t>
            </a:r>
          </a:p>
          <a:p>
            <a:pPr>
              <a:buSzPct val="50000"/>
            </a:pPr>
            <a:r>
              <a:rPr lang="en-US" altLang="en-US" sz="1800" dirty="0">
                <a:latin typeface="Times New Roman" panose="02020603050405020304" pitchFamily="18" charset="0"/>
                <a:cs typeface="Times New Roman" panose="02020603050405020304" pitchFamily="18" charset="0"/>
              </a:rPr>
              <a:t>Engineering/scientific software</a:t>
            </a:r>
          </a:p>
          <a:p>
            <a:pPr>
              <a:buSzPct val="50000"/>
            </a:pPr>
            <a:r>
              <a:rPr lang="en-US" altLang="en-US" sz="1800" dirty="0">
                <a:latin typeface="Times New Roman" panose="02020603050405020304" pitchFamily="18" charset="0"/>
                <a:cs typeface="Times New Roman" panose="02020603050405020304" pitchFamily="18" charset="0"/>
              </a:rPr>
              <a:t>Embedded software</a:t>
            </a:r>
          </a:p>
          <a:p>
            <a:pPr>
              <a:buSzPct val="50000"/>
            </a:pPr>
            <a:r>
              <a:rPr lang="en-US" altLang="en-US" sz="1800" dirty="0">
                <a:latin typeface="Times New Roman" panose="02020603050405020304" pitchFamily="18" charset="0"/>
                <a:cs typeface="Times New Roman" panose="02020603050405020304" pitchFamily="18" charset="0"/>
              </a:rPr>
              <a:t>Product line software</a:t>
            </a:r>
          </a:p>
          <a:p>
            <a:pPr>
              <a:buSzPct val="50000"/>
            </a:pPr>
            <a:r>
              <a:rPr lang="en-US" altLang="en-US" sz="1800" dirty="0">
                <a:latin typeface="Times New Roman" panose="02020603050405020304" pitchFamily="18" charset="0"/>
                <a:cs typeface="Times New Roman" panose="02020603050405020304" pitchFamily="18" charset="0"/>
              </a:rPr>
              <a:t>Web applications</a:t>
            </a:r>
          </a:p>
          <a:p>
            <a:pPr>
              <a:buSzPct val="50000"/>
            </a:pPr>
            <a:r>
              <a:rPr lang="en-US" altLang="en-US" sz="1800" dirty="0">
                <a:latin typeface="Times New Roman" panose="02020603050405020304" pitchFamily="18" charset="0"/>
                <a:cs typeface="Times New Roman" panose="02020603050405020304" pitchFamily="18" charset="0"/>
              </a:rPr>
              <a:t>Artificial intelligence software </a:t>
            </a:r>
          </a:p>
          <a:p>
            <a:pPr marL="0" indent="0">
              <a:buSzPct val="50000"/>
              <a:buNone/>
            </a:pPr>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xmlns="" id="{49D19A50-E76E-14D5-2610-AB728D93725E}"/>
              </a:ext>
            </a:extLst>
          </p:cNvPr>
          <p:cNvSpPr>
            <a:spLocks noGrp="1" noChangeArrowheads="1"/>
          </p:cNvSpPr>
          <p:nvPr>
            <p:ph type="title"/>
          </p:nvPr>
        </p:nvSpPr>
        <p:spPr>
          <a:xfrm>
            <a:off x="2095500" y="372387"/>
            <a:ext cx="8001000" cy="606425"/>
          </a:xfrm>
        </p:spPr>
        <p:txBody>
          <a:bodyPr/>
          <a:lstStyle/>
          <a:p>
            <a:r>
              <a:rPr lang="en-US" altLang="en-US" sz="3400" dirty="0"/>
              <a:t>Software Myths</a:t>
            </a:r>
          </a:p>
        </p:txBody>
      </p:sp>
      <p:sp>
        <p:nvSpPr>
          <p:cNvPr id="20483" name="Rectangle 3">
            <a:extLst>
              <a:ext uri="{FF2B5EF4-FFF2-40B4-BE49-F238E27FC236}">
                <a16:creationId xmlns:a16="http://schemas.microsoft.com/office/drawing/2014/main" xmlns="" id="{CA52F1D7-F1DF-3869-11D9-E81ABBCF1086}"/>
              </a:ext>
            </a:extLst>
          </p:cNvPr>
          <p:cNvSpPr>
            <a:spLocks noGrp="1" noChangeArrowheads="1"/>
          </p:cNvSpPr>
          <p:nvPr>
            <p:ph idx="1"/>
          </p:nvPr>
        </p:nvSpPr>
        <p:spPr bwMode="auto">
          <a:xfrm>
            <a:off x="469127" y="1600200"/>
            <a:ext cx="9589273" cy="4792649"/>
          </a:xfrm>
        </p:spPr>
        <p:txBody>
          <a:bodyPr wrap="square" numCol="1" anchor="t" anchorCtr="0" compatLnSpc="1">
            <a:prstTxWarp prst="textNoShape">
              <a:avLst/>
            </a:prstTxWarp>
          </a:bodyPr>
          <a:lstStyle/>
          <a:p>
            <a:pPr marL="0" indent="0">
              <a:buNone/>
            </a:pPr>
            <a:r>
              <a:rPr lang="en-US" altLang="en-US" sz="2000" b="1" dirty="0"/>
              <a:t>Definition</a:t>
            </a:r>
            <a:r>
              <a:rPr lang="en-US" altLang="en-US" sz="1600" dirty="0"/>
              <a:t>: </a:t>
            </a:r>
            <a:r>
              <a:rPr lang="en-US" altLang="en-US" sz="1800" dirty="0"/>
              <a:t>Beliefs about software and the process used to build it. Myths have number of attributes that have made them insidious (i.e. dangerous).</a:t>
            </a:r>
          </a:p>
          <a:p>
            <a:pPr marL="0" indent="0"/>
            <a:r>
              <a:rPr lang="en-US" altLang="en-US" sz="1800" dirty="0"/>
              <a:t> Misleading Attitudes - caused serious problem for managers and technical people.</a:t>
            </a:r>
          </a:p>
          <a:p>
            <a:pPr marL="0" indent="0">
              <a:buNone/>
            </a:pPr>
            <a:r>
              <a:rPr lang="en-US" altLang="en-US" sz="2400" b="1" dirty="0"/>
              <a:t>Management myths</a:t>
            </a:r>
          </a:p>
          <a:p>
            <a:pPr marL="0" indent="0">
              <a:buNone/>
            </a:pPr>
            <a:r>
              <a:rPr lang="en-US" altLang="en-US" sz="1800" dirty="0"/>
              <a:t>Managers in most disciplines, are often under pressure to maintain budgets, keep schedules on time, and improve quality.</a:t>
            </a:r>
          </a:p>
          <a:p>
            <a:pPr marL="0" indent="0">
              <a:buNone/>
            </a:pPr>
            <a:r>
              <a:rPr lang="en-US" altLang="en-US" sz="1800" b="1" dirty="0"/>
              <a:t>Myth1</a:t>
            </a:r>
            <a:r>
              <a:rPr lang="en-US" altLang="en-US" sz="1800" dirty="0"/>
              <a:t>: We already have a book that's full of standards and procedures for building</a:t>
            </a:r>
          </a:p>
          <a:p>
            <a:pPr marL="0" indent="0">
              <a:buNone/>
            </a:pPr>
            <a:r>
              <a:rPr lang="en-US" altLang="en-US" sz="1800" dirty="0"/>
              <a:t>software, won't that provide my people with everything they need to know? </a:t>
            </a:r>
          </a:p>
          <a:p>
            <a:pPr marL="0" indent="0">
              <a:buNone/>
            </a:pPr>
            <a:r>
              <a:rPr lang="en-US" altLang="en-US" sz="1800" b="1" dirty="0"/>
              <a:t>Reality</a:t>
            </a:r>
            <a:r>
              <a:rPr lang="en-US" altLang="en-US" sz="1800" dirty="0"/>
              <a:t> : </a:t>
            </a:r>
          </a:p>
          <a:p>
            <a:pPr marL="0" indent="0"/>
            <a:r>
              <a:rPr lang="en-US" altLang="en-US" sz="1800" dirty="0"/>
              <a:t> Are software practitioners aware of existence standards?</a:t>
            </a:r>
          </a:p>
          <a:p>
            <a:pPr marL="0" indent="0"/>
            <a:r>
              <a:rPr lang="en-US" altLang="en-US" sz="1800" dirty="0"/>
              <a:t> Does it reflect modern software engineering practice?</a:t>
            </a:r>
          </a:p>
          <a:p>
            <a:pPr marL="0" indent="0"/>
            <a:r>
              <a:rPr lang="en-US" altLang="en-US" sz="1800" dirty="0"/>
              <a:t> Is it complete? Is it streamlined to improve time to delivery while still maintaining a focus on quality?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9CA1395D-0AB7-04AB-206D-8D1400FCCB7B}"/>
              </a:ext>
            </a:extLst>
          </p:cNvPr>
          <p:cNvSpPr>
            <a:spLocks noGrp="1" noChangeArrowheads="1"/>
          </p:cNvSpPr>
          <p:nvPr>
            <p:ph type="title"/>
          </p:nvPr>
        </p:nvSpPr>
        <p:spPr/>
        <p:txBody>
          <a:bodyPr/>
          <a:lstStyle/>
          <a:p>
            <a:endParaRPr lang="en-US" altLang="en-US"/>
          </a:p>
        </p:txBody>
      </p:sp>
      <p:sp>
        <p:nvSpPr>
          <p:cNvPr id="21507" name="Rectangle 3">
            <a:extLst>
              <a:ext uri="{FF2B5EF4-FFF2-40B4-BE49-F238E27FC236}">
                <a16:creationId xmlns:a16="http://schemas.microsoft.com/office/drawing/2014/main" xmlns="" id="{DFA8CE8D-BFE8-7E97-AF66-4BAF619A328D}"/>
              </a:ext>
            </a:extLst>
          </p:cNvPr>
          <p:cNvSpPr>
            <a:spLocks noGrp="1" noChangeArrowheads="1"/>
          </p:cNvSpPr>
          <p:nvPr>
            <p:ph idx="1"/>
          </p:nvPr>
        </p:nvSpPr>
        <p:spPr bwMode="auto"/>
        <p:txBody>
          <a:bodyPr wrap="square" numCol="1" anchor="t" anchorCtr="0" compatLnSpc="1">
            <a:prstTxWarp prst="textNoShape">
              <a:avLst/>
            </a:prstTxWarp>
          </a:bodyPr>
          <a:lstStyle/>
          <a:p>
            <a:pPr>
              <a:buFont typeface="Wingdings" panose="05000000000000000000" pitchFamily="2" charset="2"/>
              <a:buNone/>
            </a:pPr>
            <a:r>
              <a:rPr lang="en-US" altLang="en-US" sz="1800" b="1"/>
              <a:t>Myth2</a:t>
            </a:r>
            <a:r>
              <a:rPr lang="en-US" altLang="en-US" sz="1800" b="1" i="1"/>
              <a:t>: </a:t>
            </a:r>
            <a:r>
              <a:rPr lang="en-US" altLang="en-US" sz="1800"/>
              <a:t>If we get behind schedule, we can add more programmers and catch up</a:t>
            </a:r>
          </a:p>
          <a:p>
            <a:pPr>
              <a:buFont typeface="Wingdings" panose="05000000000000000000" pitchFamily="2" charset="2"/>
              <a:buNone/>
            </a:pPr>
            <a:r>
              <a:rPr lang="en-US" altLang="en-US" sz="1800" b="1"/>
              <a:t>Reality</a:t>
            </a:r>
            <a:r>
              <a:rPr lang="en-US" altLang="en-US" sz="1800" b="1" i="1"/>
              <a:t>: </a:t>
            </a:r>
            <a:r>
              <a:rPr lang="en-US" altLang="en-US" sz="1800"/>
              <a:t>Software development is not a mechanistic process like manufacturing. Adding people to a late software project makes it later. </a:t>
            </a:r>
          </a:p>
          <a:p>
            <a:r>
              <a:rPr lang="en-US" altLang="en-US" sz="1800"/>
              <a:t> People can be added but only in a planned and well-coordinated manner</a:t>
            </a:r>
          </a:p>
          <a:p>
            <a:pPr>
              <a:buFont typeface="Wingdings" panose="05000000000000000000" pitchFamily="2" charset="2"/>
              <a:buNone/>
            </a:pPr>
            <a:r>
              <a:rPr lang="en-US" altLang="en-US" sz="1800" b="1"/>
              <a:t>Myth3</a:t>
            </a:r>
            <a:r>
              <a:rPr lang="en-US" altLang="en-US" sz="1800" b="1" i="1"/>
              <a:t>: </a:t>
            </a:r>
            <a:r>
              <a:rPr lang="en-US" altLang="en-US" sz="1800"/>
              <a:t>If I decide to outsource the software project to a third party, I can just relax and let that firm build it.</a:t>
            </a:r>
          </a:p>
          <a:p>
            <a:pPr>
              <a:buFont typeface="Wingdings" panose="05000000000000000000" pitchFamily="2" charset="2"/>
              <a:buNone/>
            </a:pPr>
            <a:r>
              <a:rPr lang="en-US" altLang="en-US" sz="1800" b="1"/>
              <a:t>Reality</a:t>
            </a:r>
            <a:r>
              <a:rPr lang="en-US" altLang="en-US" sz="1800" i="1"/>
              <a:t>: </a:t>
            </a:r>
            <a:r>
              <a:rPr lang="en-US" altLang="en-US" sz="1800"/>
              <a:t>If an organization does not understand how to manage and control software projects internally, it will invariably struggle when it outsource software projects</a:t>
            </a:r>
          </a:p>
          <a:p>
            <a:pPr>
              <a:buFont typeface="Wingdings" panose="05000000000000000000" pitchFamily="2" charset="2"/>
              <a:buNone/>
            </a:pPr>
            <a:endParaRPr lang="en-US"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xmlns="" id="{854A3338-40CB-E04F-15E2-949DF4F20772}"/>
              </a:ext>
            </a:extLst>
          </p:cNvPr>
          <p:cNvSpPr>
            <a:spLocks noGrp="1" noChangeArrowheads="1"/>
          </p:cNvSpPr>
          <p:nvPr>
            <p:ph idx="1"/>
          </p:nvPr>
        </p:nvSpPr>
        <p:spPr bwMode="auto">
          <a:xfrm>
            <a:off x="310101" y="604838"/>
            <a:ext cx="9748299" cy="6019800"/>
          </a:xfrm>
        </p:spPr>
        <p:txBody>
          <a:bodyPr wrap="square" numCol="1" anchor="t" anchorCtr="0" compatLnSpc="1">
            <a:prstTxWarp prst="textNoShape">
              <a:avLst/>
            </a:prstTxWarp>
          </a:bodyPr>
          <a:lstStyle/>
          <a:p>
            <a:pPr marL="0" indent="0">
              <a:buNone/>
            </a:pPr>
            <a:r>
              <a:rPr lang="en-US" altLang="en-US" sz="2000" b="1" u="sng" dirty="0"/>
              <a:t>Customer Myths</a:t>
            </a:r>
          </a:p>
          <a:p>
            <a:pPr marL="0" indent="0">
              <a:buNone/>
            </a:pPr>
            <a:r>
              <a:rPr lang="en-US" altLang="en-US" sz="1800" dirty="0"/>
              <a:t>Customer may be a person from inside or outside the company that has requested software under contract.</a:t>
            </a:r>
          </a:p>
          <a:p>
            <a:pPr marL="0" indent="0">
              <a:buNone/>
            </a:pPr>
            <a:endParaRPr lang="en-US" altLang="en-US" sz="1800" b="1" i="1" dirty="0"/>
          </a:p>
          <a:p>
            <a:pPr marL="0" indent="0">
              <a:buNone/>
            </a:pPr>
            <a:r>
              <a:rPr lang="en-US" altLang="en-US" sz="1800" b="1" dirty="0"/>
              <a:t>Myth</a:t>
            </a:r>
            <a:r>
              <a:rPr lang="en-US" altLang="en-US" sz="1800" b="1" i="1" dirty="0"/>
              <a:t>: </a:t>
            </a:r>
            <a:r>
              <a:rPr lang="en-US" altLang="en-US" sz="1800" dirty="0"/>
              <a:t>A general statement of objectives is sufficient to begin writing programs— we can fill in the details later.</a:t>
            </a:r>
          </a:p>
          <a:p>
            <a:pPr marL="0" indent="0">
              <a:buNone/>
            </a:pPr>
            <a:r>
              <a:rPr lang="en-US" altLang="en-US" sz="1800" b="1" dirty="0"/>
              <a:t>Reality</a:t>
            </a:r>
            <a:r>
              <a:rPr lang="en-US" altLang="en-US" sz="1800" b="1" i="1" dirty="0"/>
              <a:t>: </a:t>
            </a:r>
            <a:r>
              <a:rPr lang="en-US" altLang="en-US" sz="1800" dirty="0"/>
              <a:t>A poor up-front definition is the major cause of failed software efforts. A formal and detailed description of the information domain, function, behavior, performance, interfaces, design constraints, and validation criteria is essential. These characteristics can be determined only after thorough communication between customer and developer.</a:t>
            </a:r>
          </a:p>
          <a:p>
            <a:pPr marL="0" indent="0">
              <a:buNone/>
            </a:pPr>
            <a:r>
              <a:rPr lang="en-US" altLang="en-US" sz="1800" b="1" dirty="0"/>
              <a:t>Myth</a:t>
            </a:r>
            <a:r>
              <a:rPr lang="en-US" altLang="en-US" sz="1800" b="1" i="1" dirty="0"/>
              <a:t>: </a:t>
            </a:r>
            <a:r>
              <a:rPr lang="en-US" altLang="en-US" sz="1800" dirty="0"/>
              <a:t>Project requirements continually change, but change can be easily accommodated because software is flexible.</a:t>
            </a:r>
          </a:p>
          <a:p>
            <a:pPr marL="0" indent="0">
              <a:buNone/>
            </a:pPr>
            <a:r>
              <a:rPr lang="en-US" altLang="en-US" sz="1800" b="1" dirty="0"/>
              <a:t>Reality:</a:t>
            </a:r>
            <a:r>
              <a:rPr lang="en-US" altLang="en-US" sz="1800" dirty="0"/>
              <a:t> Customer can review requirements and recommend modifications with relatively little impact on cost. When changes are requested during software design, the cost impact grows rapidly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xmlns="" id="{E94753E9-37D5-AECC-EA7E-9D9B47FD2341}"/>
              </a:ext>
            </a:extLst>
          </p:cNvPr>
          <p:cNvSpPr>
            <a:spLocks noGrp="1" noChangeArrowheads="1"/>
          </p:cNvSpPr>
          <p:nvPr>
            <p:ph idx="1"/>
          </p:nvPr>
        </p:nvSpPr>
        <p:spPr bwMode="auto">
          <a:xfrm>
            <a:off x="405517" y="1066800"/>
            <a:ext cx="9957683" cy="5029200"/>
          </a:xfrm>
        </p:spPr>
        <p:txBody>
          <a:bodyPr wrap="square" numCol="1" anchor="t" anchorCtr="0" compatLnSpc="1">
            <a:prstTxWarp prst="textNoShape">
              <a:avLst/>
            </a:prstTxWarp>
          </a:bodyPr>
          <a:lstStyle/>
          <a:p>
            <a:pPr marL="0" indent="0">
              <a:lnSpc>
                <a:spcPct val="80000"/>
              </a:lnSpc>
              <a:buNone/>
            </a:pPr>
            <a:r>
              <a:rPr lang="en-US" altLang="en-US" sz="2000" b="1" dirty="0"/>
              <a:t>Practitioner's myths</a:t>
            </a:r>
          </a:p>
          <a:p>
            <a:pPr marL="0" indent="0">
              <a:lnSpc>
                <a:spcPct val="80000"/>
              </a:lnSpc>
              <a:buNone/>
            </a:pPr>
            <a:endParaRPr lang="en-US" altLang="en-US" sz="2000" b="1" dirty="0"/>
          </a:p>
          <a:p>
            <a:pPr marL="0" indent="0">
              <a:lnSpc>
                <a:spcPct val="80000"/>
              </a:lnSpc>
              <a:buNone/>
            </a:pPr>
            <a:r>
              <a:rPr lang="en-US" altLang="en-US" sz="2000" b="1" dirty="0"/>
              <a:t>Myth1</a:t>
            </a:r>
            <a:r>
              <a:rPr lang="en-US" altLang="en-US" sz="2000" b="1" i="1" dirty="0"/>
              <a:t>: </a:t>
            </a:r>
            <a:r>
              <a:rPr lang="en-US" altLang="en-US" sz="2000" dirty="0"/>
              <a:t>Once we write the program and get it to work, our job is done.</a:t>
            </a:r>
          </a:p>
          <a:p>
            <a:pPr marL="0" indent="0">
              <a:lnSpc>
                <a:spcPct val="80000"/>
              </a:lnSpc>
              <a:buNone/>
            </a:pPr>
            <a:r>
              <a:rPr lang="en-US" altLang="en-US" sz="2000" b="1" dirty="0"/>
              <a:t>Reality</a:t>
            </a:r>
            <a:r>
              <a:rPr lang="en-US" altLang="en-US" sz="2000" b="1" i="1" dirty="0">
                <a:latin typeface="Leawood-BoldItalic" charset="0"/>
              </a:rPr>
              <a:t>: </a:t>
            </a:r>
            <a:r>
              <a:rPr lang="en-US" altLang="en-US" sz="2000" dirty="0"/>
              <a:t>Someone once said that "the sooner you begin 'writing code', the longer it'll take you to get done." Industry data indicate that between 60 and 80 percent of all effort expended on software will be expended after it is delivered to the customer for the first time.</a:t>
            </a:r>
          </a:p>
          <a:p>
            <a:pPr marL="0" indent="0">
              <a:lnSpc>
                <a:spcPct val="80000"/>
              </a:lnSpc>
              <a:buNone/>
            </a:pPr>
            <a:r>
              <a:rPr lang="en-US" altLang="en-US" sz="2000" b="1" dirty="0"/>
              <a:t>Myth2</a:t>
            </a:r>
            <a:r>
              <a:rPr lang="en-US" altLang="en-US" sz="2000" b="1" i="1" dirty="0"/>
              <a:t>: </a:t>
            </a:r>
            <a:r>
              <a:rPr lang="en-US" altLang="en-US" sz="2000" dirty="0"/>
              <a:t>Until I get the program "running" I have no way of assessing its quality.</a:t>
            </a:r>
          </a:p>
          <a:p>
            <a:pPr marL="0" indent="0">
              <a:lnSpc>
                <a:spcPct val="80000"/>
              </a:lnSpc>
              <a:buNone/>
            </a:pPr>
            <a:r>
              <a:rPr lang="en-US" altLang="en-US" sz="2000" b="1" dirty="0"/>
              <a:t>Reality:</a:t>
            </a:r>
            <a:r>
              <a:rPr lang="en-US" altLang="en-US" sz="2000" b="1" i="1" dirty="0"/>
              <a:t> </a:t>
            </a:r>
            <a:r>
              <a:rPr lang="en-US" altLang="en-US" sz="2000" dirty="0"/>
              <a:t>One of the most effective software quality assurance mechanisms can be applied from the inception of a project—the </a:t>
            </a:r>
            <a:r>
              <a:rPr lang="en-US" altLang="en-US" sz="2000" i="1" u="sng" dirty="0"/>
              <a:t>formal technical review.</a:t>
            </a:r>
          </a:p>
          <a:p>
            <a:pPr marL="0" indent="0">
              <a:lnSpc>
                <a:spcPct val="80000"/>
              </a:lnSpc>
              <a:buNone/>
            </a:pPr>
            <a:r>
              <a:rPr lang="en-US" altLang="en-US" sz="2000" b="1" dirty="0"/>
              <a:t>Myth3:</a:t>
            </a:r>
            <a:r>
              <a:rPr lang="en-US" altLang="en-US" sz="2000" b="1" i="1" dirty="0"/>
              <a:t> </a:t>
            </a:r>
            <a:r>
              <a:rPr lang="en-US" altLang="en-US" sz="2000" dirty="0"/>
              <a:t>The only deliverable work product for a successful project is the working program.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xmlns="" id="{C177187A-F0D8-1499-3A68-71776A26481D}"/>
              </a:ext>
            </a:extLst>
          </p:cNvPr>
          <p:cNvSpPr>
            <a:spLocks noGrp="1" noChangeArrowheads="1"/>
          </p:cNvSpPr>
          <p:nvPr>
            <p:ph type="title"/>
          </p:nvPr>
        </p:nvSpPr>
        <p:spPr/>
        <p:txBody>
          <a:bodyPr/>
          <a:lstStyle/>
          <a:p>
            <a:endParaRPr lang="en-US" altLang="en-US"/>
          </a:p>
        </p:txBody>
      </p:sp>
      <p:sp>
        <p:nvSpPr>
          <p:cNvPr id="25603" name="Rectangle 3">
            <a:extLst>
              <a:ext uri="{FF2B5EF4-FFF2-40B4-BE49-F238E27FC236}">
                <a16:creationId xmlns:a16="http://schemas.microsoft.com/office/drawing/2014/main" xmlns="" id="{923CF0F2-11DC-D7AC-7D48-1D3F4DF6D390}"/>
              </a:ext>
            </a:extLst>
          </p:cNvPr>
          <p:cNvSpPr>
            <a:spLocks noGrp="1" noChangeArrowheads="1"/>
          </p:cNvSpPr>
          <p:nvPr>
            <p:ph idx="1"/>
          </p:nvPr>
        </p:nvSpPr>
        <p:spPr bwMode="auto"/>
        <p:txBody>
          <a:bodyPr wrap="square" numCol="1" anchor="t" anchorCtr="0" compatLnSpc="1">
            <a:prstTxWarp prst="textNoShape">
              <a:avLst/>
            </a:prstTxWarp>
          </a:bodyPr>
          <a:lstStyle/>
          <a:p>
            <a:pPr>
              <a:buFont typeface="Wingdings" panose="05000000000000000000" pitchFamily="2" charset="2"/>
              <a:buNone/>
            </a:pPr>
            <a:r>
              <a:rPr lang="en-US" altLang="en-US" sz="2000" b="1"/>
              <a:t>Reality</a:t>
            </a:r>
            <a:r>
              <a:rPr lang="en-US" altLang="en-US" sz="2000" b="1" i="1"/>
              <a:t>: </a:t>
            </a:r>
            <a:r>
              <a:rPr lang="en-US" altLang="en-US" sz="2400"/>
              <a:t>A working program is only one part of a </a:t>
            </a:r>
            <a:r>
              <a:rPr lang="en-US" altLang="en-US" sz="2400" i="1" u="sng"/>
              <a:t>software configuration</a:t>
            </a:r>
            <a:r>
              <a:rPr lang="en-US" altLang="en-US" sz="2400" i="1"/>
              <a:t> </a:t>
            </a:r>
            <a:r>
              <a:rPr lang="en-US" altLang="en-US" sz="2400"/>
              <a:t>that includes many elements. Documentation provides a foundation for successful engineering and, more important, guidance for software support.</a:t>
            </a:r>
          </a:p>
          <a:p>
            <a:pPr>
              <a:buFont typeface="Wingdings" panose="05000000000000000000" pitchFamily="2" charset="2"/>
              <a:buNone/>
            </a:pPr>
            <a:r>
              <a:rPr lang="en-US" altLang="en-US" sz="2000" b="1"/>
              <a:t>Myth4 </a:t>
            </a:r>
            <a:r>
              <a:rPr lang="en-US" altLang="en-US" sz="2000" b="1" i="1">
                <a:latin typeface="Leawood-BoldItalic" charset="0"/>
              </a:rPr>
              <a:t>: </a:t>
            </a:r>
            <a:r>
              <a:rPr lang="en-US" altLang="en-US" sz="2400"/>
              <a:t>Software engineering will make us create voluminous and unnecessary documentation and will invariably slow us down.</a:t>
            </a:r>
          </a:p>
          <a:p>
            <a:pPr>
              <a:buFont typeface="Wingdings" panose="05000000000000000000" pitchFamily="2" charset="2"/>
              <a:buNone/>
            </a:pPr>
            <a:r>
              <a:rPr lang="en-US" altLang="en-US" sz="2000" b="1"/>
              <a:t>Reality</a:t>
            </a:r>
            <a:r>
              <a:rPr lang="en-US" altLang="en-US" sz="2000" b="1" i="1">
                <a:latin typeface="Leawood-BoldItalic" charset="0"/>
              </a:rPr>
              <a:t>: </a:t>
            </a:r>
            <a:r>
              <a:rPr lang="en-US" altLang="en-US" sz="2400">
                <a:latin typeface="Leawood-Book" charset="0"/>
              </a:rPr>
              <a:t>Software engineering is not about creating documents. It is about creating</a:t>
            </a:r>
          </a:p>
          <a:p>
            <a:pPr>
              <a:buFont typeface="Wingdings" panose="05000000000000000000" pitchFamily="2" charset="2"/>
              <a:buNone/>
            </a:pPr>
            <a:r>
              <a:rPr lang="en-US" altLang="en-US" sz="2400">
                <a:latin typeface="Leawood-Book" charset="0"/>
              </a:rPr>
              <a:t>quality. Better quality leads to reduced rework. And reduced rework results in faster delivery times.</a:t>
            </a:r>
          </a:p>
          <a:p>
            <a:endParaRPr lang="en-US" altLang="en-US" sz="2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xmlns="" id="{2CC4B82D-B552-C8D0-8AC1-63D4A6F8E1EA}"/>
              </a:ext>
            </a:extLst>
          </p:cNvPr>
          <p:cNvSpPr>
            <a:spLocks noGrp="1"/>
          </p:cNvSpPr>
          <p:nvPr>
            <p:ph type="ftr" sz="quarter" idx="11"/>
          </p:nvPr>
        </p:nvSpPr>
        <p:spPr>
          <a:xfrm>
            <a:off x="2152650" y="6356351"/>
            <a:ext cx="2057400" cy="365125"/>
          </a:xfrm>
        </p:spPr>
        <p:txBody>
          <a:bodyPr/>
          <a:lstStyle/>
          <a:p>
            <a:pPr algn="l">
              <a:defRPr/>
            </a:pPr>
            <a:endParaRPr lang="en-US" altLang="en-US" dirty="0"/>
          </a:p>
        </p:txBody>
      </p:sp>
      <p:sp>
        <p:nvSpPr>
          <p:cNvPr id="6" name="Slide Number Placeholder 4">
            <a:extLst>
              <a:ext uri="{FF2B5EF4-FFF2-40B4-BE49-F238E27FC236}">
                <a16:creationId xmlns:a16="http://schemas.microsoft.com/office/drawing/2014/main" xmlns="" id="{F79E64CA-CD41-CEA1-93DC-A95A34965C43}"/>
              </a:ext>
            </a:extLst>
          </p:cNvPr>
          <p:cNvSpPr>
            <a:spLocks noGrp="1"/>
          </p:cNvSpPr>
          <p:nvPr>
            <p:ph type="sldNum" sz="quarter" idx="12"/>
          </p:nvPr>
        </p:nvSpPr>
        <p:spPr>
          <a:xfrm>
            <a:off x="4552950" y="6356351"/>
            <a:ext cx="3086100" cy="365125"/>
          </a:xfr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fld id="{AA2F368B-EDB5-49F1-8C50-78906EB29A32}" type="slidenum">
              <a:rPr lang="en-US" altLang="en-US">
                <a:solidFill>
                  <a:srgbClr val="898989"/>
                </a:solidFill>
              </a:rPr>
              <a:pPr algn="ctr"/>
              <a:t>17</a:t>
            </a:fld>
            <a:endParaRPr lang="en-US" altLang="en-US">
              <a:solidFill>
                <a:srgbClr val="898989"/>
              </a:solidFill>
            </a:endParaRPr>
          </a:p>
        </p:txBody>
      </p:sp>
      <p:sp>
        <p:nvSpPr>
          <p:cNvPr id="26628" name="Rectangle 2">
            <a:extLst>
              <a:ext uri="{FF2B5EF4-FFF2-40B4-BE49-F238E27FC236}">
                <a16:creationId xmlns:a16="http://schemas.microsoft.com/office/drawing/2014/main" xmlns="" id="{497FFB8F-7746-9261-B8DB-241BE1D81D62}"/>
              </a:ext>
            </a:extLst>
          </p:cNvPr>
          <p:cNvSpPr>
            <a:spLocks noGrp="1" noChangeArrowheads="1"/>
          </p:cNvSpPr>
          <p:nvPr>
            <p:ph type="title"/>
          </p:nvPr>
        </p:nvSpPr>
        <p:spPr>
          <a:xfrm>
            <a:off x="2743200" y="914401"/>
            <a:ext cx="5430838" cy="785813"/>
          </a:xfrm>
        </p:spPr>
        <p:txBody>
          <a:bodyPr/>
          <a:lstStyle/>
          <a:p>
            <a:r>
              <a:rPr lang="en-US" altLang="en-US"/>
              <a:t>Legacy Software</a:t>
            </a:r>
          </a:p>
        </p:txBody>
      </p:sp>
      <p:sp>
        <p:nvSpPr>
          <p:cNvPr id="26629" name="Rectangle 3">
            <a:extLst>
              <a:ext uri="{FF2B5EF4-FFF2-40B4-BE49-F238E27FC236}">
                <a16:creationId xmlns:a16="http://schemas.microsoft.com/office/drawing/2014/main" xmlns="" id="{7457C43E-BB47-BFBE-35E7-68C4107172C9}"/>
              </a:ext>
            </a:extLst>
          </p:cNvPr>
          <p:cNvSpPr>
            <a:spLocks noGrp="1" noChangeArrowheads="1"/>
          </p:cNvSpPr>
          <p:nvPr>
            <p:ph type="body" idx="1"/>
          </p:nvPr>
        </p:nvSpPr>
        <p:spPr bwMode="auto">
          <a:xfrm>
            <a:off x="3549651" y="2667001"/>
            <a:ext cx="6124575" cy="3025775"/>
          </a:xfrm>
        </p:spPr>
        <p:txBody>
          <a:bodyPr wrap="square" numCol="1" anchor="t" anchorCtr="0" compatLnSpc="1">
            <a:prstTxWarp prst="textNoShape">
              <a:avLst/>
            </a:prstTxWarp>
            <a:normAutofit fontScale="92500" lnSpcReduction="10000"/>
          </a:bodyPr>
          <a:lstStyle/>
          <a:p>
            <a:pPr lvl="1">
              <a:spcBef>
                <a:spcPts val="200"/>
              </a:spcBef>
            </a:pPr>
            <a:r>
              <a:rPr lang="en-US" altLang="en-US"/>
              <a:t>software must be </a:t>
            </a:r>
            <a:r>
              <a:rPr lang="en-US" altLang="en-US">
                <a:solidFill>
                  <a:schemeClr val="folHlink"/>
                </a:solidFill>
              </a:rPr>
              <a:t>adapted</a:t>
            </a:r>
            <a:r>
              <a:rPr lang="en-US" altLang="en-US"/>
              <a:t> to meet the needs of new computing environments or technology.</a:t>
            </a:r>
          </a:p>
          <a:p>
            <a:pPr lvl="1">
              <a:spcBef>
                <a:spcPts val="200"/>
              </a:spcBef>
            </a:pPr>
            <a:r>
              <a:rPr lang="en-US" altLang="en-US"/>
              <a:t>software must be </a:t>
            </a:r>
            <a:r>
              <a:rPr lang="en-US" altLang="en-US">
                <a:solidFill>
                  <a:schemeClr val="folHlink"/>
                </a:solidFill>
              </a:rPr>
              <a:t>enhanced</a:t>
            </a:r>
            <a:r>
              <a:rPr lang="en-US" altLang="en-US"/>
              <a:t> to implement new business requirements.</a:t>
            </a:r>
          </a:p>
          <a:p>
            <a:pPr lvl="1"/>
            <a:r>
              <a:rPr lang="en-US" altLang="en-US"/>
              <a:t>software must be </a:t>
            </a:r>
            <a:r>
              <a:rPr lang="en-US" altLang="en-US">
                <a:solidFill>
                  <a:schemeClr val="folHlink"/>
                </a:solidFill>
              </a:rPr>
              <a:t>extended to make it interoperable </a:t>
            </a:r>
            <a:r>
              <a:rPr lang="en-US" altLang="en-US"/>
              <a:t>with other more modern systems or databases.</a:t>
            </a:r>
          </a:p>
          <a:p>
            <a:pPr lvl="1"/>
            <a:r>
              <a:rPr lang="en-US" altLang="en-US"/>
              <a:t>software must be </a:t>
            </a:r>
            <a:r>
              <a:rPr lang="en-US" altLang="en-US">
                <a:solidFill>
                  <a:schemeClr val="folHlink"/>
                </a:solidFill>
              </a:rPr>
              <a:t>re-architected </a:t>
            </a:r>
            <a:r>
              <a:rPr lang="en-US" altLang="en-US"/>
              <a:t>to make it viable within a network environment</a:t>
            </a:r>
            <a:r>
              <a:rPr lang="en-US" altLang="en-US" b="1"/>
              <a:t>.</a:t>
            </a:r>
          </a:p>
        </p:txBody>
      </p:sp>
      <p:sp>
        <p:nvSpPr>
          <p:cNvPr id="26630" name="Text Box 4">
            <a:extLst>
              <a:ext uri="{FF2B5EF4-FFF2-40B4-BE49-F238E27FC236}">
                <a16:creationId xmlns:a16="http://schemas.microsoft.com/office/drawing/2014/main" xmlns="" id="{32780894-28BD-4270-202E-2C3C12FD3D98}"/>
              </a:ext>
            </a:extLst>
          </p:cNvPr>
          <p:cNvSpPr txBox="1">
            <a:spLocks noChangeArrowheads="1"/>
          </p:cNvSpPr>
          <p:nvPr/>
        </p:nvSpPr>
        <p:spPr bwMode="auto">
          <a:xfrm>
            <a:off x="3276600" y="2057400"/>
            <a:ext cx="4389438"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ct val="50000"/>
              </a:spcBef>
            </a:pPr>
            <a:r>
              <a:rPr lang="en-US" altLang="en-US" sz="2800" b="1" i="1">
                <a:solidFill>
                  <a:schemeClr val="folHlink"/>
                </a:solidFill>
                <a:latin typeface="Palatino" pitchFamily="-128" charset="0"/>
              </a:rPr>
              <a:t>Why must it change?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055A35-E7A2-8621-2883-E30D663CE866}"/>
              </a:ext>
            </a:extLst>
          </p:cNvPr>
          <p:cNvSpPr>
            <a:spLocks noGrp="1"/>
          </p:cNvSpPr>
          <p:nvPr>
            <p:ph type="title"/>
          </p:nvPr>
        </p:nvSpPr>
        <p:spPr>
          <a:xfrm>
            <a:off x="838200" y="180975"/>
            <a:ext cx="10515600" cy="990601"/>
          </a:xfrm>
        </p:spPr>
        <p:txBody>
          <a:bodyPr>
            <a:normAutofit/>
          </a:bodyPr>
          <a:lstStyle/>
          <a:p>
            <a:r>
              <a:rPr lang="en-US" sz="2800"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xmlns="" id="{F53062DB-E38C-69D3-FC9F-8BCBE0EFFB0D}"/>
              </a:ext>
            </a:extLst>
          </p:cNvPr>
          <p:cNvSpPr>
            <a:spLocks noGrp="1"/>
          </p:cNvSpPr>
          <p:nvPr>
            <p:ph idx="1"/>
          </p:nvPr>
        </p:nvSpPr>
        <p:spPr>
          <a:xfrm>
            <a:off x="838200" y="1171576"/>
            <a:ext cx="10515600" cy="5276849"/>
          </a:xfrm>
        </p:spPr>
        <p:txBody>
          <a:bodyPr>
            <a:normAutofit/>
          </a:bodyPr>
          <a:lstStyle/>
          <a:p>
            <a:r>
              <a:rPr lang="en-US" sz="1800" dirty="0">
                <a:latin typeface="Times New Roman" panose="02020603050405020304" pitchFamily="18" charset="0"/>
                <a:cs typeface="Times New Roman" panose="02020603050405020304" pitchFamily="18" charset="0"/>
              </a:rPr>
              <a:t>Nature of the software, software Engineering</a:t>
            </a:r>
          </a:p>
          <a:p>
            <a:r>
              <a:rPr lang="en-US" sz="1800" dirty="0">
                <a:latin typeface="Times New Roman" panose="02020603050405020304" pitchFamily="18" charset="0"/>
                <a:cs typeface="Times New Roman" panose="02020603050405020304" pitchFamily="18" charset="0"/>
              </a:rPr>
              <a:t>The software practice and software engineering practice</a:t>
            </a:r>
          </a:p>
          <a:p>
            <a:r>
              <a:rPr lang="en-US" sz="1800" dirty="0">
                <a:latin typeface="Times New Roman" panose="02020603050405020304" pitchFamily="18" charset="0"/>
                <a:cs typeface="Times New Roman" panose="02020603050405020304" pitchFamily="18" charset="0"/>
              </a:rPr>
              <a:t>A Generic View of Process: SE-A Layered Technology, A process framework</a:t>
            </a:r>
          </a:p>
          <a:p>
            <a:r>
              <a:rPr lang="en-US" sz="1800" dirty="0">
                <a:latin typeface="Times New Roman" panose="02020603050405020304" pitchFamily="18" charset="0"/>
                <a:cs typeface="Times New Roman" panose="02020603050405020304" pitchFamily="18" charset="0"/>
              </a:rPr>
              <a:t>Process Models: </a:t>
            </a:r>
          </a:p>
          <a:p>
            <a:pPr marL="0" indent="0">
              <a:buNone/>
            </a:pPr>
            <a:r>
              <a:rPr lang="en-US" sz="1800" dirty="0">
                <a:latin typeface="Times New Roman" panose="02020603050405020304" pitchFamily="18" charset="0"/>
                <a:cs typeface="Times New Roman" panose="02020603050405020304" pitchFamily="18" charset="0"/>
              </a:rPr>
              <a:t>             Waterfall model, Spiral model The unified process, Product and process, Process Assessment and            Improvement,</a:t>
            </a:r>
          </a:p>
          <a:p>
            <a:pPr marL="0" indent="0">
              <a:buNone/>
            </a:pPr>
            <a:r>
              <a:rPr lang="en-US" sz="1800" dirty="0">
                <a:latin typeface="Times New Roman" panose="02020603050405020304" pitchFamily="18" charset="0"/>
                <a:cs typeface="Times New Roman" panose="02020603050405020304" pitchFamily="18" charset="0"/>
              </a:rPr>
              <a:t>            The CMMI,</a:t>
            </a:r>
          </a:p>
          <a:p>
            <a:pPr marL="0" indent="0">
              <a:buNone/>
            </a:pPr>
            <a:r>
              <a:rPr lang="en-US" sz="1800" dirty="0">
                <a:latin typeface="Times New Roman" panose="02020603050405020304" pitchFamily="18" charset="0"/>
                <a:cs typeface="Times New Roman" panose="02020603050405020304" pitchFamily="18" charset="0"/>
              </a:rPr>
              <a:t>            Introduction to Agile Development-Extreme Programming</a:t>
            </a:r>
          </a:p>
          <a:p>
            <a:r>
              <a:rPr lang="en-US" sz="1800" dirty="0">
                <a:latin typeface="Times New Roman" panose="02020603050405020304" pitchFamily="18" charset="0"/>
                <a:cs typeface="Times New Roman" panose="02020603050405020304" pitchFamily="18" charset="0"/>
              </a:rPr>
              <a:t>Understanding Requirement: </a:t>
            </a:r>
          </a:p>
          <a:p>
            <a:pPr marL="0" indent="0">
              <a:buNone/>
            </a:pPr>
            <a:r>
              <a:rPr lang="en-US" sz="1800" dirty="0">
                <a:latin typeface="Times New Roman" panose="02020603050405020304" pitchFamily="18" charset="0"/>
                <a:cs typeface="Times New Roman" panose="02020603050405020304" pitchFamily="18" charset="0"/>
              </a:rPr>
              <a:t>    Requirements Engineering, Eliciting Requirements, Binding the requirements model</a:t>
            </a:r>
          </a:p>
          <a:p>
            <a:pPr marL="0" indent="0">
              <a:buNone/>
            </a:pPr>
            <a:r>
              <a:rPr lang="en-US" sz="1800" dirty="0">
                <a:latin typeface="Times New Roman" panose="02020603050405020304" pitchFamily="18" charset="0"/>
                <a:cs typeface="Times New Roman" panose="02020603050405020304" pitchFamily="18" charset="0"/>
              </a:rPr>
              <a:t>    Negotiating Requirements, Validating requirements</a:t>
            </a:r>
          </a:p>
          <a:p>
            <a:r>
              <a:rPr lang="en-US" sz="1800" dirty="0">
                <a:latin typeface="Times New Roman" panose="02020603050405020304" pitchFamily="18" charset="0"/>
                <a:cs typeface="Times New Roman" panose="02020603050405020304" pitchFamily="18" charset="0"/>
              </a:rPr>
              <a:t>Requirements Modeling: </a:t>
            </a:r>
          </a:p>
          <a:p>
            <a:pPr marL="0" indent="0">
              <a:buNone/>
            </a:pPr>
            <a:r>
              <a:rPr lang="en-US" sz="1800" dirty="0">
                <a:latin typeface="Times New Roman" panose="02020603050405020304" pitchFamily="18" charset="0"/>
                <a:cs typeface="Times New Roman" panose="02020603050405020304" pitchFamily="18" charset="0"/>
              </a:rPr>
              <a:t>    Requirement Analysis, Scenario Based Modeling, Problem Analysis, Software Requirement Specification</a:t>
            </a: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93325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5242CA-478C-F307-47E5-49781611CD15}"/>
              </a:ext>
            </a:extLst>
          </p:cNvPr>
          <p:cNvSpPr>
            <a:spLocks noGrp="1"/>
          </p:cNvSpPr>
          <p:nvPr>
            <p:ph type="title"/>
          </p:nvPr>
        </p:nvSpPr>
        <p:spPr>
          <a:xfrm>
            <a:off x="0" y="681037"/>
            <a:ext cx="3705308" cy="495756"/>
          </a:xfrm>
        </p:spPr>
        <p:txBody>
          <a:bodyPr>
            <a:normAutofit/>
          </a:bodyPr>
          <a:lstStyle/>
          <a:p>
            <a:r>
              <a:rPr lang="en-US" altLang="en-US" sz="2000" dirty="0">
                <a:solidFill>
                  <a:schemeClr val="accent2">
                    <a:lumMod val="75000"/>
                  </a:schemeClr>
                </a:solidFill>
                <a:latin typeface="Times New Roman" panose="02020603050405020304" pitchFamily="18" charset="0"/>
                <a:cs typeface="Times New Roman" panose="02020603050405020304" pitchFamily="18" charset="0"/>
              </a:rPr>
              <a:t>What Is a software?</a:t>
            </a:r>
            <a:endParaRPr lang="en-US" sz="20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BA5A6DE-5BCF-85D4-8B8A-A4B217C89C6F}"/>
              </a:ext>
            </a:extLst>
          </p:cNvPr>
          <p:cNvSpPr>
            <a:spLocks noGrp="1"/>
          </p:cNvSpPr>
          <p:nvPr>
            <p:ph idx="1"/>
          </p:nvPr>
        </p:nvSpPr>
        <p:spPr>
          <a:xfrm>
            <a:off x="838200" y="1280159"/>
            <a:ext cx="10515600" cy="4896803"/>
          </a:xfrm>
        </p:spPr>
        <p:txBody>
          <a:bodyPr>
            <a:normAutofit/>
          </a:bodyPr>
          <a:lstStyle/>
          <a:p>
            <a:pPr marL="0" indent="0">
              <a:buSzPct val="50000"/>
              <a:buFont typeface="Wingdings" panose="05000000000000000000" pitchFamily="2" charset="2"/>
              <a:buNone/>
            </a:pPr>
            <a:r>
              <a:rPr lang="en-US" altLang="en-US" sz="1600" dirty="0">
                <a:latin typeface="Times New Roman" panose="02020603050405020304" pitchFamily="18" charset="0"/>
                <a:cs typeface="Times New Roman" panose="02020603050405020304" pitchFamily="18" charset="0"/>
              </a:rPr>
              <a:t>Software can define as:</a:t>
            </a:r>
            <a:endParaRPr lang="en-US" altLang="en-US" sz="2000" dirty="0">
              <a:latin typeface="Times New Roman" panose="02020603050405020304" pitchFamily="18" charset="0"/>
              <a:cs typeface="Times New Roman" panose="02020603050405020304" pitchFamily="18" charset="0"/>
            </a:endParaRPr>
          </a:p>
          <a:p>
            <a:pPr marL="957263" lvl="1">
              <a:buSzPct val="50000"/>
              <a:buFont typeface="Wingdings" panose="05000000000000000000" pitchFamily="2" charset="2"/>
              <a:buChar char="q"/>
            </a:pPr>
            <a:r>
              <a:rPr lang="en-US" altLang="en-US" sz="1600" dirty="0">
                <a:latin typeface="Times New Roman" panose="02020603050405020304" pitchFamily="18" charset="0"/>
                <a:cs typeface="Times New Roman" panose="02020603050405020304" pitchFamily="18" charset="0"/>
              </a:rPr>
              <a:t>Instruction – executed provide desire features, function &amp; performance.</a:t>
            </a:r>
          </a:p>
          <a:p>
            <a:pPr marL="957263" lvl="1">
              <a:buSzPct val="50000"/>
              <a:buFont typeface="Wingdings" panose="05000000000000000000" pitchFamily="2" charset="2"/>
              <a:buChar char="q"/>
            </a:pPr>
            <a:r>
              <a:rPr lang="en-US" altLang="en-US" sz="1600" dirty="0">
                <a:latin typeface="Times New Roman" panose="02020603050405020304" pitchFamily="18" charset="0"/>
                <a:cs typeface="Times New Roman" panose="02020603050405020304" pitchFamily="18" charset="0"/>
              </a:rPr>
              <a:t>Data structure – to adequately manipulate operation.</a:t>
            </a:r>
          </a:p>
          <a:p>
            <a:pPr marL="957263" lvl="1">
              <a:buSzPct val="50000"/>
              <a:buFont typeface="Wingdings" panose="05000000000000000000" pitchFamily="2" charset="2"/>
              <a:buChar char="q"/>
            </a:pPr>
            <a:r>
              <a:rPr lang="en-US" altLang="en-US" sz="1600" dirty="0">
                <a:latin typeface="Times New Roman" panose="02020603050405020304" pitchFamily="18" charset="0"/>
                <a:cs typeface="Times New Roman" panose="02020603050405020304" pitchFamily="18" charset="0"/>
              </a:rPr>
              <a:t>Documents – operation and use of the program.</a:t>
            </a:r>
          </a:p>
          <a:p>
            <a:pPr marL="0" indent="0">
              <a:buSzPct val="50000"/>
              <a:buFont typeface="Wingdings" panose="05000000000000000000" pitchFamily="2" charset="2"/>
              <a:buNone/>
            </a:pPr>
            <a:r>
              <a:rPr lang="en-US" altLang="en-US" sz="1600" dirty="0">
                <a:latin typeface="Times New Roman" panose="02020603050405020304" pitchFamily="18" charset="0"/>
                <a:cs typeface="Times New Roman" panose="02020603050405020304" pitchFamily="18" charset="0"/>
              </a:rPr>
              <a:t>Software products may be developed for a particular customer or may be developed for a general market.</a:t>
            </a:r>
          </a:p>
          <a:p>
            <a:pPr marL="957263" lvl="1">
              <a:buSzPct val="50000"/>
              <a:buFont typeface="Wingdings" panose="05000000000000000000" pitchFamily="2" charset="2"/>
              <a:buChar char="q"/>
            </a:pPr>
            <a:r>
              <a:rPr lang="en-US" altLang="en-US" sz="1600" dirty="0">
                <a:latin typeface="Times New Roman" panose="02020603050405020304" pitchFamily="18" charset="0"/>
                <a:cs typeface="Times New Roman" panose="02020603050405020304" pitchFamily="18" charset="0"/>
              </a:rPr>
              <a:t>Software products may be</a:t>
            </a:r>
            <a:r>
              <a:rPr lang="en-US" altLang="en-US" dirty="0">
                <a:latin typeface="Times New Roman" panose="02020603050405020304" pitchFamily="18" charset="0"/>
                <a:cs typeface="Times New Roman" panose="02020603050405020304" pitchFamily="18" charset="0"/>
              </a:rPr>
              <a:t> </a:t>
            </a:r>
          </a:p>
          <a:p>
            <a:pPr marL="1466850" lvl="2">
              <a:buSzPct val="50000"/>
              <a:buFont typeface="Wingdings" panose="05000000000000000000" pitchFamily="2" charset="2"/>
              <a:buChar char="q"/>
            </a:pPr>
            <a:r>
              <a:rPr lang="en-US" altLang="en-US" sz="1600" b="1" dirty="0">
                <a:latin typeface="Times New Roman" panose="02020603050405020304" pitchFamily="18" charset="0"/>
                <a:cs typeface="Times New Roman" panose="02020603050405020304" pitchFamily="18" charset="0"/>
              </a:rPr>
              <a:t>Generic</a:t>
            </a:r>
            <a:r>
              <a:rPr lang="en-US" altLang="en-US" sz="1600" dirty="0">
                <a:latin typeface="Times New Roman" panose="02020603050405020304" pitchFamily="18" charset="0"/>
                <a:cs typeface="Times New Roman" panose="02020603050405020304" pitchFamily="18" charset="0"/>
              </a:rPr>
              <a:t> - developed to be sold to a range of different customers e.g. PC software such as Excel or Word.</a:t>
            </a:r>
          </a:p>
          <a:p>
            <a:pPr marL="1466850" lvl="2">
              <a:buSzPct val="50000"/>
              <a:buFont typeface="Wingdings" panose="05000000000000000000" pitchFamily="2" charset="2"/>
              <a:buChar char="q"/>
            </a:pPr>
            <a:r>
              <a:rPr lang="en-US" altLang="en-US" sz="1600" b="1" dirty="0">
                <a:latin typeface="Times New Roman" panose="02020603050405020304" pitchFamily="18" charset="0"/>
                <a:cs typeface="Times New Roman" panose="02020603050405020304" pitchFamily="18" charset="0"/>
              </a:rPr>
              <a:t>custom</a:t>
            </a:r>
            <a:r>
              <a:rPr lang="en-US" altLang="en-US" sz="1600" dirty="0">
                <a:latin typeface="Times New Roman" panose="02020603050405020304" pitchFamily="18" charset="0"/>
                <a:cs typeface="Times New Roman" panose="02020603050405020304" pitchFamily="18" charset="0"/>
              </a:rPr>
              <a:t> - developed for a single customer according to their specification</a:t>
            </a:r>
            <a:r>
              <a:rPr lang="en-US" altLang="en-US" sz="1700" dirty="0">
                <a:latin typeface="Times New Roman" panose="02020603050405020304" pitchFamily="18" charset="0"/>
                <a:cs typeface="Times New Roman" panose="02020603050405020304" pitchFamily="18" charset="0"/>
              </a:rPr>
              <a:t>.  </a:t>
            </a:r>
          </a:p>
          <a:p>
            <a:pPr marL="0" indent="0">
              <a:buNone/>
            </a:pPr>
            <a:r>
              <a:rPr kumimoji="0" lang="en-US" altLang="zh-CN" sz="1800" b="0" i="0" u="none" strike="noStrike" cap="none" normalizeH="0" baseline="0" dirty="0">
                <a:ln>
                  <a:noFill/>
                </a:ln>
                <a:solidFill>
                  <a:schemeClr val="accent2"/>
                </a:solidFill>
                <a:effectLst/>
                <a:latin typeface="Verdana" panose="020B0604030504040204" pitchFamily="34" charset="0"/>
                <a:ea typeface="宋体" panose="02010600030101010101" pitchFamily="2" charset="-122"/>
              </a:rPr>
              <a:t>Hardware and software</a:t>
            </a:r>
          </a:p>
          <a:p>
            <a:pPr marL="0" indent="0">
              <a:buNone/>
            </a:pPr>
            <a:r>
              <a:rPr lang="en-US" altLang="zh-CN" sz="1800" dirty="0">
                <a:solidFill>
                  <a:schemeClr val="accent2"/>
                </a:solidFill>
                <a:latin typeface="Verdana" panose="020B0604030504040204" pitchFamily="34" charset="0"/>
                <a:ea typeface="宋体" panose="02010600030101010101" pitchFamily="2" charset="-122"/>
              </a:rPr>
              <a:t>Hardware			Software</a:t>
            </a:r>
            <a:endParaRPr kumimoji="0" lang="en-US" altLang="zh-CN" sz="1800" b="0" i="0" u="none" strike="noStrike" cap="none" normalizeH="0" baseline="0" dirty="0">
              <a:ln>
                <a:noFill/>
              </a:ln>
              <a:solidFill>
                <a:schemeClr val="accent2"/>
              </a:solidFill>
              <a:effectLst/>
              <a:latin typeface="Verdan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Manufactured   			Developed                                        </a:t>
            </a:r>
          </a:p>
          <a:p>
            <a:pPr marL="0" marR="0" lvl="0" indent="0" algn="l" defTabSz="914400" rtl="0" eaLnBrk="1" fontAlgn="base" latinLnBrk="0" hangingPunct="1">
              <a:lnSpc>
                <a:spcPct val="100000"/>
              </a:lnSpc>
              <a:spcBef>
                <a:spcPct val="20000"/>
              </a:spcBef>
              <a:spcAft>
                <a:spcPct val="0"/>
              </a:spcAft>
              <a:buClr>
                <a:schemeClr val="accent2"/>
              </a:buClr>
              <a:buSz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wear out				Deteriorate</a:t>
            </a:r>
          </a:p>
          <a:p>
            <a:pPr marL="0" marR="0" lvl="0" indent="0" algn="l" defTabSz="914400" rtl="0" eaLnBrk="1" fontAlgn="base" latinLnBrk="0" hangingPunct="1">
              <a:lnSpc>
                <a:spcPct val="100000"/>
              </a:lnSpc>
              <a:spcBef>
                <a:spcPct val="20000"/>
              </a:spcBef>
              <a:spcAft>
                <a:spcPct val="0"/>
              </a:spcAft>
              <a:buClr>
                <a:schemeClr val="accent2"/>
              </a:buClr>
              <a:buSz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Built using components		Custom Built</a:t>
            </a:r>
          </a:p>
          <a:p>
            <a:pPr marL="0" marR="0" lvl="0" indent="0" algn="l" defTabSz="914400" rtl="0" eaLnBrk="1" fontAlgn="base" latinLnBrk="0" hangingPunct="1">
              <a:lnSpc>
                <a:spcPct val="100000"/>
              </a:lnSpc>
              <a:spcBef>
                <a:spcPct val="20000"/>
              </a:spcBef>
              <a:spcAft>
                <a:spcPct val="0"/>
              </a:spcAft>
              <a:buClr>
                <a:schemeClr val="accent2"/>
              </a:buClr>
              <a:buSz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Relatively simple			Complex</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70809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215379-23C1-50A0-5B75-DD5A0F6C3534}"/>
              </a:ext>
            </a:extLst>
          </p:cNvPr>
          <p:cNvSpPr>
            <a:spLocks noGrp="1"/>
          </p:cNvSpPr>
          <p:nvPr>
            <p:ph type="title"/>
          </p:nvPr>
        </p:nvSpPr>
        <p:spPr>
          <a:xfrm>
            <a:off x="326003" y="206100"/>
            <a:ext cx="10932381" cy="445908"/>
          </a:xfrm>
        </p:spPr>
        <p:txBody>
          <a:bodyPr>
            <a:normAutofit/>
          </a:bodyPr>
          <a:lstStyle/>
          <a:p>
            <a:r>
              <a:rPr lang="en-US" sz="2000" b="1" dirty="0">
                <a:latin typeface="Times New Roman" panose="02020603050405020304" pitchFamily="18" charset="0"/>
                <a:cs typeface="Times New Roman" panose="02020603050405020304" pitchFamily="18" charset="0"/>
              </a:rPr>
              <a:t>Software Engineering</a:t>
            </a:r>
          </a:p>
        </p:txBody>
      </p:sp>
      <p:sp>
        <p:nvSpPr>
          <p:cNvPr id="3" name="Content Placeholder 2">
            <a:extLst>
              <a:ext uri="{FF2B5EF4-FFF2-40B4-BE49-F238E27FC236}">
                <a16:creationId xmlns:a16="http://schemas.microsoft.com/office/drawing/2014/main" xmlns="" id="{9942277A-022D-7867-5033-9A899A754347}"/>
              </a:ext>
            </a:extLst>
          </p:cNvPr>
          <p:cNvSpPr>
            <a:spLocks noGrp="1"/>
          </p:cNvSpPr>
          <p:nvPr>
            <p:ph idx="1"/>
          </p:nvPr>
        </p:nvSpPr>
        <p:spPr>
          <a:xfrm>
            <a:off x="326003" y="874643"/>
            <a:ext cx="11027797" cy="5983357"/>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Definition  1:</a:t>
            </a:r>
          </a:p>
          <a:p>
            <a:r>
              <a:rPr lang="en-US" sz="1800" dirty="0">
                <a:latin typeface="Times New Roman" panose="02020603050405020304" pitchFamily="18" charset="0"/>
                <a:cs typeface="Times New Roman" panose="02020603050405020304" pitchFamily="18" charset="0"/>
              </a:rPr>
              <a:t>Software Engineering is systematic technique through we can create, </a:t>
            </a:r>
            <a:r>
              <a:rPr lang="en-US" sz="1800" dirty="0" err="1">
                <a:latin typeface="Times New Roman" panose="02020603050405020304" pitchFamily="18" charset="0"/>
                <a:cs typeface="Times New Roman" panose="02020603050405020304" pitchFamily="18" charset="0"/>
              </a:rPr>
              <a:t>analyse</a:t>
            </a:r>
            <a:r>
              <a:rPr lang="en-US" sz="1800" dirty="0">
                <a:latin typeface="Times New Roman" panose="02020603050405020304" pitchFamily="18" charset="0"/>
                <a:cs typeface="Times New Roman" panose="02020603050405020304" pitchFamily="18" charset="0"/>
              </a:rPr>
              <a:t> and develop any software for computer systems or any electronic devices</a:t>
            </a:r>
          </a:p>
          <a:p>
            <a:r>
              <a:rPr lang="en-US" sz="1800" dirty="0">
                <a:latin typeface="Times New Roman" panose="02020603050405020304" pitchFamily="18" charset="0"/>
                <a:cs typeface="Times New Roman" panose="02020603050405020304" pitchFamily="18" charset="0"/>
              </a:rPr>
              <a:t>It is a process of engineering approach in which every requirements are </a:t>
            </a:r>
            <a:r>
              <a:rPr lang="en-US" sz="1800" dirty="0" err="1">
                <a:latin typeface="Times New Roman" panose="02020603050405020304" pitchFamily="18" charset="0"/>
                <a:cs typeface="Times New Roman" panose="02020603050405020304" pitchFamily="18" charset="0"/>
              </a:rPr>
              <a:t>analysed</a:t>
            </a:r>
            <a:r>
              <a:rPr lang="en-US" sz="1800" dirty="0">
                <a:latin typeface="Times New Roman" panose="02020603050405020304" pitchFamily="18" charset="0"/>
                <a:cs typeface="Times New Roman" panose="02020603050405020304" pitchFamily="18" charset="0"/>
              </a:rPr>
              <a:t> and designed according to the clients perspective</a:t>
            </a:r>
          </a:p>
          <a:p>
            <a:r>
              <a:rPr lang="en-US" sz="1800" dirty="0">
                <a:latin typeface="Times New Roman" panose="02020603050405020304" pitchFamily="18" charset="0"/>
                <a:cs typeface="Times New Roman" panose="02020603050405020304" pitchFamily="18" charset="0"/>
              </a:rPr>
              <a:t>Software engineers build these software and applications by using design and programming techniques</a:t>
            </a:r>
          </a:p>
          <a:p>
            <a:r>
              <a:rPr lang="en-US" sz="1800" dirty="0">
                <a:latin typeface="Times New Roman" panose="02020603050405020304" pitchFamily="18" charset="0"/>
                <a:cs typeface="Times New Roman" panose="02020603050405020304" pitchFamily="18" charset="0"/>
              </a:rPr>
              <a:t>In order to build a complex software we should use abstraction and decomposition methods.</a:t>
            </a:r>
          </a:p>
          <a:p>
            <a:pPr marL="0" indent="0">
              <a:buNone/>
            </a:pPr>
            <a:endParaRPr lang="en-US" sz="1800" dirty="0">
              <a:latin typeface="Times New Roman" panose="02020603050405020304" pitchFamily="18" charset="0"/>
              <a:cs typeface="Times New Roman" panose="02020603050405020304" pitchFamily="18" charset="0"/>
            </a:endParaRPr>
          </a:p>
          <a:p>
            <a:pPr marL="0" indent="0">
              <a:lnSpc>
                <a:spcPct val="80000"/>
              </a:lnSpc>
              <a:buNone/>
            </a:pPr>
            <a:r>
              <a:rPr lang="en-US" altLang="en-US" sz="1800" b="1" dirty="0"/>
              <a:t>Definition 2:</a:t>
            </a:r>
          </a:p>
          <a:p>
            <a:pPr marL="0" indent="0">
              <a:lnSpc>
                <a:spcPct val="80000"/>
              </a:lnSpc>
              <a:buNone/>
            </a:pPr>
            <a:r>
              <a:rPr lang="en-US" altLang="en-US" sz="1800" dirty="0"/>
              <a:t>The application of systematic, disciplined, quantifiable approach to the development, operation, and maintenance of software that is application of engineering to the software</a:t>
            </a:r>
          </a:p>
          <a:p>
            <a:pPr marL="0" indent="0">
              <a:lnSpc>
                <a:spcPct val="80000"/>
              </a:lnSpc>
              <a:buNone/>
            </a:pPr>
            <a:r>
              <a:rPr lang="en-GB" altLang="en-US" sz="1800" dirty="0"/>
              <a:t> Its a discipline that is concerned with all aspects of software production.</a:t>
            </a:r>
          </a:p>
          <a:p>
            <a:pPr marL="0" indent="0">
              <a:lnSpc>
                <a:spcPct val="80000"/>
              </a:lnSpc>
              <a:buNone/>
            </a:pPr>
            <a:endParaRPr lang="en-GB" altLang="en-US" sz="1800" dirty="0"/>
          </a:p>
          <a:p>
            <a:pPr marL="0" indent="0">
              <a:lnSpc>
                <a:spcPct val="80000"/>
              </a:lnSpc>
            </a:pPr>
            <a:r>
              <a:rPr lang="en-US" altLang="en-US" sz="1800" dirty="0"/>
              <a:t>Software engineers should adopt </a:t>
            </a:r>
          </a:p>
          <a:p>
            <a:pPr marL="957263" lvl="1">
              <a:lnSpc>
                <a:spcPct val="80000"/>
              </a:lnSpc>
            </a:pPr>
            <a:r>
              <a:rPr lang="en-US" altLang="en-US" sz="1800" dirty="0"/>
              <a:t>Systematic and organized approach to their work </a:t>
            </a:r>
          </a:p>
          <a:p>
            <a:pPr marL="957263" lvl="1">
              <a:lnSpc>
                <a:spcPct val="80000"/>
              </a:lnSpc>
            </a:pPr>
            <a:r>
              <a:rPr lang="en-US" altLang="en-US" sz="1800" dirty="0"/>
              <a:t>Use appropriate tools and techniques depending on the problem to be solved</a:t>
            </a:r>
          </a:p>
          <a:p>
            <a:pPr marL="957263" lvl="1">
              <a:lnSpc>
                <a:spcPct val="80000"/>
              </a:lnSpc>
            </a:pPr>
            <a:r>
              <a:rPr lang="en-US" altLang="en-US" sz="1800" dirty="0"/>
              <a:t>The development constraints and the resources available</a:t>
            </a:r>
          </a:p>
          <a:p>
            <a:pPr marL="0" indent="0">
              <a:lnSpc>
                <a:spcPct val="80000"/>
              </a:lnSpc>
            </a:pPr>
            <a:endParaRPr lang="en-US" sz="1800" b="1"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27801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458FA0A-FF6F-D977-A25E-408169A2F9B3}"/>
              </a:ext>
            </a:extLst>
          </p:cNvPr>
          <p:cNvSpPr>
            <a:spLocks noGrp="1"/>
          </p:cNvSpPr>
          <p:nvPr>
            <p:ph idx="1"/>
          </p:nvPr>
        </p:nvSpPr>
        <p:spPr>
          <a:xfrm>
            <a:off x="838200" y="850791"/>
            <a:ext cx="10515600" cy="5326172"/>
          </a:xfrm>
        </p:spPr>
        <p:txBody>
          <a:bodyPr/>
          <a:lstStyle/>
          <a:p>
            <a:pPr marL="0" indent="0">
              <a:lnSpc>
                <a:spcPct val="80000"/>
              </a:lnSpc>
            </a:pPr>
            <a:r>
              <a:rPr lang="en-GB" altLang="en-US" sz="1800" dirty="0"/>
              <a:t> </a:t>
            </a:r>
            <a:r>
              <a:rPr lang="en-US" altLang="en-US" sz="1800" dirty="0">
                <a:solidFill>
                  <a:srgbClr val="000000"/>
                </a:solidFill>
                <a:cs typeface="Times New Roman" panose="02020603050405020304" pitchFamily="18" charset="0"/>
              </a:rPr>
              <a:t>Apply Engineering Concepts to developing Software</a:t>
            </a:r>
          </a:p>
          <a:p>
            <a:pPr marL="0" indent="0">
              <a:lnSpc>
                <a:spcPct val="80000"/>
              </a:lnSpc>
            </a:pPr>
            <a:r>
              <a:rPr lang="en-US" altLang="en-US" sz="1800" dirty="0">
                <a:solidFill>
                  <a:srgbClr val="000000"/>
                </a:solidFill>
                <a:cs typeface="Times New Roman" panose="02020603050405020304" pitchFamily="18" charset="0"/>
              </a:rPr>
              <a:t> Challenge for Software Engineers is to produce high quality software with finite amount of resources &amp; within a predicted schedule</a:t>
            </a:r>
          </a:p>
          <a:p>
            <a:pPr marL="0" indent="0">
              <a:lnSpc>
                <a:spcPct val="80000"/>
              </a:lnSpc>
              <a:buNone/>
            </a:pPr>
            <a:endParaRPr lang="en-GB" altLang="en-US" sz="1800" dirty="0"/>
          </a:p>
          <a:p>
            <a:pPr marL="0" indent="0">
              <a:buNone/>
            </a:pPr>
            <a:r>
              <a:rPr lang="en-US" sz="1800" b="1" dirty="0">
                <a:latin typeface="Times New Roman" panose="02020603050405020304" pitchFamily="18" charset="0"/>
                <a:cs typeface="Times New Roman" panose="02020603050405020304" pitchFamily="18" charset="0"/>
              </a:rPr>
              <a:t>Purpose of Software Engineering</a:t>
            </a:r>
          </a:p>
          <a:p>
            <a:pPr marL="0" indent="0">
              <a:buNone/>
            </a:pPr>
            <a:endParaRPr lang="en-US" sz="1800" b="1"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To manage large software</a:t>
            </a:r>
          </a:p>
          <a:p>
            <a:pPr lvl="1"/>
            <a:r>
              <a:rPr lang="en-US" sz="1600" dirty="0">
                <a:latin typeface="Times New Roman" panose="02020603050405020304" pitchFamily="18" charset="0"/>
                <a:cs typeface="Times New Roman" panose="02020603050405020304" pitchFamily="18" charset="0"/>
              </a:rPr>
              <a:t>Scalability</a:t>
            </a:r>
          </a:p>
          <a:p>
            <a:pPr lvl="1"/>
            <a:r>
              <a:rPr lang="en-US" sz="1600" dirty="0">
                <a:latin typeface="Times New Roman" panose="02020603050405020304" pitchFamily="18" charset="0"/>
                <a:cs typeface="Times New Roman" panose="02020603050405020304" pitchFamily="18" charset="0"/>
              </a:rPr>
              <a:t>Cost effective</a:t>
            </a:r>
          </a:p>
          <a:p>
            <a:pPr lvl="1"/>
            <a:r>
              <a:rPr lang="en-US" sz="1600" dirty="0">
                <a:latin typeface="Times New Roman" panose="02020603050405020304" pitchFamily="18" charset="0"/>
                <a:cs typeface="Times New Roman" panose="02020603050405020304" pitchFamily="18" charset="0"/>
              </a:rPr>
              <a:t>Dynamic nature of the software</a:t>
            </a:r>
          </a:p>
          <a:p>
            <a:pPr lvl="1"/>
            <a:r>
              <a:rPr lang="en-US" sz="1600" dirty="0">
                <a:latin typeface="Times New Roman" panose="02020603050405020304" pitchFamily="18" charset="0"/>
                <a:cs typeface="Times New Roman" panose="02020603050405020304" pitchFamily="18" charset="0"/>
              </a:rPr>
              <a:t>Quality management</a:t>
            </a:r>
          </a:p>
          <a:p>
            <a:pPr marL="0" indent="0">
              <a:lnSpc>
                <a:spcPct val="80000"/>
              </a:lnSpc>
            </a:pPr>
            <a:endParaRPr lang="en-US" altLang="en-US" sz="1800" dirty="0"/>
          </a:p>
          <a:p>
            <a:pPr marL="0" indent="0">
              <a:lnSpc>
                <a:spcPct val="80000"/>
              </a:lnSpc>
            </a:pPr>
            <a:endParaRPr lang="en-US" dirty="0"/>
          </a:p>
        </p:txBody>
      </p:sp>
    </p:spTree>
    <p:extLst>
      <p:ext uri="{BB962C8B-B14F-4D97-AF65-F5344CB8AC3E}">
        <p14:creationId xmlns:p14="http://schemas.microsoft.com/office/powerpoint/2010/main" xmlns="" val="3822353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8E3A66A3-E903-9199-6A25-450422BC11F6}"/>
              </a:ext>
            </a:extLst>
          </p:cNvPr>
          <p:cNvSpPr>
            <a:spLocks noGrp="1" noChangeArrowheads="1"/>
          </p:cNvSpPr>
          <p:nvPr>
            <p:ph type="title"/>
          </p:nvPr>
        </p:nvSpPr>
        <p:spPr>
          <a:xfrm>
            <a:off x="1836282" y="424734"/>
            <a:ext cx="8001000" cy="682625"/>
          </a:xfrm>
        </p:spPr>
        <p:txBody>
          <a:bodyPr>
            <a:normAutofit fontScale="90000"/>
          </a:bodyPr>
          <a:lstStyle/>
          <a:p>
            <a:r>
              <a:rPr lang="en-US" altLang="en-US" dirty="0"/>
              <a:t>Evolving Role of Software</a:t>
            </a:r>
          </a:p>
        </p:txBody>
      </p:sp>
      <p:sp>
        <p:nvSpPr>
          <p:cNvPr id="27652" name="Rectangle 4">
            <a:extLst>
              <a:ext uri="{FF2B5EF4-FFF2-40B4-BE49-F238E27FC236}">
                <a16:creationId xmlns:a16="http://schemas.microsoft.com/office/drawing/2014/main" xmlns="" id="{91BB949A-C481-4354-5027-26A16C2F4FB8}"/>
              </a:ext>
            </a:extLst>
          </p:cNvPr>
          <p:cNvSpPr>
            <a:spLocks noGrp="1" noChangeArrowheads="1"/>
          </p:cNvSpPr>
          <p:nvPr>
            <p:ph idx="1"/>
          </p:nvPr>
        </p:nvSpPr>
        <p:spPr bwMode="auto">
          <a:noFill/>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alpha val="75000"/>
                    </a:srgbClr>
                  </a:outerShdw>
                </a:effectLst>
              </a14:hiddenEffects>
            </a:ext>
          </a:extLst>
        </p:spPr>
        <p:txBody>
          <a:bodyPr wrap="square" numCol="1" anchor="t" anchorCtr="0" compatLnSpc="1">
            <a:prstTxWarp prst="textNoShape">
              <a:avLst/>
            </a:prstTxWarp>
          </a:bodyPr>
          <a:lstStyle/>
          <a:p>
            <a:pPr>
              <a:buFont typeface="Wingdings" panose="05000000000000000000" pitchFamily="2" charset="2"/>
              <a:buNone/>
            </a:pPr>
            <a:r>
              <a:rPr lang="en-US" altLang="zh-CN" sz="2600">
                <a:solidFill>
                  <a:schemeClr val="accent2"/>
                </a:solidFill>
                <a:ea typeface="宋体" panose="02010600030101010101" pitchFamily="2" charset="-122"/>
              </a:rPr>
              <a:t>Software is a product</a:t>
            </a:r>
          </a:p>
          <a:p>
            <a:r>
              <a:rPr lang="en-US" altLang="zh-CN" sz="2000">
                <a:ea typeface="宋体" panose="02010600030101010101" pitchFamily="2" charset="-122"/>
              </a:rPr>
              <a:t>Transforms information - produces, manages, acquires, modifies, displays, or transmits information</a:t>
            </a:r>
          </a:p>
          <a:p>
            <a:r>
              <a:rPr lang="en-US" altLang="zh-CN" sz="2000">
                <a:ea typeface="宋体" panose="02010600030101010101" pitchFamily="2" charset="-122"/>
              </a:rPr>
              <a:t>Delivers computing potential of hardware and networks</a:t>
            </a:r>
          </a:p>
          <a:p>
            <a:pPr>
              <a:buFont typeface="Wingdings" panose="05000000000000000000" pitchFamily="2" charset="2"/>
              <a:buNone/>
            </a:pPr>
            <a:r>
              <a:rPr lang="en-US" altLang="zh-CN" sz="2600">
                <a:solidFill>
                  <a:schemeClr val="accent2"/>
                </a:solidFill>
                <a:ea typeface="宋体" panose="02010600030101010101" pitchFamily="2" charset="-122"/>
              </a:rPr>
              <a:t>Software is a vehicle for delivering a product</a:t>
            </a:r>
          </a:p>
          <a:p>
            <a:r>
              <a:rPr lang="en-US" altLang="zh-CN" sz="2000">
                <a:ea typeface="宋体" panose="02010600030101010101" pitchFamily="2" charset="-122"/>
              </a:rPr>
              <a:t>Controls other programs (operating system)</a:t>
            </a:r>
          </a:p>
          <a:p>
            <a:r>
              <a:rPr lang="en-US" altLang="zh-CN" sz="2000">
                <a:ea typeface="宋体" panose="02010600030101010101" pitchFamily="2" charset="-122"/>
              </a:rPr>
              <a:t>Effects communications (networking software)</a:t>
            </a:r>
          </a:p>
          <a:p>
            <a:r>
              <a:rPr lang="en-US" altLang="zh-CN" sz="2000">
                <a:ea typeface="宋体" panose="02010600030101010101" pitchFamily="2" charset="-122"/>
              </a:rPr>
              <a:t>Helps build other software (software tools &amp; environments)</a:t>
            </a:r>
          </a:p>
          <a:p>
            <a:endParaRPr lang="en-US" altLang="zh-CN" sz="200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xmlns="" id="{A1A20F7D-B8B4-3025-889D-C3BC06C1FBF0}"/>
              </a:ext>
            </a:extLst>
          </p:cNvPr>
          <p:cNvSpPr>
            <a:spLocks noGrp="1" noChangeArrowheads="1"/>
          </p:cNvSpPr>
          <p:nvPr>
            <p:ph type="title"/>
          </p:nvPr>
        </p:nvSpPr>
        <p:spPr/>
        <p:txBody>
          <a:bodyPr/>
          <a:lstStyle/>
          <a:p>
            <a:r>
              <a:rPr lang="en-US" altLang="zh-CN">
                <a:ea typeface="宋体" panose="02010600030101010101" pitchFamily="2" charset="-122"/>
              </a:rPr>
              <a:t>Manufacturing vs. Development</a:t>
            </a:r>
            <a:endParaRPr lang="en-US" altLang="en-US">
              <a:ea typeface="宋体" panose="02010600030101010101" pitchFamily="2" charset="-122"/>
            </a:endParaRPr>
          </a:p>
        </p:txBody>
      </p:sp>
      <p:sp>
        <p:nvSpPr>
          <p:cNvPr id="34819" name="Rectangle 3">
            <a:extLst>
              <a:ext uri="{FF2B5EF4-FFF2-40B4-BE49-F238E27FC236}">
                <a16:creationId xmlns:a16="http://schemas.microsoft.com/office/drawing/2014/main" xmlns="" id="{6BD57048-F8FA-679F-94ED-F8CD9D83F43A}"/>
              </a:ext>
            </a:extLst>
          </p:cNvPr>
          <p:cNvSpPr>
            <a:spLocks noGrp="1" noChangeArrowheads="1"/>
          </p:cNvSpPr>
          <p:nvPr>
            <p:ph idx="1"/>
          </p:nvPr>
        </p:nvSpPr>
        <p:spPr bwMode="auto"/>
        <p:txBody>
          <a:bodyPr wrap="square" numCol="1" anchor="t" anchorCtr="0" compatLnSpc="1">
            <a:prstTxWarp prst="textNoShape">
              <a:avLst/>
            </a:prstTxWarp>
          </a:bodyPr>
          <a:lstStyle/>
          <a:p>
            <a:r>
              <a:rPr lang="en-US" altLang="zh-CN" sz="2600">
                <a:ea typeface="宋体" panose="02010600030101010101" pitchFamily="2" charset="-122"/>
              </a:rPr>
              <a:t>Once a hardware product has been manufactured, it is difficult or impossible to modify.  In contrast, software products are routinely modified and upgraded.</a:t>
            </a:r>
          </a:p>
          <a:p>
            <a:r>
              <a:rPr lang="en-US" altLang="zh-CN" sz="2600">
                <a:ea typeface="宋体" panose="02010600030101010101" pitchFamily="2" charset="-122"/>
              </a:rPr>
              <a:t>In hardware, hiring more people allows you to accomplish more work, but the same does not necessarily hold true in software engineering.</a:t>
            </a:r>
          </a:p>
          <a:p>
            <a:r>
              <a:rPr lang="en-US" altLang="zh-CN" sz="2600">
                <a:ea typeface="宋体" panose="02010600030101010101" pitchFamily="2" charset="-122"/>
              </a:rPr>
              <a:t>Unlike hardware, software costs are concentrated in design rather than production.</a:t>
            </a:r>
          </a:p>
          <a:p>
            <a:endParaRPr lang="en-US" altLang="en-US" sz="2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xmlns="" id="{3EF2E4A8-53C3-DBF6-BBEB-D64D6FCC230A}"/>
              </a:ext>
            </a:extLst>
          </p:cNvPr>
          <p:cNvSpPr>
            <a:spLocks noGrp="1" noChangeArrowheads="1"/>
          </p:cNvSpPr>
          <p:nvPr>
            <p:ph type="title"/>
          </p:nvPr>
        </p:nvSpPr>
        <p:spPr/>
        <p:txBody>
          <a:bodyPr/>
          <a:lstStyle/>
          <a:p>
            <a:r>
              <a:rPr lang="en-US" altLang="en-US"/>
              <a:t>Failure curve for Hardware</a:t>
            </a:r>
          </a:p>
        </p:txBody>
      </p:sp>
      <p:pic>
        <p:nvPicPr>
          <p:cNvPr id="11267" name="Picture 8">
            <a:extLst>
              <a:ext uri="{FF2B5EF4-FFF2-40B4-BE49-F238E27FC236}">
                <a16:creationId xmlns:a16="http://schemas.microsoft.com/office/drawing/2014/main" xmlns="" id="{9F3255A9-562A-E7D2-DAA8-E9EF13C6A935}"/>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4000" y="1905000"/>
            <a:ext cx="9144000" cy="472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xmlns="" id="{1AB94886-4EC5-3446-542F-4890BCD9CEAA}"/>
              </a:ext>
            </a:extLst>
          </p:cNvPr>
          <p:cNvSpPr>
            <a:spLocks noGrp="1" noChangeArrowheads="1"/>
          </p:cNvSpPr>
          <p:nvPr>
            <p:ph type="title"/>
          </p:nvPr>
        </p:nvSpPr>
        <p:spPr>
          <a:xfrm>
            <a:off x="1905000" y="228601"/>
            <a:ext cx="8001000" cy="682625"/>
          </a:xfrm>
        </p:spPr>
        <p:txBody>
          <a:bodyPr>
            <a:normAutofit fontScale="90000"/>
          </a:bodyPr>
          <a:lstStyle/>
          <a:p>
            <a:r>
              <a:rPr lang="en-US" altLang="en-US"/>
              <a:t>Failure curve for Software</a:t>
            </a:r>
          </a:p>
        </p:txBody>
      </p:sp>
      <p:pic>
        <p:nvPicPr>
          <p:cNvPr id="12291" name="Picture 7">
            <a:extLst>
              <a:ext uri="{FF2B5EF4-FFF2-40B4-BE49-F238E27FC236}">
                <a16:creationId xmlns:a16="http://schemas.microsoft.com/office/drawing/2014/main" xmlns="" id="{5EDC5B82-CC86-36CE-D51A-DC5F7A0B373A}"/>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4000" y="914400"/>
            <a:ext cx="91440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292" name="Text Box 8">
            <a:extLst>
              <a:ext uri="{FF2B5EF4-FFF2-40B4-BE49-F238E27FC236}">
                <a16:creationId xmlns:a16="http://schemas.microsoft.com/office/drawing/2014/main" xmlns="" id="{31C87CE4-E2F0-965B-D841-857A1C8CEBCD}"/>
              </a:ext>
            </a:extLst>
          </p:cNvPr>
          <p:cNvSpPr txBox="1">
            <a:spLocks noChangeArrowheads="1"/>
          </p:cNvSpPr>
          <p:nvPr/>
        </p:nvSpPr>
        <p:spPr bwMode="auto">
          <a:xfrm>
            <a:off x="1752600" y="5091113"/>
            <a:ext cx="8610600" cy="14219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ct val="20000"/>
              </a:spcBef>
              <a:buClr>
                <a:schemeClr val="accent2"/>
              </a:buClr>
              <a:buSzPct val="50000"/>
              <a:buFont typeface="Wingdings" panose="05000000000000000000" pitchFamily="2" charset="2"/>
              <a:buNone/>
            </a:pPr>
            <a:r>
              <a:rPr lang="en-US" altLang="en-US"/>
              <a:t>When a hardware component wears out, it is replaced by a spare part. </a:t>
            </a:r>
          </a:p>
          <a:p>
            <a:pPr eaLnBrk="1" hangingPunct="1">
              <a:lnSpc>
                <a:spcPct val="90000"/>
              </a:lnSpc>
              <a:spcBef>
                <a:spcPct val="20000"/>
              </a:spcBef>
              <a:buClr>
                <a:schemeClr val="accent2"/>
              </a:buClr>
              <a:buSzPct val="50000"/>
              <a:buFont typeface="Wingdings" panose="05000000000000000000" pitchFamily="2" charset="2"/>
              <a:buNone/>
            </a:pPr>
            <a:r>
              <a:rPr lang="en-US" altLang="en-US"/>
              <a:t>There are no software spare parts. Every software failure indicates an error in design or in the process through which design was translated into machine executable code. Therefore, software maintenance involves considerably more complexity</a:t>
            </a:r>
          </a:p>
          <a:p>
            <a:pPr eaLnBrk="1" hangingPunct="1"/>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TotalTime>
  <Words>1317</Words>
  <Application>Microsoft Office PowerPoint</Application>
  <PresentationFormat>Custom</PresentationFormat>
  <Paragraphs>129</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Unit 1</vt:lpstr>
      <vt:lpstr>Contents</vt:lpstr>
      <vt:lpstr>What Is a software?</vt:lpstr>
      <vt:lpstr>Software Engineering</vt:lpstr>
      <vt:lpstr>Slide 5</vt:lpstr>
      <vt:lpstr>Evolving Role of Software</vt:lpstr>
      <vt:lpstr>Manufacturing vs. Development</vt:lpstr>
      <vt:lpstr>Failure curve for Hardware</vt:lpstr>
      <vt:lpstr>Failure curve for Software</vt:lpstr>
      <vt:lpstr>Software characteristics</vt:lpstr>
      <vt:lpstr>Changing nature of software</vt:lpstr>
      <vt:lpstr>Software Myths</vt:lpstr>
      <vt:lpstr>Slide 13</vt:lpstr>
      <vt:lpstr>Slide 14</vt:lpstr>
      <vt:lpstr>Slide 15</vt:lpstr>
      <vt:lpstr>Slide 16</vt:lpstr>
      <vt:lpstr>Legacy Software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Harish K</dc:creator>
  <cp:lastModifiedBy>Abdul Ahad</cp:lastModifiedBy>
  <cp:revision>18</cp:revision>
  <dcterms:created xsi:type="dcterms:W3CDTF">2023-12-22T06:15:51Z</dcterms:created>
  <dcterms:modified xsi:type="dcterms:W3CDTF">2024-02-06T09:08:22Z</dcterms:modified>
</cp:coreProperties>
</file>