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Default Extension="svg" ContentType="image/svg+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2"/>
  </p:notesMasterIdLst>
  <p:handoutMasterIdLst>
    <p:handoutMasterId r:id="rId63"/>
  </p:handoutMasterIdLst>
  <p:sldIdLst>
    <p:sldId id="272" r:id="rId5"/>
    <p:sldId id="273" r:id="rId6"/>
    <p:sldId id="259" r:id="rId7"/>
    <p:sldId id="278" r:id="rId8"/>
    <p:sldId id="262" r:id="rId9"/>
    <p:sldId id="283" r:id="rId10"/>
    <p:sldId id="284" r:id="rId11"/>
    <p:sldId id="285" r:id="rId12"/>
    <p:sldId id="286" r:id="rId13"/>
    <p:sldId id="287" r:id="rId14"/>
    <p:sldId id="289" r:id="rId15"/>
    <p:sldId id="290" r:id="rId16"/>
    <p:sldId id="291" r:id="rId17"/>
    <p:sldId id="266"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17" r:id="rId31"/>
    <p:sldId id="318" r:id="rId32"/>
    <p:sldId id="319" r:id="rId33"/>
    <p:sldId id="304" r:id="rId34"/>
    <p:sldId id="305" r:id="rId35"/>
    <p:sldId id="306" r:id="rId36"/>
    <p:sldId id="307" r:id="rId37"/>
    <p:sldId id="308" r:id="rId38"/>
    <p:sldId id="310" r:id="rId39"/>
    <p:sldId id="311" r:id="rId40"/>
    <p:sldId id="312" r:id="rId41"/>
    <p:sldId id="334" r:id="rId42"/>
    <p:sldId id="313" r:id="rId43"/>
    <p:sldId id="314" r:id="rId44"/>
    <p:sldId id="315" r:id="rId45"/>
    <p:sldId id="316"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28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D5C4D"/>
    <a:srgbClr val="000000"/>
    <a:srgbClr val="A09D79"/>
    <a:srgbClr val="FFF4ED"/>
    <a:srgbClr val="F8F3F0"/>
    <a:srgbClr val="5E6A76"/>
    <a:srgbClr val="D7D1CF"/>
    <a:srgbClr val="D1D8B7"/>
    <a:srgbClr val="543E35"/>
    <a:srgbClr val="6377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30"/>
  </p:normalViewPr>
  <p:slideViewPr>
    <p:cSldViewPr snapToGrid="0">
      <p:cViewPr varScale="1">
        <p:scale>
          <a:sx n="87" d="100"/>
          <a:sy n="87" d="100"/>
        </p:scale>
        <p:origin x="-485" y="-86"/>
      </p:cViewPr>
      <p:guideLst>
        <p:guide orient="horz" pos="528"/>
        <p:guide orient="horz" pos="1272"/>
        <p:guide orient="horz" pos="2312"/>
        <p:guide orient="horz" pos="1944"/>
        <p:guide orient="horz" pos="2328"/>
        <p:guide pos="3864"/>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pPr/>
              <a:t>3/15/2024</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pPr/>
              <a:t>‹#›</a:t>
            </a:fld>
            <a:endParaRPr lang="en-US" dirty="0"/>
          </a:p>
        </p:txBody>
      </p:sp>
    </p:spTree>
    <p:extLst>
      <p:ext uri="{BB962C8B-B14F-4D97-AF65-F5344CB8AC3E}">
        <p14:creationId xmlns:p14="http://schemas.microsoft.com/office/powerpoint/2010/main" xmlns=""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pPr/>
              <a:t>3/15/2024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pPr/>
              <a:t>‹#›</a:t>
            </a:fld>
            <a:endParaRPr lang="en-US" noProof="0" dirty="0"/>
          </a:p>
        </p:txBody>
      </p:sp>
    </p:spTree>
    <p:extLst>
      <p:ext uri="{BB962C8B-B14F-4D97-AF65-F5344CB8AC3E}">
        <p14:creationId xmlns:p14="http://schemas.microsoft.com/office/powerpoint/2010/main" xmlns=""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2</a:t>
            </a:fld>
            <a:endParaRPr lang="en-US" dirty="0"/>
          </a:p>
        </p:txBody>
      </p:sp>
    </p:spTree>
    <p:extLst>
      <p:ext uri="{BB962C8B-B14F-4D97-AF65-F5344CB8AC3E}">
        <p14:creationId xmlns:p14="http://schemas.microsoft.com/office/powerpoint/2010/main" xmlns=""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14</a:t>
            </a:fld>
            <a:endParaRPr lang="en-US" dirty="0"/>
          </a:p>
        </p:txBody>
      </p:sp>
    </p:spTree>
    <p:extLst>
      <p:ext uri="{BB962C8B-B14F-4D97-AF65-F5344CB8AC3E}">
        <p14:creationId xmlns:p14="http://schemas.microsoft.com/office/powerpoint/2010/main" xmlns=""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xmlns=""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xmlns=""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xmlns=""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xmlns=""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xmlns=""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xmlns=""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xmlns=""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xmlns=""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xmlns=""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xmlns=""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xmlns=""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xmlns=""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xmlns=""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xmlns="" val="170490853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xmlns=""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xmlns=""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xmlns=""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xmlns=""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xmlns=""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xmlns=""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xmlns=""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xmlns=""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xmlns=""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xmlns=""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xmlns=""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endParaRPr lang="en-US" dirty="0"/>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endParaRPr lang="en-US" dirty="0"/>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xmlns=""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xmlns=""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xmlns=""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xmlns=""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endParaRPr lang="en-US" dirty="0"/>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endParaRPr lang="en-US" dirty="0"/>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xmlns=""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xmlns=""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xmlns=""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xmlns=""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xmlns=""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xmlns=""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xmlns=""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xmlns=""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D6EF47-99AC-6166-B194-13D68424C067}"/>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822996CE-5BB1-CA7E-667B-F066341E3C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5D755DEF-097E-EE27-F5A1-F531067296BF}"/>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xmlns=""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xmlns="" id="{C3AF76F4-A668-3D1B-FBCF-3C693E818ADD}"/>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236B032C-EBAF-7C2C-182B-5A074BD2FFC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67D06A95-0E6D-275E-B1C2-0EC7757BDC6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5" name="Title 1">
            <a:extLst>
              <a:ext uri="{FF2B5EF4-FFF2-40B4-BE49-F238E27FC236}">
                <a16:creationId xmlns:a16="http://schemas.microsoft.com/office/drawing/2014/main" xmlns=""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xmlns=""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061380-5630-29CD-5357-ECACB77A7FAC}"/>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F77E390A-17CB-4BA8-9C29-A42E9C0A49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AE7B19B5-A87D-987E-D2A1-00BF3335EF8E}"/>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xmlns=""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xmlns=""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829372813"/>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xmlns=""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xmlns=""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211128599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3" name="Freeform: Shape 12">
            <a:extLst>
              <a:ext uri="{FF2B5EF4-FFF2-40B4-BE49-F238E27FC236}">
                <a16:creationId xmlns:a16="http://schemas.microsoft.com/office/drawing/2014/main" xmlns=""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641332740"/>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03009466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xmlns=""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pic>
        <p:nvPicPr>
          <p:cNvPr id="26" name="Graphic 25">
            <a:extLst>
              <a:ext uri="{FF2B5EF4-FFF2-40B4-BE49-F238E27FC236}">
                <a16:creationId xmlns:a16="http://schemas.microsoft.com/office/drawing/2014/main" xmlns=""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xmlns=""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3429611174"/>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xmlns=""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8" name="Freeform: Shape 17">
            <a:extLst>
              <a:ext uri="{FF2B5EF4-FFF2-40B4-BE49-F238E27FC236}">
                <a16:creationId xmlns:a16="http://schemas.microsoft.com/office/drawing/2014/main" xmlns=""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83071543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xmlns=""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xmlns=""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sldNum="0"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8BB83-CA62-C813-5584-9F9C32557A2B}"/>
              </a:ext>
            </a:extLst>
          </p:cNvPr>
          <p:cNvSpPr>
            <a:spLocks noGrp="1"/>
          </p:cNvSpPr>
          <p:nvPr>
            <p:ph type="ctrTitle"/>
          </p:nvPr>
        </p:nvSpPr>
        <p:spPr/>
        <p:txBody>
          <a:bodyPr/>
          <a:lstStyle/>
          <a:p>
            <a:r>
              <a:rPr lang="en-US" dirty="0"/>
              <a:t>Part 2</a:t>
            </a:r>
            <a:br>
              <a:rPr lang="en-US" dirty="0"/>
            </a:br>
            <a:r>
              <a:rPr lang="en-US" dirty="0"/>
              <a:t>A Generic Process view</a:t>
            </a:r>
          </a:p>
        </p:txBody>
      </p:sp>
      <p:sp>
        <p:nvSpPr>
          <p:cNvPr id="3" name="Subtitle 2">
            <a:extLst>
              <a:ext uri="{FF2B5EF4-FFF2-40B4-BE49-F238E27FC236}">
                <a16:creationId xmlns:a16="http://schemas.microsoft.com/office/drawing/2014/main" xmlns="" id="{CA0D2251-7AFE-1B36-778C-D116EDBB7FD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905C7C5-E92B-F7BF-364C-A99D944ADC79}"/>
              </a:ext>
            </a:extLst>
          </p:cNvPr>
          <p:cNvSpPr>
            <a:spLocks noGrp="1"/>
          </p:cNvSpPr>
          <p:nvPr>
            <p:ph sz="half" idx="2"/>
          </p:nvPr>
        </p:nvSpPr>
        <p:spPr>
          <a:xfrm>
            <a:off x="10495005" y="191229"/>
            <a:ext cx="3312236" cy="1097280"/>
          </a:xfrm>
        </p:spPr>
        <p:txBody>
          <a:bodyPr/>
          <a:lstStyle/>
          <a:p>
            <a:endParaRPr lang="en-US" dirty="0"/>
          </a:p>
        </p:txBody>
      </p:sp>
      <p:sp>
        <p:nvSpPr>
          <p:cNvPr id="3" name="Text Placeholder 2">
            <a:extLst>
              <a:ext uri="{FF2B5EF4-FFF2-40B4-BE49-F238E27FC236}">
                <a16:creationId xmlns:a16="http://schemas.microsoft.com/office/drawing/2014/main" xmlns="" id="{E9D0E60E-DA96-92A9-2935-4B8379907197}"/>
              </a:ext>
            </a:extLst>
          </p:cNvPr>
          <p:cNvSpPr>
            <a:spLocks noGrp="1"/>
          </p:cNvSpPr>
          <p:nvPr>
            <p:ph type="body" idx="1"/>
          </p:nvPr>
        </p:nvSpPr>
        <p:spPr>
          <a:xfrm>
            <a:off x="226215" y="886173"/>
            <a:ext cx="6464808" cy="402336"/>
          </a:xfrm>
        </p:spPr>
        <p:txBody>
          <a:bodyPr/>
          <a:lstStyle/>
          <a:p>
            <a:r>
              <a:rPr lang="en-US" sz="1600" b="1" cap="none" dirty="0">
                <a:latin typeface="Times New Roman" panose="02020603050405020304" pitchFamily="18" charset="0"/>
                <a:cs typeface="Times New Roman" panose="02020603050405020304" pitchFamily="18" charset="0"/>
              </a:rPr>
              <a:t>D) Parallel</a:t>
            </a:r>
            <a:r>
              <a:rPr lang="en-US" b="1" cap="none" dirty="0">
                <a:latin typeface="Times New Roman" panose="02020603050405020304" pitchFamily="18" charset="0"/>
                <a:cs typeface="Times New Roman" panose="02020603050405020304" pitchFamily="18" charset="0"/>
              </a:rPr>
              <a:t> process flow</a:t>
            </a:r>
          </a:p>
        </p:txBody>
      </p:sp>
      <p:sp>
        <p:nvSpPr>
          <p:cNvPr id="4" name="Text Placeholder 3">
            <a:extLst>
              <a:ext uri="{FF2B5EF4-FFF2-40B4-BE49-F238E27FC236}">
                <a16:creationId xmlns:a16="http://schemas.microsoft.com/office/drawing/2014/main" xmlns="" id="{47130F0E-570F-CCA4-5DC3-06C99D3BD78C}"/>
              </a:ext>
            </a:extLst>
          </p:cNvPr>
          <p:cNvSpPr>
            <a:spLocks noGrp="1"/>
          </p:cNvSpPr>
          <p:nvPr>
            <p:ph type="body" sz="quarter" idx="3"/>
          </p:nvPr>
        </p:nvSpPr>
        <p:spPr>
          <a:xfrm>
            <a:off x="10939272" y="89821"/>
            <a:ext cx="6464808" cy="402336"/>
          </a:xfrm>
        </p:spPr>
        <p:txBody>
          <a:bodyPr/>
          <a:lstStyle/>
          <a:p>
            <a:endParaRPr lang="en-US" dirty="0"/>
          </a:p>
        </p:txBody>
      </p:sp>
      <p:sp>
        <p:nvSpPr>
          <p:cNvPr id="5" name="Content Placeholder 4">
            <a:extLst>
              <a:ext uri="{FF2B5EF4-FFF2-40B4-BE49-F238E27FC236}">
                <a16:creationId xmlns:a16="http://schemas.microsoft.com/office/drawing/2014/main" xmlns="" id="{DAE4D960-8871-4B4C-040D-BC57487C93B9}"/>
              </a:ext>
            </a:extLst>
          </p:cNvPr>
          <p:cNvSpPr>
            <a:spLocks noGrp="1"/>
          </p:cNvSpPr>
          <p:nvPr>
            <p:ph sz="quarter" idx="4"/>
          </p:nvPr>
        </p:nvSpPr>
        <p:spPr>
          <a:xfrm>
            <a:off x="153659" y="1398236"/>
            <a:ext cx="9534038" cy="4878995"/>
          </a:xfrm>
        </p:spPr>
        <p:txBody>
          <a:bodyPr/>
          <a:lstStyle/>
          <a:p>
            <a:r>
              <a:rPr lang="en-US" dirty="0"/>
              <a:t>This flow executes one or more activities in parallel with other activities</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Time</a:t>
            </a:r>
          </a:p>
          <a:p>
            <a:pPr marL="0" indent="0">
              <a:buNone/>
            </a:pPr>
            <a:r>
              <a:rPr lang="en-US" dirty="0"/>
              <a:t>						</a:t>
            </a:r>
          </a:p>
        </p:txBody>
      </p:sp>
      <p:sp>
        <p:nvSpPr>
          <p:cNvPr id="6" name="Title 5">
            <a:extLst>
              <a:ext uri="{FF2B5EF4-FFF2-40B4-BE49-F238E27FC236}">
                <a16:creationId xmlns:a16="http://schemas.microsoft.com/office/drawing/2014/main" xmlns="" id="{8C0E74CC-7469-35DF-9358-059E17E209A2}"/>
              </a:ext>
            </a:extLst>
          </p:cNvPr>
          <p:cNvSpPr>
            <a:spLocks noGrp="1"/>
          </p:cNvSpPr>
          <p:nvPr>
            <p:ph type="title"/>
          </p:nvPr>
        </p:nvSpPr>
        <p:spPr>
          <a:xfrm>
            <a:off x="59237" y="99789"/>
            <a:ext cx="10515600" cy="676656"/>
          </a:xfrm>
        </p:spPr>
        <p:txBody>
          <a:bodyPr/>
          <a:lstStyle/>
          <a:p>
            <a:r>
              <a:rPr lang="en-US" sz="1600" dirty="0">
                <a:latin typeface="Times New Roman" panose="02020603050405020304" pitchFamily="18" charset="0"/>
                <a:cs typeface="Times New Roman" panose="02020603050405020304" pitchFamily="18" charset="0"/>
              </a:rPr>
              <a:t>Conti..</a:t>
            </a:r>
          </a:p>
        </p:txBody>
      </p:sp>
      <p:sp>
        <p:nvSpPr>
          <p:cNvPr id="7" name="Rectangle 6">
            <a:extLst>
              <a:ext uri="{FF2B5EF4-FFF2-40B4-BE49-F238E27FC236}">
                <a16:creationId xmlns:a16="http://schemas.microsoft.com/office/drawing/2014/main" xmlns="" id="{E73ADE4C-9510-0C5A-20EC-946539332741}"/>
              </a:ext>
            </a:extLst>
          </p:cNvPr>
          <p:cNvSpPr/>
          <p:nvPr/>
        </p:nvSpPr>
        <p:spPr>
          <a:xfrm>
            <a:off x="1120345" y="2038317"/>
            <a:ext cx="1482812" cy="680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communication</a:t>
            </a:r>
          </a:p>
        </p:txBody>
      </p:sp>
      <p:sp>
        <p:nvSpPr>
          <p:cNvPr id="8" name="Rectangle 7">
            <a:extLst>
              <a:ext uri="{FF2B5EF4-FFF2-40B4-BE49-F238E27FC236}">
                <a16:creationId xmlns:a16="http://schemas.microsoft.com/office/drawing/2014/main" xmlns="" id="{F170C69B-981E-2E4C-6875-2251B091163E}"/>
              </a:ext>
            </a:extLst>
          </p:cNvPr>
          <p:cNvSpPr/>
          <p:nvPr/>
        </p:nvSpPr>
        <p:spPr>
          <a:xfrm>
            <a:off x="4859837" y="2038317"/>
            <a:ext cx="1615104" cy="680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10000"/>
                  </a:schemeClr>
                </a:solidFill>
                <a:latin typeface="Times New Roman" panose="02020603050405020304" pitchFamily="18" charset="0"/>
                <a:cs typeface="Times New Roman" panose="02020603050405020304" pitchFamily="18" charset="0"/>
              </a:rPr>
              <a:t>planning</a:t>
            </a:r>
          </a:p>
        </p:txBody>
      </p:sp>
      <p:sp>
        <p:nvSpPr>
          <p:cNvPr id="9" name="Rectangle 8">
            <a:extLst>
              <a:ext uri="{FF2B5EF4-FFF2-40B4-BE49-F238E27FC236}">
                <a16:creationId xmlns:a16="http://schemas.microsoft.com/office/drawing/2014/main" xmlns="" id="{E3E58E69-70D7-1E8B-BF8F-4586F65D61B0}"/>
              </a:ext>
            </a:extLst>
          </p:cNvPr>
          <p:cNvSpPr/>
          <p:nvPr/>
        </p:nvSpPr>
        <p:spPr>
          <a:xfrm>
            <a:off x="3616408" y="4852086"/>
            <a:ext cx="1548715" cy="6076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construction</a:t>
            </a:r>
          </a:p>
        </p:txBody>
      </p:sp>
      <p:sp>
        <p:nvSpPr>
          <p:cNvPr id="10" name="Rectangle 9">
            <a:extLst>
              <a:ext uri="{FF2B5EF4-FFF2-40B4-BE49-F238E27FC236}">
                <a16:creationId xmlns:a16="http://schemas.microsoft.com/office/drawing/2014/main" xmlns="" id="{8BB21A38-B0FF-F816-D68C-E228C720CAA5}"/>
              </a:ext>
            </a:extLst>
          </p:cNvPr>
          <p:cNvSpPr/>
          <p:nvPr/>
        </p:nvSpPr>
        <p:spPr>
          <a:xfrm>
            <a:off x="7129848" y="4852086"/>
            <a:ext cx="1684637" cy="6076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deployment</a:t>
            </a:r>
          </a:p>
        </p:txBody>
      </p:sp>
      <p:sp>
        <p:nvSpPr>
          <p:cNvPr id="11" name="Rectangle 10">
            <a:extLst>
              <a:ext uri="{FF2B5EF4-FFF2-40B4-BE49-F238E27FC236}">
                <a16:creationId xmlns:a16="http://schemas.microsoft.com/office/drawing/2014/main" xmlns="" id="{85933F92-DBEA-87CC-9E40-3500DF597D6A}"/>
              </a:ext>
            </a:extLst>
          </p:cNvPr>
          <p:cNvSpPr/>
          <p:nvPr/>
        </p:nvSpPr>
        <p:spPr>
          <a:xfrm>
            <a:off x="2877850" y="3283355"/>
            <a:ext cx="1652959" cy="667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Modelling</a:t>
            </a:r>
          </a:p>
        </p:txBody>
      </p:sp>
      <p:cxnSp>
        <p:nvCxnSpPr>
          <p:cNvPr id="13" name="Straight Arrow Connector 12">
            <a:extLst>
              <a:ext uri="{FF2B5EF4-FFF2-40B4-BE49-F238E27FC236}">
                <a16:creationId xmlns:a16="http://schemas.microsoft.com/office/drawing/2014/main" xmlns="" id="{4D15A554-9D73-5EB6-F35A-3FD676181AF4}"/>
              </a:ext>
            </a:extLst>
          </p:cNvPr>
          <p:cNvCxnSpPr>
            <a:cxnSpLocks/>
          </p:cNvCxnSpPr>
          <p:nvPr/>
        </p:nvCxnSpPr>
        <p:spPr>
          <a:xfrm>
            <a:off x="7430530" y="4335299"/>
            <a:ext cx="4118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E1D2784E-CC83-6981-D149-80918DE684AE}"/>
              </a:ext>
            </a:extLst>
          </p:cNvPr>
          <p:cNvCxnSpPr>
            <a:cxnSpLocks/>
          </p:cNvCxnSpPr>
          <p:nvPr/>
        </p:nvCxnSpPr>
        <p:spPr>
          <a:xfrm flipV="1">
            <a:off x="2702011" y="2375422"/>
            <a:ext cx="1828798" cy="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CB1FB7B6-5FD3-08F1-5628-66401EF61352}"/>
              </a:ext>
            </a:extLst>
          </p:cNvPr>
          <p:cNvCxnSpPr>
            <a:cxnSpLocks/>
          </p:cNvCxnSpPr>
          <p:nvPr/>
        </p:nvCxnSpPr>
        <p:spPr>
          <a:xfrm>
            <a:off x="337751" y="2463114"/>
            <a:ext cx="683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571ACFFB-994B-9514-1FFD-D8264E0C3AE3}"/>
              </a:ext>
            </a:extLst>
          </p:cNvPr>
          <p:cNvCxnSpPr/>
          <p:nvPr/>
        </p:nvCxnSpPr>
        <p:spPr>
          <a:xfrm>
            <a:off x="2158314" y="2718486"/>
            <a:ext cx="642551" cy="89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70CC3A53-1DA9-5FDC-A297-B6C739EDF608}"/>
              </a:ext>
            </a:extLst>
          </p:cNvPr>
          <p:cNvCxnSpPr>
            <a:endCxn id="11" idx="3"/>
          </p:cNvCxnSpPr>
          <p:nvPr/>
        </p:nvCxnSpPr>
        <p:spPr>
          <a:xfrm flipH="1">
            <a:off x="4530809" y="2718486"/>
            <a:ext cx="543699" cy="89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F0AF7576-5674-A942-2804-3FB08008275F}"/>
              </a:ext>
            </a:extLst>
          </p:cNvPr>
          <p:cNvCxnSpPr>
            <a:cxnSpLocks/>
          </p:cNvCxnSpPr>
          <p:nvPr/>
        </p:nvCxnSpPr>
        <p:spPr>
          <a:xfrm>
            <a:off x="3789405" y="3950620"/>
            <a:ext cx="0" cy="90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EB340BF6-3EAE-FF01-A62C-F73FC8E7044C}"/>
              </a:ext>
            </a:extLst>
          </p:cNvPr>
          <p:cNvCxnSpPr>
            <a:stCxn id="9" idx="3"/>
          </p:cNvCxnSpPr>
          <p:nvPr/>
        </p:nvCxnSpPr>
        <p:spPr>
          <a:xfrm flipV="1">
            <a:off x="5165123" y="5155924"/>
            <a:ext cx="18452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247F90B8-6FE3-C0AC-15A1-F160D00D074C}"/>
              </a:ext>
            </a:extLst>
          </p:cNvPr>
          <p:cNvCxnSpPr/>
          <p:nvPr/>
        </p:nvCxnSpPr>
        <p:spPr>
          <a:xfrm>
            <a:off x="8814485" y="5122972"/>
            <a:ext cx="6343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9206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627E1-9514-5F71-A2FA-DF1F77C2C4C0}"/>
              </a:ext>
            </a:extLst>
          </p:cNvPr>
          <p:cNvSpPr>
            <a:spLocks noGrp="1"/>
          </p:cNvSpPr>
          <p:nvPr>
            <p:ph type="title"/>
          </p:nvPr>
        </p:nvSpPr>
        <p:spPr>
          <a:xfrm>
            <a:off x="91043" y="179302"/>
            <a:ext cx="10515600" cy="676656"/>
          </a:xfrm>
        </p:spPr>
        <p:txBody>
          <a:bodyPr/>
          <a:lstStyle/>
          <a:p>
            <a:r>
              <a:rPr lang="en-US" sz="1600" dirty="0">
                <a:latin typeface="Times New Roman" panose="02020603050405020304" pitchFamily="18" charset="0"/>
                <a:cs typeface="Times New Roman" panose="02020603050405020304" pitchFamily="18" charset="0"/>
              </a:rPr>
              <a:t>Conti..</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Defining a framework activity</a:t>
            </a:r>
          </a:p>
        </p:txBody>
      </p:sp>
      <p:sp>
        <p:nvSpPr>
          <p:cNvPr id="3" name="Content Placeholder 2">
            <a:extLst>
              <a:ext uri="{FF2B5EF4-FFF2-40B4-BE49-F238E27FC236}">
                <a16:creationId xmlns:a16="http://schemas.microsoft.com/office/drawing/2014/main" xmlns="" id="{C5726E5B-D2E6-1131-B692-C0D049312D8A}"/>
              </a:ext>
            </a:extLst>
          </p:cNvPr>
          <p:cNvSpPr>
            <a:spLocks noGrp="1"/>
          </p:cNvSpPr>
          <p:nvPr>
            <p:ph idx="1"/>
          </p:nvPr>
        </p:nvSpPr>
        <p:spPr>
          <a:xfrm>
            <a:off x="91043" y="978009"/>
            <a:ext cx="11271371" cy="5526157"/>
          </a:xfrm>
        </p:spPr>
        <p:txBody>
          <a:bodyPr>
            <a:normAutofit/>
          </a:bodyPr>
          <a:lstStyle/>
          <a:p>
            <a:r>
              <a:rPr lang="en-US" sz="1600" dirty="0">
                <a:latin typeface="Times New Roman" panose="02020603050405020304" pitchFamily="18" charset="0"/>
                <a:cs typeface="Times New Roman" panose="02020603050405020304" pitchFamily="18" charset="0"/>
              </a:rPr>
              <a:t>To get into detail about the processing frame work activities the s/w team significantly should know more information about the nature of the problem, size of the project, requirement of stakeholders and so on. </a:t>
            </a:r>
          </a:p>
          <a:p>
            <a:r>
              <a:rPr lang="en-US" sz="1600" dirty="0">
                <a:latin typeface="Times New Roman" panose="02020603050405020304" pitchFamily="18" charset="0"/>
                <a:cs typeface="Times New Roman" panose="02020603050405020304" pitchFamily="18" charset="0"/>
              </a:rPr>
              <a:t>Therefore the necessary actions is phone conversation and the work tasks( task set)</a:t>
            </a:r>
          </a:p>
          <a:p>
            <a:r>
              <a:rPr lang="en-US" sz="1600" dirty="0">
                <a:latin typeface="Times New Roman" panose="02020603050405020304" pitchFamily="18" charset="0"/>
                <a:cs typeface="Times New Roman" panose="02020603050405020304" pitchFamily="18" charset="0"/>
              </a:rPr>
              <a:t>The task set for small project is</a:t>
            </a:r>
          </a:p>
          <a:p>
            <a:pPr marL="0" indent="0">
              <a:buNone/>
            </a:pPr>
            <a:r>
              <a:rPr lang="en-US" sz="1600" dirty="0">
                <a:latin typeface="Times New Roman" panose="02020603050405020304" pitchFamily="18" charset="0"/>
                <a:cs typeface="Times New Roman" panose="02020603050405020304" pitchFamily="18" charset="0"/>
              </a:rPr>
              <a:t> 	a) make contact with stake holder via telephone</a:t>
            </a:r>
          </a:p>
          <a:p>
            <a:pPr marL="0" indent="0">
              <a:buNone/>
            </a:pPr>
            <a:r>
              <a:rPr lang="en-US" sz="1600" dirty="0">
                <a:latin typeface="Times New Roman" panose="02020603050405020304" pitchFamily="18" charset="0"/>
                <a:cs typeface="Times New Roman" panose="02020603050405020304" pitchFamily="18" charset="0"/>
              </a:rPr>
              <a:t>	b) discuss requirements and take notes</a:t>
            </a:r>
          </a:p>
          <a:p>
            <a:pPr marL="0" indent="0">
              <a:buNone/>
            </a:pPr>
            <a:r>
              <a:rPr lang="en-US" sz="1600" dirty="0">
                <a:latin typeface="Times New Roman" panose="02020603050405020304" pitchFamily="18" charset="0"/>
                <a:cs typeface="Times New Roman" panose="02020603050405020304" pitchFamily="18" charset="0"/>
              </a:rPr>
              <a:t>	c) organize notes into brief written statement of requirements</a:t>
            </a:r>
          </a:p>
          <a:p>
            <a:pPr marL="0" indent="0">
              <a:buNone/>
            </a:pPr>
            <a:r>
              <a:rPr lang="en-US" sz="1600" dirty="0">
                <a:latin typeface="Times New Roman" panose="02020603050405020304" pitchFamily="18" charset="0"/>
                <a:cs typeface="Times New Roman" panose="02020603050405020304" pitchFamily="18" charset="0"/>
              </a:rPr>
              <a:t>	d) E-mail to stake holder for review and approval</a:t>
            </a:r>
          </a:p>
          <a:p>
            <a:pPr marL="0" indent="0">
              <a:buNone/>
            </a:pPr>
            <a:r>
              <a:rPr lang="en-US" sz="1600" b="0" i="0" dirty="0">
                <a:effectLst/>
                <a:latin typeface="Times New Roman" panose="02020603050405020304" pitchFamily="18" charset="0"/>
                <a:cs typeface="Times New Roman" panose="02020603050405020304" pitchFamily="18" charset="0"/>
              </a:rPr>
              <a:t>For large projects extraneous steps may be added to elicitation such as interviewing each stakeholder separately before the group meeting, more techniques are applied in discussing requirement</a:t>
            </a:r>
          </a:p>
          <a:p>
            <a:pPr marL="0" indent="0">
              <a:buNone/>
            </a:pPr>
            <a:r>
              <a:rPr lang="en-US" sz="2000" b="1" dirty="0">
                <a:latin typeface="Times New Roman" panose="02020603050405020304" pitchFamily="18" charset="0"/>
                <a:cs typeface="Times New Roman" panose="02020603050405020304" pitchFamily="18" charset="0"/>
              </a:rPr>
              <a:t>Identifying a task set</a:t>
            </a:r>
          </a:p>
          <a:p>
            <a:pPr marL="0" indent="0">
              <a:buNone/>
            </a:pPr>
            <a:r>
              <a:rPr lang="en-US" sz="1600" dirty="0">
                <a:latin typeface="Times New Roman" panose="02020603050405020304" pitchFamily="18" charset="0"/>
                <a:cs typeface="Times New Roman" panose="02020603050405020304" pitchFamily="18" charset="0"/>
              </a:rPr>
              <a:t>A task set defines actual work to be done to accomplish the objectives of s/w engineering actions.</a:t>
            </a:r>
          </a:p>
          <a:p>
            <a:pPr marL="0" indent="0">
              <a:buNone/>
            </a:pPr>
            <a:r>
              <a:rPr lang="en-US" sz="1600" dirty="0">
                <a:latin typeface="Times New Roman" panose="02020603050405020304" pitchFamily="18" charset="0"/>
                <a:cs typeface="Times New Roman" panose="02020603050405020304" pitchFamily="18" charset="0"/>
              </a:rPr>
              <a:t>Example: elicitation or requirements gathering. The goal of requirements gathering is to understand various what various stakeholders want from the s/w  that is to be built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802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C5B23-D2D4-9F9C-6E5F-D9239214248F}"/>
              </a:ext>
            </a:extLst>
          </p:cNvPr>
          <p:cNvSpPr>
            <a:spLocks noGrp="1"/>
          </p:cNvSpPr>
          <p:nvPr>
            <p:ph type="title"/>
          </p:nvPr>
        </p:nvSpPr>
        <p:spPr>
          <a:xfrm>
            <a:off x="234166" y="99789"/>
            <a:ext cx="10515600" cy="353435"/>
          </a:xfrm>
        </p:spPr>
        <p:txBody>
          <a:bodyPr/>
          <a:lstStyle/>
          <a:p>
            <a:r>
              <a:rPr lang="en-US" sz="1400" dirty="0">
                <a:latin typeface="Times New Roman" panose="02020603050405020304" pitchFamily="18" charset="0"/>
                <a:cs typeface="Times New Roman" panose="02020603050405020304" pitchFamily="18" charset="0"/>
              </a:rPr>
              <a:t>Conti..</a:t>
            </a:r>
          </a:p>
        </p:txBody>
      </p:sp>
      <p:sp>
        <p:nvSpPr>
          <p:cNvPr id="3" name="Content Placeholder 2">
            <a:extLst>
              <a:ext uri="{FF2B5EF4-FFF2-40B4-BE49-F238E27FC236}">
                <a16:creationId xmlns:a16="http://schemas.microsoft.com/office/drawing/2014/main" xmlns="" id="{DBBC2FB4-DFFF-45B1-4265-1B6BDE95AE37}"/>
              </a:ext>
            </a:extLst>
          </p:cNvPr>
          <p:cNvSpPr>
            <a:spLocks noGrp="1"/>
          </p:cNvSpPr>
          <p:nvPr>
            <p:ph idx="1"/>
          </p:nvPr>
        </p:nvSpPr>
        <p:spPr>
          <a:xfrm>
            <a:off x="111317" y="453223"/>
            <a:ext cx="11926957" cy="6122505"/>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Process patterns</a:t>
            </a:r>
          </a:p>
          <a:p>
            <a:pPr marL="0" indent="0">
              <a:buNone/>
            </a:pPr>
            <a:r>
              <a:rPr lang="en-US" sz="1600" dirty="0">
                <a:latin typeface="Times New Roman" panose="02020603050405020304" pitchFamily="18" charset="0"/>
                <a:cs typeface="Times New Roman" panose="02020603050405020304" pitchFamily="18" charset="0"/>
              </a:rPr>
              <a:t>A process pattern describes a process related problem that is encountered during s/w engineering work, identifies the environment in which the problem has been encountered &amp; suggests one or more proven solutions to the problem.</a:t>
            </a:r>
          </a:p>
          <a:p>
            <a:pPr marL="0" indent="0">
              <a:buNone/>
            </a:pPr>
            <a:r>
              <a:rPr lang="en-US" sz="1600" dirty="0">
                <a:latin typeface="Times New Roman" panose="02020603050405020304" pitchFamily="18" charset="0"/>
                <a:cs typeface="Times New Roman" panose="02020603050405020304" pitchFamily="18" charset="0"/>
              </a:rPr>
              <a:t>Patterns can be defines at any level of abstraction.</a:t>
            </a:r>
          </a:p>
          <a:p>
            <a:pPr marL="0" indent="0">
              <a:buNone/>
            </a:pPr>
            <a:r>
              <a:rPr lang="en-US" sz="1600" dirty="0">
                <a:latin typeface="Times New Roman" panose="02020603050405020304" pitchFamily="18" charset="0"/>
                <a:cs typeface="Times New Roman" panose="02020603050405020304" pitchFamily="18" charset="0"/>
              </a:rPr>
              <a:t>The template for describing a process pattern is as follows: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Pattern name</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Forces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Type</a:t>
            </a:r>
          </a:p>
          <a:p>
            <a:pPr marL="0" indent="0">
              <a:buNone/>
            </a:pPr>
            <a:r>
              <a:rPr lang="en-US" sz="1600" dirty="0">
                <a:latin typeface="Times New Roman" panose="02020603050405020304" pitchFamily="18" charset="0"/>
                <a:cs typeface="Times New Roman" panose="02020603050405020304" pitchFamily="18" charset="0"/>
              </a:rPr>
              <a:t>	a) stage pattern- defines a problem associated with framework activity for the process.</a:t>
            </a:r>
          </a:p>
          <a:p>
            <a:pPr marL="0" indent="0">
              <a:buNone/>
            </a:pP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Establishing communication</a:t>
            </a:r>
          </a:p>
          <a:p>
            <a:pPr marL="0" indent="0">
              <a:buNone/>
            </a:pPr>
            <a:r>
              <a:rPr lang="en-US" sz="1600" dirty="0">
                <a:latin typeface="Times New Roman" panose="02020603050405020304" pitchFamily="18" charset="0"/>
                <a:cs typeface="Times New Roman" panose="02020603050405020304" pitchFamily="18" charset="0"/>
              </a:rPr>
              <a:t>	b) task pattern- defines a problem associated with a s/w engineering action or work task and relevant to successful s/w engineering practice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requirements gathering)</a:t>
            </a:r>
          </a:p>
          <a:p>
            <a:pPr marL="0" indent="0">
              <a:buNone/>
            </a:pPr>
            <a:r>
              <a:rPr lang="en-US" sz="1600" dirty="0">
                <a:latin typeface="Times New Roman" panose="02020603050405020304" pitchFamily="18" charset="0"/>
                <a:cs typeface="Times New Roman" panose="02020603050405020304" pitchFamily="18" charset="0"/>
              </a:rPr>
              <a:t>	c) phase pattern- define the sequence of framework activities that occur within the process, even when the overall flow of activities is iterative in nature.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spiral model or prototyping)</a:t>
            </a:r>
          </a:p>
          <a:p>
            <a:pPr marL="0" indent="0">
              <a:buNone/>
            </a:pPr>
            <a:r>
              <a:rPr lang="en-US" sz="1600" dirty="0">
                <a:latin typeface="Times New Roman" panose="02020603050405020304" pitchFamily="18" charset="0"/>
                <a:cs typeface="Times New Roman" panose="02020603050405020304" pitchFamily="18" charset="0"/>
              </a:rPr>
              <a:t>Process patterns provide an effective mechanism for addressing problems associated with any s/w process.</a:t>
            </a:r>
          </a:p>
        </p:txBody>
      </p:sp>
    </p:spTree>
    <p:extLst>
      <p:ext uri="{BB962C8B-B14F-4D97-AF65-F5344CB8AC3E}">
        <p14:creationId xmlns:p14="http://schemas.microsoft.com/office/powerpoint/2010/main" xmlns="" val="3493901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4E5BD-C152-DF57-7060-605C5A9F8B79}"/>
              </a:ext>
            </a:extLst>
          </p:cNvPr>
          <p:cNvSpPr>
            <a:spLocks noGrp="1"/>
          </p:cNvSpPr>
          <p:nvPr>
            <p:ph type="title"/>
          </p:nvPr>
        </p:nvSpPr>
        <p:spPr>
          <a:xfrm>
            <a:off x="305728" y="290620"/>
            <a:ext cx="10515600" cy="676656"/>
          </a:xfrm>
        </p:spPr>
        <p:txBody>
          <a:bodyPr/>
          <a:lstStyle/>
          <a:p>
            <a:r>
              <a:rPr lang="en-US" sz="1800" b="1" dirty="0">
                <a:latin typeface="Times New Roman" panose="02020603050405020304" pitchFamily="18" charset="0"/>
                <a:cs typeface="Times New Roman" panose="02020603050405020304" pitchFamily="18" charset="0"/>
              </a:rPr>
              <a:t>NEXT TOPIC</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Process Assessment and Improvement</a:t>
            </a:r>
          </a:p>
        </p:txBody>
      </p:sp>
      <p:sp>
        <p:nvSpPr>
          <p:cNvPr id="3" name="Content Placeholder 2">
            <a:extLst>
              <a:ext uri="{FF2B5EF4-FFF2-40B4-BE49-F238E27FC236}">
                <a16:creationId xmlns:a16="http://schemas.microsoft.com/office/drawing/2014/main" xmlns="" id="{C23B06F8-3E91-EA88-04FA-5087F64D806A}"/>
              </a:ext>
            </a:extLst>
          </p:cNvPr>
          <p:cNvSpPr>
            <a:spLocks noGrp="1"/>
          </p:cNvSpPr>
          <p:nvPr>
            <p:ph idx="1"/>
          </p:nvPr>
        </p:nvSpPr>
        <p:spPr>
          <a:xfrm>
            <a:off x="143123" y="1335819"/>
            <a:ext cx="11211340" cy="5144494"/>
          </a:xfrm>
        </p:spPr>
        <p:txBody>
          <a:bodyPr>
            <a:norm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A software process assessment is a disciplined examination of the software processes used by an organization, based on a process model. </a:t>
            </a:r>
          </a:p>
          <a:p>
            <a:r>
              <a:rPr lang="en-US" sz="1600" b="0" i="0" dirty="0">
                <a:solidFill>
                  <a:srgbClr val="000000"/>
                </a:solidFill>
                <a:effectLst/>
                <a:latin typeface="Times New Roman" panose="02020603050405020304" pitchFamily="18" charset="0"/>
                <a:cs typeface="Times New Roman" panose="02020603050405020304" pitchFamily="18" charset="0"/>
              </a:rPr>
              <a:t>The assessment includes the identification and characterization of current practices, identifying areas of strengths and weaknesses, and the ability of current practices to control or avoid significant causes of poor (software) quality, cost, and schedule.</a:t>
            </a:r>
          </a:p>
          <a:p>
            <a:r>
              <a:rPr lang="en-US" sz="1600" dirty="0">
                <a:solidFill>
                  <a:srgbClr val="000000"/>
                </a:solidFill>
                <a:latin typeface="Times New Roman" panose="02020603050405020304" pitchFamily="18" charset="0"/>
                <a:cs typeface="Times New Roman" panose="02020603050405020304" pitchFamily="18" charset="0"/>
              </a:rPr>
              <a:t>The existence of a s/w process is no guarantee that s/w will be delivered on time, that it will meet customer needs or it will exhibit technical characteristics that will lead to long term quality characteristics</a:t>
            </a:r>
          </a:p>
          <a:p>
            <a:r>
              <a:rPr lang="en-US" sz="1600" dirty="0">
                <a:solidFill>
                  <a:srgbClr val="000000"/>
                </a:solidFill>
                <a:latin typeface="Times New Roman" panose="02020603050405020304" pitchFamily="18" charset="0"/>
                <a:cs typeface="Times New Roman" panose="02020603050405020304" pitchFamily="18" charset="0"/>
              </a:rPr>
              <a:t>A number of different approaches to s/w process assessment and improvement have been proposed over the past few decades.</a:t>
            </a:r>
          </a:p>
          <a:p>
            <a:pPr marL="0" indent="0">
              <a:buNone/>
            </a:pPr>
            <a:r>
              <a:rPr lang="en-US" sz="1600" b="1" dirty="0">
                <a:solidFill>
                  <a:srgbClr val="000000"/>
                </a:solidFill>
                <a:latin typeface="Times New Roman" panose="02020603050405020304" pitchFamily="18" charset="0"/>
                <a:cs typeface="Times New Roman" panose="02020603050405020304" pitchFamily="18" charset="0"/>
              </a:rPr>
              <a:t>Standard CMMI Assessment method for process improvement (SCAMPI)</a:t>
            </a:r>
          </a:p>
          <a:p>
            <a:pPr marL="0" indent="0">
              <a:buNone/>
            </a:pPr>
            <a:r>
              <a:rPr lang="en-US" altLang="en-US" sz="1600" dirty="0">
                <a:latin typeface="Times New Roman" panose="02020603050405020304" pitchFamily="18" charset="0"/>
                <a:cs typeface="Times New Roman" panose="02020603050405020304" pitchFamily="18" charset="0"/>
              </a:rPr>
              <a:t>The </a:t>
            </a:r>
            <a:r>
              <a:rPr lang="en-US" altLang="en-US" sz="1600" u="sng" dirty="0">
                <a:latin typeface="Times New Roman" panose="02020603050405020304" pitchFamily="18" charset="0"/>
                <a:cs typeface="Times New Roman" panose="02020603050405020304" pitchFamily="18" charset="0"/>
              </a:rPr>
              <a:t>Software Engineering Institute (SEI)</a:t>
            </a:r>
            <a:r>
              <a:rPr lang="en-US" altLang="en-US" sz="1600" dirty="0">
                <a:latin typeface="Times New Roman" panose="02020603050405020304" pitchFamily="18" charset="0"/>
                <a:cs typeface="Times New Roman" panose="02020603050405020304" pitchFamily="18" charset="0"/>
              </a:rPr>
              <a:t> has developed process meta-model to measure organization different level of process capability and maturity</a:t>
            </a:r>
          </a:p>
          <a:p>
            <a:pPr eaLnBrk="1" hangingPunct="1">
              <a:lnSpc>
                <a:spcPct val="80000"/>
              </a:lnSpc>
            </a:pPr>
            <a:r>
              <a:rPr lang="en-US" altLang="en-US" sz="1600" dirty="0">
                <a:latin typeface="Times New Roman" panose="02020603050405020304" pitchFamily="18" charset="0"/>
                <a:cs typeface="Times New Roman" panose="02020603050405020304" pitchFamily="18" charset="0"/>
              </a:rPr>
              <a:t>The CMMI defines each process area in terms of “specific goals” and the “specific practices” required to achieve these goals.</a:t>
            </a:r>
          </a:p>
          <a:p>
            <a:pPr marL="0" indent="0" eaLnBrk="1" hangingPunct="1">
              <a:lnSpc>
                <a:spcPct val="80000"/>
              </a:lnSpc>
              <a:buNone/>
            </a:pPr>
            <a:r>
              <a:rPr lang="en-US" altLang="en-US" sz="1600" b="1" i="1" dirty="0">
                <a:latin typeface="Times New Roman" panose="02020603050405020304" pitchFamily="18" charset="0"/>
                <a:cs typeface="Times New Roman" panose="02020603050405020304" pitchFamily="18" charset="0"/>
              </a:rPr>
              <a:t>	Specific goals</a:t>
            </a:r>
            <a:r>
              <a:rPr lang="en-US" altLang="en-US" sz="1600" dirty="0">
                <a:latin typeface="Times New Roman" panose="02020603050405020304" pitchFamily="18" charset="0"/>
                <a:cs typeface="Times New Roman" panose="02020603050405020304" pitchFamily="18" charset="0"/>
              </a:rPr>
              <a:t> establish the characteristics that must exist if the activities implied by a process area are to be effective. </a:t>
            </a:r>
          </a:p>
          <a:p>
            <a:pPr marL="0" indent="0" eaLnBrk="1" hangingPunct="1">
              <a:lnSpc>
                <a:spcPct val="80000"/>
              </a:lnSpc>
              <a:buNone/>
            </a:pPr>
            <a:r>
              <a:rPr lang="en-US" altLang="en-US" sz="1600" b="1" i="1" dirty="0">
                <a:latin typeface="Times New Roman" panose="02020603050405020304" pitchFamily="18" charset="0"/>
                <a:cs typeface="Times New Roman" panose="02020603050405020304" pitchFamily="18" charset="0"/>
              </a:rPr>
              <a:t>	Specific practices</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refine a goal into a set of process-related activities.</a:t>
            </a:r>
          </a:p>
          <a:p>
            <a:pPr marL="0" indent="0" eaLnBrk="1" hangingPunct="1">
              <a:lnSpc>
                <a:spcPct val="80000"/>
              </a:lnSpc>
              <a:buNone/>
            </a:pPr>
            <a:r>
              <a:rPr lang="en-US" altLang="en-US" sz="1600" dirty="0">
                <a:latin typeface="Times New Roman" panose="02020603050405020304" pitchFamily="18" charset="0"/>
                <a:cs typeface="Times New Roman" panose="02020603050405020304" pitchFamily="18" charset="0"/>
              </a:rPr>
              <a:t>SCAMPI provides a five step process assessment model that incorporates five phases</a:t>
            </a:r>
          </a:p>
          <a:p>
            <a:pPr marL="0" indent="0" eaLnBrk="1" hangingPunct="1">
              <a:lnSpc>
                <a:spcPct val="80000"/>
              </a:lnSpc>
              <a:buNone/>
            </a:pPr>
            <a:endParaRPr lang="en-US" alt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581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645BD6E-D504-0AAE-E7AB-615D99588185}"/>
              </a:ext>
            </a:extLst>
          </p:cNvPr>
          <p:cNvSpPr>
            <a:spLocks noGrp="1"/>
          </p:cNvSpPr>
          <p:nvPr>
            <p:ph type="title"/>
          </p:nvPr>
        </p:nvSpPr>
        <p:spPr>
          <a:xfrm>
            <a:off x="520413" y="274718"/>
            <a:ext cx="10515600" cy="676656"/>
          </a:xfrm>
        </p:spPr>
        <p:txBody>
          <a:bodyPr/>
          <a:lstStyle/>
          <a:p>
            <a:r>
              <a:rPr lang="en-US" sz="1600" dirty="0">
                <a:latin typeface="Times New Roman" panose="02020603050405020304" pitchFamily="18" charset="0"/>
                <a:cs typeface="Times New Roman" panose="02020603050405020304" pitchFamily="18" charset="0"/>
              </a:rPr>
              <a:t>Conti..</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CMMI Model </a:t>
            </a:r>
          </a:p>
        </p:txBody>
      </p:sp>
      <p:pic>
        <p:nvPicPr>
          <p:cNvPr id="1026" name="Picture 2" descr="Understanding CMMI: A Commitment to Quality Assurance">
            <a:extLst>
              <a:ext uri="{FF2B5EF4-FFF2-40B4-BE49-F238E27FC236}">
                <a16:creationId xmlns:a16="http://schemas.microsoft.com/office/drawing/2014/main" xmlns="" id="{BAB0E0C6-CDCC-4F1A-AB1E-85AADBD1526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5471" y="135172"/>
            <a:ext cx="5059679" cy="5836257"/>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6" name="Content Placeholder 5">
            <a:extLst>
              <a:ext uri="{FF2B5EF4-FFF2-40B4-BE49-F238E27FC236}">
                <a16:creationId xmlns:a16="http://schemas.microsoft.com/office/drawing/2014/main" xmlns="" id="{08342DD5-FF7C-6774-798E-443BF6F25363}"/>
              </a:ext>
            </a:extLst>
          </p:cNvPr>
          <p:cNvGraphicFramePr>
            <a:graphicFrameLocks noGrp="1"/>
          </p:cNvGraphicFramePr>
          <p:nvPr>
            <p:ph idx="1"/>
            <p:extLst>
              <p:ext uri="{D42A27DB-BD31-4B8C-83A1-F6EECF244321}">
                <p14:modId xmlns:p14="http://schemas.microsoft.com/office/powerpoint/2010/main" xmlns="" val="4133153326"/>
              </p:ext>
            </p:extLst>
          </p:nvPr>
        </p:nvGraphicFramePr>
        <p:xfrm>
          <a:off x="576263" y="1901825"/>
          <a:ext cx="4780268" cy="3356958"/>
        </p:xfrm>
        <a:graphic>
          <a:graphicData uri="http://schemas.openxmlformats.org/drawingml/2006/table">
            <a:tbl>
              <a:tblPr firstRow="1" bandRow="1">
                <a:tableStyleId>{5C22544A-7EE6-4342-B048-85BDC9FD1C3A}</a:tableStyleId>
              </a:tblPr>
              <a:tblGrid>
                <a:gridCol w="2390134">
                  <a:extLst>
                    <a:ext uri="{9D8B030D-6E8A-4147-A177-3AD203B41FA5}">
                      <a16:colId xmlns:a16="http://schemas.microsoft.com/office/drawing/2014/main" xmlns="" val="1008120384"/>
                    </a:ext>
                  </a:extLst>
                </a:gridCol>
                <a:gridCol w="2390134">
                  <a:extLst>
                    <a:ext uri="{9D8B030D-6E8A-4147-A177-3AD203B41FA5}">
                      <a16:colId xmlns:a16="http://schemas.microsoft.com/office/drawing/2014/main" xmlns="" val="3610809364"/>
                    </a:ext>
                  </a:extLst>
                </a:gridCol>
              </a:tblGrid>
              <a:tr h="600826">
                <a:tc>
                  <a:txBody>
                    <a:bodyPr/>
                    <a:lstStyle/>
                    <a:p>
                      <a:r>
                        <a:rPr lang="en-US" dirty="0"/>
                        <a:t>Level 1</a:t>
                      </a:r>
                    </a:p>
                  </a:txBody>
                  <a:tcPr>
                    <a:solidFill>
                      <a:schemeClr val="tx2">
                        <a:lumMod val="75000"/>
                      </a:schemeClr>
                    </a:solidFill>
                  </a:tcPr>
                </a:tc>
                <a:tc>
                  <a:txBody>
                    <a:bodyPr/>
                    <a:lstStyle/>
                    <a:p>
                      <a:r>
                        <a:rPr lang="en-US" dirty="0"/>
                        <a:t>Incomplete</a:t>
                      </a:r>
                    </a:p>
                    <a:p>
                      <a:endParaRPr lang="en-US" dirty="0"/>
                    </a:p>
                  </a:txBody>
                  <a:tcPr>
                    <a:solidFill>
                      <a:schemeClr val="tx2">
                        <a:lumMod val="75000"/>
                      </a:schemeClr>
                    </a:solidFill>
                  </a:tcPr>
                </a:tc>
                <a:extLst>
                  <a:ext uri="{0D108BD9-81ED-4DB2-BD59-A6C34878D82A}">
                    <a16:rowId xmlns:a16="http://schemas.microsoft.com/office/drawing/2014/main" xmlns="" val="4276198158"/>
                  </a:ext>
                </a:extLst>
              </a:tr>
              <a:tr h="600826">
                <a:tc>
                  <a:txBody>
                    <a:bodyPr/>
                    <a:lstStyle/>
                    <a:p>
                      <a:r>
                        <a:rPr lang="en-US" dirty="0">
                          <a:solidFill>
                            <a:schemeClr val="bg1">
                              <a:lumMod val="95000"/>
                            </a:schemeClr>
                          </a:solidFill>
                        </a:rPr>
                        <a:t>Level 1</a:t>
                      </a:r>
                    </a:p>
                  </a:txBody>
                  <a:tcPr>
                    <a:solidFill>
                      <a:schemeClr val="tx2">
                        <a:lumMod val="75000"/>
                      </a:schemeClr>
                    </a:solidFill>
                  </a:tcPr>
                </a:tc>
                <a:tc>
                  <a:txBody>
                    <a:bodyPr/>
                    <a:lstStyle/>
                    <a:p>
                      <a:r>
                        <a:rPr lang="en-US" dirty="0">
                          <a:solidFill>
                            <a:schemeClr val="bg1">
                              <a:lumMod val="95000"/>
                            </a:schemeClr>
                          </a:solidFill>
                        </a:rPr>
                        <a:t>Initial</a:t>
                      </a:r>
                    </a:p>
                  </a:txBody>
                  <a:tcPr>
                    <a:solidFill>
                      <a:schemeClr val="tx2">
                        <a:lumMod val="75000"/>
                      </a:schemeClr>
                    </a:solidFill>
                  </a:tcPr>
                </a:tc>
                <a:extLst>
                  <a:ext uri="{0D108BD9-81ED-4DB2-BD59-A6C34878D82A}">
                    <a16:rowId xmlns:a16="http://schemas.microsoft.com/office/drawing/2014/main" xmlns="" val="2748096760"/>
                  </a:ext>
                </a:extLst>
              </a:tr>
              <a:tr h="600826">
                <a:tc>
                  <a:txBody>
                    <a:bodyPr/>
                    <a:lstStyle/>
                    <a:p>
                      <a:r>
                        <a:rPr lang="en-US" dirty="0">
                          <a:solidFill>
                            <a:schemeClr val="bg1">
                              <a:lumMod val="95000"/>
                            </a:schemeClr>
                          </a:solidFill>
                        </a:rPr>
                        <a:t>Level 2</a:t>
                      </a:r>
                    </a:p>
                  </a:txBody>
                  <a:tcPr>
                    <a:solidFill>
                      <a:schemeClr val="tx2">
                        <a:lumMod val="75000"/>
                      </a:schemeClr>
                    </a:solidFill>
                  </a:tcPr>
                </a:tc>
                <a:tc>
                  <a:txBody>
                    <a:bodyPr/>
                    <a:lstStyle/>
                    <a:p>
                      <a:r>
                        <a:rPr lang="en-US" dirty="0">
                          <a:solidFill>
                            <a:schemeClr val="bg1">
                              <a:lumMod val="95000"/>
                            </a:schemeClr>
                          </a:solidFill>
                        </a:rPr>
                        <a:t>Managed</a:t>
                      </a:r>
                    </a:p>
                  </a:txBody>
                  <a:tcPr>
                    <a:solidFill>
                      <a:schemeClr val="tx2">
                        <a:lumMod val="75000"/>
                      </a:schemeClr>
                    </a:solidFill>
                  </a:tcPr>
                </a:tc>
                <a:extLst>
                  <a:ext uri="{0D108BD9-81ED-4DB2-BD59-A6C34878D82A}">
                    <a16:rowId xmlns:a16="http://schemas.microsoft.com/office/drawing/2014/main" xmlns="" val="150924961"/>
                  </a:ext>
                </a:extLst>
              </a:tr>
              <a:tr h="600826">
                <a:tc>
                  <a:txBody>
                    <a:bodyPr/>
                    <a:lstStyle/>
                    <a:p>
                      <a:r>
                        <a:rPr lang="en-US" dirty="0">
                          <a:solidFill>
                            <a:schemeClr val="bg1">
                              <a:lumMod val="95000"/>
                            </a:schemeClr>
                          </a:solidFill>
                        </a:rPr>
                        <a:t>Level 3</a:t>
                      </a:r>
                    </a:p>
                  </a:txBody>
                  <a:tcPr>
                    <a:solidFill>
                      <a:schemeClr val="tx2">
                        <a:lumMod val="75000"/>
                      </a:schemeClr>
                    </a:solidFill>
                  </a:tcPr>
                </a:tc>
                <a:tc>
                  <a:txBody>
                    <a:bodyPr/>
                    <a:lstStyle/>
                    <a:p>
                      <a:r>
                        <a:rPr lang="en-US" dirty="0">
                          <a:solidFill>
                            <a:schemeClr val="bg1">
                              <a:lumMod val="95000"/>
                            </a:schemeClr>
                          </a:solidFill>
                        </a:rPr>
                        <a:t>Defined</a:t>
                      </a:r>
                    </a:p>
                  </a:txBody>
                  <a:tcPr>
                    <a:solidFill>
                      <a:schemeClr val="tx2">
                        <a:lumMod val="75000"/>
                      </a:schemeClr>
                    </a:solidFill>
                  </a:tcPr>
                </a:tc>
                <a:extLst>
                  <a:ext uri="{0D108BD9-81ED-4DB2-BD59-A6C34878D82A}">
                    <a16:rowId xmlns:a16="http://schemas.microsoft.com/office/drawing/2014/main" xmlns="" val="3334700510"/>
                  </a:ext>
                </a:extLst>
              </a:tr>
              <a:tr h="600826">
                <a:tc>
                  <a:txBody>
                    <a:bodyPr/>
                    <a:lstStyle/>
                    <a:p>
                      <a:r>
                        <a:rPr lang="en-US" dirty="0">
                          <a:solidFill>
                            <a:schemeClr val="bg1">
                              <a:lumMod val="95000"/>
                            </a:schemeClr>
                          </a:solidFill>
                        </a:rPr>
                        <a:t>Level 4</a:t>
                      </a:r>
                    </a:p>
                  </a:txBody>
                  <a:tcPr>
                    <a:solidFill>
                      <a:schemeClr val="tx2">
                        <a:lumMod val="75000"/>
                      </a:schemeClr>
                    </a:solidFill>
                  </a:tcPr>
                </a:tc>
                <a:tc>
                  <a:txBody>
                    <a:bodyPr/>
                    <a:lstStyle/>
                    <a:p>
                      <a:r>
                        <a:rPr lang="en-US" dirty="0">
                          <a:solidFill>
                            <a:schemeClr val="bg1">
                              <a:lumMod val="95000"/>
                            </a:schemeClr>
                          </a:solidFill>
                        </a:rPr>
                        <a:t>Quantitatively Managed</a:t>
                      </a:r>
                    </a:p>
                    <a:p>
                      <a:endParaRPr lang="en-US" dirty="0">
                        <a:solidFill>
                          <a:schemeClr val="bg1">
                            <a:lumMod val="95000"/>
                          </a:schemeClr>
                        </a:solidFill>
                      </a:endParaRPr>
                    </a:p>
                  </a:txBody>
                  <a:tcPr>
                    <a:solidFill>
                      <a:schemeClr val="tx2">
                        <a:lumMod val="75000"/>
                      </a:schemeClr>
                    </a:solidFill>
                  </a:tcPr>
                </a:tc>
                <a:extLst>
                  <a:ext uri="{0D108BD9-81ED-4DB2-BD59-A6C34878D82A}">
                    <a16:rowId xmlns:a16="http://schemas.microsoft.com/office/drawing/2014/main" xmlns="" val="2603129263"/>
                  </a:ext>
                </a:extLst>
              </a:tr>
            </a:tbl>
          </a:graphicData>
        </a:graphic>
      </p:graphicFrame>
      <p:graphicFrame>
        <p:nvGraphicFramePr>
          <p:cNvPr id="7" name="Table 6">
            <a:extLst>
              <a:ext uri="{FF2B5EF4-FFF2-40B4-BE49-F238E27FC236}">
                <a16:creationId xmlns:a16="http://schemas.microsoft.com/office/drawing/2014/main" xmlns="" id="{F76ADBC7-BA3C-68C3-D243-F05CED82AD36}"/>
              </a:ext>
            </a:extLst>
          </p:cNvPr>
          <p:cNvGraphicFramePr>
            <a:graphicFrameLocks noGrp="1"/>
          </p:cNvGraphicFramePr>
          <p:nvPr>
            <p:extLst>
              <p:ext uri="{D42A27DB-BD31-4B8C-83A1-F6EECF244321}">
                <p14:modId xmlns:p14="http://schemas.microsoft.com/office/powerpoint/2010/main" xmlns="" val="1595200849"/>
              </p:ext>
            </p:extLst>
          </p:nvPr>
        </p:nvGraphicFramePr>
        <p:xfrm>
          <a:off x="576262" y="4984463"/>
          <a:ext cx="4780268" cy="370840"/>
        </p:xfrm>
        <a:graphic>
          <a:graphicData uri="http://schemas.openxmlformats.org/drawingml/2006/table">
            <a:tbl>
              <a:tblPr firstRow="1" bandRow="1">
                <a:tableStyleId>{5C22544A-7EE6-4342-B048-85BDC9FD1C3A}</a:tableStyleId>
              </a:tblPr>
              <a:tblGrid>
                <a:gridCol w="2390134">
                  <a:extLst>
                    <a:ext uri="{9D8B030D-6E8A-4147-A177-3AD203B41FA5}">
                      <a16:colId xmlns:a16="http://schemas.microsoft.com/office/drawing/2014/main" xmlns="" val="4076155702"/>
                    </a:ext>
                  </a:extLst>
                </a:gridCol>
                <a:gridCol w="2390134">
                  <a:extLst>
                    <a:ext uri="{9D8B030D-6E8A-4147-A177-3AD203B41FA5}">
                      <a16:colId xmlns:a16="http://schemas.microsoft.com/office/drawing/2014/main" xmlns="" val="520601358"/>
                    </a:ext>
                  </a:extLst>
                </a:gridCol>
              </a:tblGrid>
              <a:tr h="370840">
                <a:tc>
                  <a:txBody>
                    <a:bodyPr/>
                    <a:lstStyle/>
                    <a:p>
                      <a:r>
                        <a:rPr lang="en-US" dirty="0"/>
                        <a:t>Level 5</a:t>
                      </a:r>
                    </a:p>
                  </a:txBody>
                  <a:tcPr>
                    <a:solidFill>
                      <a:schemeClr val="tx2">
                        <a:lumMod val="75000"/>
                      </a:schemeClr>
                    </a:solidFill>
                  </a:tcPr>
                </a:tc>
                <a:tc>
                  <a:txBody>
                    <a:bodyPr/>
                    <a:lstStyle/>
                    <a:p>
                      <a:r>
                        <a:rPr lang="en-US" dirty="0">
                          <a:solidFill>
                            <a:srgbClr val="FFF4ED"/>
                          </a:solidFill>
                        </a:rPr>
                        <a:t>Optimizing</a:t>
                      </a:r>
                    </a:p>
                  </a:txBody>
                  <a:tcPr>
                    <a:solidFill>
                      <a:schemeClr val="tx2">
                        <a:lumMod val="75000"/>
                      </a:schemeClr>
                    </a:solidFill>
                  </a:tcPr>
                </a:tc>
                <a:extLst>
                  <a:ext uri="{0D108BD9-81ED-4DB2-BD59-A6C34878D82A}">
                    <a16:rowId xmlns:a16="http://schemas.microsoft.com/office/drawing/2014/main" xmlns="" val="3461409708"/>
                  </a:ext>
                </a:extLst>
              </a:tr>
            </a:tbl>
          </a:graphicData>
        </a:graphic>
      </p:graphicFrame>
    </p:spTree>
    <p:extLst>
      <p:ext uri="{BB962C8B-B14F-4D97-AF65-F5344CB8AC3E}">
        <p14:creationId xmlns:p14="http://schemas.microsoft.com/office/powerpoint/2010/main" xmlns="" val="123413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8F61A-9AF5-1DDE-8192-4C5D301A2435}"/>
              </a:ext>
            </a:extLst>
          </p:cNvPr>
          <p:cNvSpPr>
            <a:spLocks noGrp="1"/>
          </p:cNvSpPr>
          <p:nvPr>
            <p:ph type="title"/>
          </p:nvPr>
        </p:nvSpPr>
        <p:spPr>
          <a:xfrm>
            <a:off x="167511" y="0"/>
            <a:ext cx="10515600" cy="676656"/>
          </a:xfrm>
        </p:spPr>
        <p:txBody>
          <a:bodyPr/>
          <a:lstStyle/>
          <a:p>
            <a:r>
              <a:rPr lang="en-US" sz="1200" dirty="0">
                <a:latin typeface="Times New Roman" panose="02020603050405020304" pitchFamily="18" charset="0"/>
                <a:cs typeface="Times New Roman" panose="02020603050405020304" pitchFamily="18" charset="0"/>
              </a:rPr>
              <a:t>Conti..</a:t>
            </a:r>
          </a:p>
        </p:txBody>
      </p:sp>
      <p:sp>
        <p:nvSpPr>
          <p:cNvPr id="3" name="Content Placeholder 2">
            <a:extLst>
              <a:ext uri="{FF2B5EF4-FFF2-40B4-BE49-F238E27FC236}">
                <a16:creationId xmlns:a16="http://schemas.microsoft.com/office/drawing/2014/main" xmlns="" id="{8ED31353-894F-C5D6-7AB1-D683537C9ADC}"/>
              </a:ext>
            </a:extLst>
          </p:cNvPr>
          <p:cNvSpPr>
            <a:spLocks noGrp="1"/>
          </p:cNvSpPr>
          <p:nvPr>
            <p:ph idx="1"/>
          </p:nvPr>
        </p:nvSpPr>
        <p:spPr>
          <a:xfrm>
            <a:off x="282101" y="676656"/>
            <a:ext cx="11742387" cy="5541264"/>
          </a:xfrm>
        </p:spPr>
        <p:txBody>
          <a:bodyPr>
            <a:noAutofit/>
          </a:bodyPr>
          <a:lstStyle/>
          <a:p>
            <a:r>
              <a:rPr lang="en-US" sz="1600" dirty="0">
                <a:latin typeface="Times New Roman" panose="02020603050405020304" pitchFamily="18" charset="0"/>
                <a:cs typeface="Times New Roman" panose="02020603050405020304" pitchFamily="18" charset="0"/>
              </a:rPr>
              <a:t>CMMI is a process level improvement training and appraisal program.</a:t>
            </a:r>
          </a:p>
          <a:p>
            <a:r>
              <a:rPr lang="en-US" sz="1600" dirty="0">
                <a:latin typeface="Times New Roman" panose="02020603050405020304" pitchFamily="18" charset="0"/>
                <a:cs typeface="Times New Roman" panose="02020603050405020304" pitchFamily="18" charset="0"/>
              </a:rPr>
              <a:t>CMMI is a process model that guides organizations to improve process and boosts productivity</a:t>
            </a:r>
          </a:p>
          <a:p>
            <a:r>
              <a:rPr lang="en-US" sz="1600" dirty="0">
                <a:latin typeface="Times New Roman" panose="02020603050405020304" pitchFamily="18" charset="0"/>
                <a:cs typeface="Times New Roman" panose="02020603050405020304" pitchFamily="18" charset="0"/>
              </a:rPr>
              <a:t>It also helps organizations streamline process improvement, encouraging a productive, efficient culture that decreases risks in s/w, product and service development.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CMMI Levels</a:t>
            </a:r>
          </a:p>
          <a:p>
            <a:pPr marL="0" indent="0">
              <a:buNone/>
            </a:pPr>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C0C0C"/>
                </a:solidFill>
                <a:effectLst/>
                <a:latin typeface="Times New Roman" panose="02020603050405020304" pitchFamily="18" charset="0"/>
                <a:cs typeface="Times New Roman" panose="02020603050405020304" pitchFamily="18" charset="0"/>
              </a:rPr>
              <a:t>Level 1</a:t>
            </a:r>
            <a:r>
              <a:rPr lang="en-US" sz="1600" b="0" i="0" dirty="0">
                <a:solidFill>
                  <a:srgbClr val="0C0C0C"/>
                </a:solidFill>
                <a:effectLst/>
                <a:latin typeface="Times New Roman" panose="02020603050405020304" pitchFamily="18" charset="0"/>
                <a:cs typeface="Times New Roman" panose="02020603050405020304" pitchFamily="18" charset="0"/>
              </a:rPr>
              <a:t>– </a:t>
            </a:r>
            <a:r>
              <a:rPr lang="en-US" sz="1600" b="1" i="0" dirty="0">
                <a:solidFill>
                  <a:srgbClr val="0C0C0C"/>
                </a:solidFill>
                <a:effectLst/>
                <a:latin typeface="Times New Roman" panose="02020603050405020304" pitchFamily="18" charset="0"/>
                <a:cs typeface="Times New Roman" panose="02020603050405020304" pitchFamily="18" charset="0"/>
              </a:rPr>
              <a:t>Incomplete/initial: </a:t>
            </a:r>
          </a:p>
          <a:p>
            <a:pPr marL="0" indent="0" algn="l">
              <a:buNone/>
            </a:pPr>
            <a:r>
              <a:rPr lang="en-US" sz="1600" dirty="0">
                <a:solidFill>
                  <a:srgbClr val="0C0C0C"/>
                </a:solidFill>
                <a:latin typeface="Times New Roman" panose="02020603050405020304" pitchFamily="18" charset="0"/>
                <a:cs typeface="Times New Roman" panose="02020603050405020304" pitchFamily="18" charset="0"/>
              </a:rPr>
              <a:t>	</a:t>
            </a:r>
            <a:r>
              <a:rPr lang="en-US" sz="1600" b="0" i="0" dirty="0">
                <a:solidFill>
                  <a:srgbClr val="0C0C0C"/>
                </a:solidFill>
                <a:effectLst/>
                <a:latin typeface="Times New Roman" panose="02020603050405020304" pitchFamily="18" charset="0"/>
                <a:cs typeface="Times New Roman" panose="02020603050405020304" pitchFamily="18" charset="0"/>
              </a:rPr>
              <a:t>At this stage work “may or may not get completed.” Goals have not been established at this point and processes are only partly formed or do not meet the organizational needs.</a:t>
            </a:r>
          </a:p>
          <a:p>
            <a:pPr algn="l">
              <a:buFont typeface="Arial" panose="020B0604020202020204" pitchFamily="34" charset="0"/>
              <a:buChar char="•"/>
            </a:pPr>
            <a:r>
              <a:rPr lang="en-US" sz="1600" b="1" i="0" dirty="0">
                <a:solidFill>
                  <a:srgbClr val="0C0C0C"/>
                </a:solidFill>
                <a:effectLst/>
                <a:latin typeface="Times New Roman" panose="02020603050405020304" pitchFamily="18" charset="0"/>
                <a:cs typeface="Times New Roman" panose="02020603050405020304" pitchFamily="18" charset="0"/>
              </a:rPr>
              <a:t>Level 1a </a:t>
            </a:r>
            <a:r>
              <a:rPr lang="en-US" sz="1600" b="0" i="0" dirty="0">
                <a:solidFill>
                  <a:srgbClr val="0C0C0C"/>
                </a:solidFill>
                <a:effectLst/>
                <a:latin typeface="Times New Roman" panose="02020603050405020304" pitchFamily="18" charset="0"/>
                <a:cs typeface="Times New Roman" panose="02020603050405020304" pitchFamily="18" charset="0"/>
              </a:rPr>
              <a:t>–</a:t>
            </a:r>
          </a:p>
          <a:p>
            <a:pPr marL="457200" lvl="1" indent="0">
              <a:buNone/>
            </a:pPr>
            <a:r>
              <a:rPr lang="en-US" sz="1600" dirty="0">
                <a:solidFill>
                  <a:srgbClr val="0C0C0C"/>
                </a:solidFill>
                <a:latin typeface="Times New Roman" panose="02020603050405020304" pitchFamily="18" charset="0"/>
                <a:cs typeface="Times New Roman" panose="02020603050405020304" pitchFamily="18" charset="0"/>
              </a:rPr>
              <a:t>	</a:t>
            </a:r>
            <a:r>
              <a:rPr lang="en-US" sz="1600" b="0" i="0" dirty="0">
                <a:solidFill>
                  <a:srgbClr val="0C0C0C"/>
                </a:solidFill>
                <a:effectLst/>
                <a:latin typeface="Times New Roman" panose="02020603050405020304" pitchFamily="18" charset="0"/>
                <a:cs typeface="Times New Roman" panose="02020603050405020304" pitchFamily="18" charset="0"/>
              </a:rPr>
              <a:t> </a:t>
            </a:r>
            <a:r>
              <a:rPr lang="en-US" sz="1600" b="1" i="0" dirty="0">
                <a:solidFill>
                  <a:srgbClr val="0C0C0C"/>
                </a:solidFill>
                <a:effectLst/>
                <a:latin typeface="Times New Roman" panose="02020603050405020304" pitchFamily="18" charset="0"/>
                <a:cs typeface="Times New Roman" panose="02020603050405020304" pitchFamily="18" charset="0"/>
              </a:rPr>
              <a:t>Initial: </a:t>
            </a:r>
          </a:p>
          <a:p>
            <a:pPr marL="457200" lvl="1" indent="0">
              <a:buNone/>
            </a:pPr>
            <a:r>
              <a:rPr lang="en-US" sz="1600" b="1" dirty="0">
                <a:solidFill>
                  <a:srgbClr val="0C0C0C"/>
                </a:solidFill>
                <a:latin typeface="Times New Roman" panose="02020603050405020304" pitchFamily="18" charset="0"/>
                <a:cs typeface="Times New Roman" panose="02020603050405020304" pitchFamily="18" charset="0"/>
              </a:rPr>
              <a:t>		</a:t>
            </a:r>
            <a:r>
              <a:rPr lang="en-US" sz="1600" b="0" i="0" dirty="0">
                <a:solidFill>
                  <a:srgbClr val="0C0C0C"/>
                </a:solidFill>
                <a:effectLst/>
                <a:latin typeface="Times New Roman" panose="02020603050405020304" pitchFamily="18" charset="0"/>
                <a:cs typeface="Times New Roman" panose="02020603050405020304" pitchFamily="18" charset="0"/>
              </a:rPr>
              <a:t>Processes are viewed as unpredictable and reactive. At this stage, “work gets completed but it’s often delayed and over budget.” This is the worst stage a business can find itself in — an unpredictable environment that increases risk and inefficiency.</a:t>
            </a:r>
          </a:p>
          <a:p>
            <a:pPr algn="l">
              <a:buFont typeface="Arial" panose="020B0604020202020204" pitchFamily="34" charset="0"/>
              <a:buChar char="•"/>
            </a:pPr>
            <a:r>
              <a:rPr lang="en-US" sz="1600" b="1" i="0" dirty="0">
                <a:solidFill>
                  <a:srgbClr val="0C0C0C"/>
                </a:solidFill>
                <a:effectLst/>
                <a:latin typeface="Times New Roman" panose="02020603050405020304" pitchFamily="18" charset="0"/>
                <a:cs typeface="Times New Roman" panose="02020603050405020304" pitchFamily="18" charset="0"/>
              </a:rPr>
              <a:t>Level 2 </a:t>
            </a:r>
            <a:r>
              <a:rPr lang="en-US" sz="1600" b="0" i="0" dirty="0">
                <a:solidFill>
                  <a:srgbClr val="0C0C0C"/>
                </a:solidFill>
                <a:effectLst/>
                <a:latin typeface="Times New Roman" panose="02020603050405020304" pitchFamily="18" charset="0"/>
                <a:cs typeface="Times New Roman" panose="02020603050405020304" pitchFamily="18" charset="0"/>
              </a:rPr>
              <a:t>– </a:t>
            </a:r>
            <a:r>
              <a:rPr lang="en-US" sz="1600" b="1" i="0" dirty="0">
                <a:solidFill>
                  <a:srgbClr val="0C0C0C"/>
                </a:solidFill>
                <a:effectLst/>
                <a:latin typeface="Times New Roman" panose="02020603050405020304" pitchFamily="18" charset="0"/>
                <a:cs typeface="Times New Roman" panose="02020603050405020304" pitchFamily="18" charset="0"/>
              </a:rPr>
              <a:t>Managed: </a:t>
            </a:r>
          </a:p>
          <a:p>
            <a:pPr marL="0" indent="0" algn="l">
              <a:buNone/>
            </a:pPr>
            <a:r>
              <a:rPr lang="en-US" sz="1600" dirty="0">
                <a:solidFill>
                  <a:srgbClr val="0C0C0C"/>
                </a:solidFill>
                <a:latin typeface="Times New Roman" panose="02020603050405020304" pitchFamily="18" charset="0"/>
                <a:cs typeface="Times New Roman" panose="02020603050405020304" pitchFamily="18" charset="0"/>
              </a:rPr>
              <a:t>	</a:t>
            </a:r>
            <a:r>
              <a:rPr lang="en-US" sz="1600" b="0" i="0" dirty="0">
                <a:solidFill>
                  <a:srgbClr val="0C0C0C"/>
                </a:solidFill>
                <a:effectLst/>
                <a:latin typeface="Times New Roman" panose="02020603050405020304" pitchFamily="18" charset="0"/>
                <a:cs typeface="Times New Roman" panose="02020603050405020304" pitchFamily="18" charset="0"/>
              </a:rPr>
              <a:t>There’s a level of project management achieved. Projects are “planned, performed, measured and controlled” at this level, but there are still a lot of issues to address.</a:t>
            </a:r>
          </a:p>
          <a:p>
            <a:pPr marL="0" indent="0">
              <a:buNone/>
            </a:pPr>
            <a:endParaRPr lang="en-US" sz="1600" dirty="0"/>
          </a:p>
        </p:txBody>
      </p:sp>
    </p:spTree>
    <p:extLst>
      <p:ext uri="{BB962C8B-B14F-4D97-AF65-F5344CB8AC3E}">
        <p14:creationId xmlns:p14="http://schemas.microsoft.com/office/powerpoint/2010/main" xmlns="" val="389106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1C438-D263-AA33-4DAB-215C63FC6B61}"/>
              </a:ext>
            </a:extLst>
          </p:cNvPr>
          <p:cNvSpPr>
            <a:spLocks noGrp="1"/>
          </p:cNvSpPr>
          <p:nvPr>
            <p:ph type="title"/>
          </p:nvPr>
        </p:nvSpPr>
        <p:spPr>
          <a:xfrm>
            <a:off x="250069" y="155448"/>
            <a:ext cx="10515600" cy="676656"/>
          </a:xfrm>
        </p:spPr>
        <p:txBody>
          <a:bodyPr/>
          <a:lstStyle/>
          <a:p>
            <a:r>
              <a:rPr lang="en-US" sz="1200" dirty="0">
                <a:latin typeface="Times New Roman" panose="02020603050405020304" pitchFamily="18" charset="0"/>
                <a:cs typeface="Times New Roman" panose="02020603050405020304" pitchFamily="18" charset="0"/>
              </a:rPr>
              <a:t>Conti..</a:t>
            </a:r>
          </a:p>
        </p:txBody>
      </p:sp>
      <p:sp>
        <p:nvSpPr>
          <p:cNvPr id="3" name="Content Placeholder 2">
            <a:extLst>
              <a:ext uri="{FF2B5EF4-FFF2-40B4-BE49-F238E27FC236}">
                <a16:creationId xmlns:a16="http://schemas.microsoft.com/office/drawing/2014/main" xmlns="" id="{F8DB9916-638F-19CB-7F52-20D3DD1592F2}"/>
              </a:ext>
            </a:extLst>
          </p:cNvPr>
          <p:cNvSpPr>
            <a:spLocks noGrp="1"/>
          </p:cNvSpPr>
          <p:nvPr>
            <p:ph idx="1"/>
          </p:nvPr>
        </p:nvSpPr>
        <p:spPr>
          <a:xfrm>
            <a:off x="576072" y="978010"/>
            <a:ext cx="10515600" cy="4800998"/>
          </a:xfrm>
        </p:spPr>
        <p:txBody>
          <a:bodyPr>
            <a:normAutofit/>
          </a:bodyPr>
          <a:lstStyle/>
          <a:p>
            <a:pPr algn="l">
              <a:buFont typeface="Arial" panose="020B0604020202020204" pitchFamily="34" charset="0"/>
              <a:buChar char="•"/>
            </a:pPr>
            <a:r>
              <a:rPr lang="en-US" sz="1600" b="1" i="0" dirty="0">
                <a:solidFill>
                  <a:srgbClr val="0C0C0C"/>
                </a:solidFill>
                <a:effectLst/>
                <a:latin typeface="Times New Roman" panose="02020603050405020304" pitchFamily="18" charset="0"/>
                <a:cs typeface="Times New Roman" panose="02020603050405020304" pitchFamily="18" charset="0"/>
              </a:rPr>
              <a:t>Level 3 – Defined: </a:t>
            </a:r>
          </a:p>
          <a:p>
            <a:pPr marL="0" indent="0" algn="l">
              <a:buNone/>
            </a:pPr>
            <a:r>
              <a:rPr lang="en-US" sz="1600" dirty="0">
                <a:solidFill>
                  <a:srgbClr val="0C0C0C"/>
                </a:solidFill>
                <a:latin typeface="Times New Roman" panose="02020603050405020304" pitchFamily="18" charset="0"/>
                <a:cs typeface="Times New Roman" panose="02020603050405020304" pitchFamily="18" charset="0"/>
              </a:rPr>
              <a:t>	</a:t>
            </a:r>
            <a:r>
              <a:rPr lang="en-US" sz="1600" b="0" i="0" dirty="0">
                <a:solidFill>
                  <a:srgbClr val="0C0C0C"/>
                </a:solidFill>
                <a:effectLst/>
                <a:latin typeface="Times New Roman" panose="02020603050405020304" pitchFamily="18" charset="0"/>
                <a:cs typeface="Times New Roman" panose="02020603050405020304" pitchFamily="18" charset="0"/>
              </a:rPr>
              <a:t>At this stage, organizations are more proactive than reactive. There’s a set of “organization-wide standards” to “provide guidance across projects, programs and portfolios.” Businesses understand their shortcomings, how to address them and what the goal is for improvement.</a:t>
            </a:r>
          </a:p>
          <a:p>
            <a:pPr algn="l">
              <a:buFont typeface="Arial" panose="020B0604020202020204" pitchFamily="34" charset="0"/>
              <a:buChar char="•"/>
            </a:pPr>
            <a:r>
              <a:rPr lang="en-US" sz="1600" b="1" i="0" dirty="0">
                <a:solidFill>
                  <a:srgbClr val="0C0C0C"/>
                </a:solidFill>
                <a:effectLst/>
                <a:latin typeface="Times New Roman" panose="02020603050405020304" pitchFamily="18" charset="0"/>
                <a:cs typeface="Times New Roman" panose="02020603050405020304" pitchFamily="18" charset="0"/>
              </a:rPr>
              <a:t>Level 4 – Quantitatively managed: </a:t>
            </a:r>
          </a:p>
          <a:p>
            <a:pPr marL="0" indent="0" algn="l">
              <a:buNone/>
            </a:pPr>
            <a:r>
              <a:rPr lang="en-US" sz="1600" b="0" i="0" dirty="0">
                <a:solidFill>
                  <a:srgbClr val="0C0C0C"/>
                </a:solidFill>
                <a:effectLst/>
                <a:latin typeface="Times New Roman" panose="02020603050405020304" pitchFamily="18" charset="0"/>
                <a:cs typeface="Times New Roman" panose="02020603050405020304" pitchFamily="18" charset="0"/>
              </a:rPr>
              <a:t>	This stage is more measured and controlled. The organization is working off quantitative data to determine predictable processes that align with stakeholder needs. The business is ahead of risks, with more data-driven insight into process deficiencies.</a:t>
            </a:r>
          </a:p>
          <a:p>
            <a:pPr algn="l">
              <a:buFont typeface="Arial" panose="020B0604020202020204" pitchFamily="34" charset="0"/>
              <a:buChar char="•"/>
            </a:pPr>
            <a:r>
              <a:rPr lang="en-US" sz="1600" b="1" i="0" dirty="0">
                <a:solidFill>
                  <a:srgbClr val="0C0C0C"/>
                </a:solidFill>
                <a:effectLst/>
                <a:latin typeface="Times New Roman" panose="02020603050405020304" pitchFamily="18" charset="0"/>
                <a:cs typeface="Times New Roman" panose="02020603050405020304" pitchFamily="18" charset="0"/>
              </a:rPr>
              <a:t>Level 5 – Optimizing: </a:t>
            </a:r>
          </a:p>
          <a:p>
            <a:pPr marL="0" indent="0" algn="l">
              <a:buNone/>
            </a:pPr>
            <a:r>
              <a:rPr lang="en-US" sz="1600" dirty="0">
                <a:solidFill>
                  <a:srgbClr val="0C0C0C"/>
                </a:solidFill>
                <a:latin typeface="Times New Roman" panose="02020603050405020304" pitchFamily="18" charset="0"/>
                <a:cs typeface="Times New Roman" panose="02020603050405020304" pitchFamily="18" charset="0"/>
              </a:rPr>
              <a:t>	</a:t>
            </a:r>
            <a:r>
              <a:rPr lang="en-US" sz="1600" b="0" i="0" dirty="0">
                <a:solidFill>
                  <a:srgbClr val="0C0C0C"/>
                </a:solidFill>
                <a:effectLst/>
                <a:latin typeface="Times New Roman" panose="02020603050405020304" pitchFamily="18" charset="0"/>
                <a:cs typeface="Times New Roman" panose="02020603050405020304" pitchFamily="18" charset="0"/>
              </a:rPr>
              <a:t>Here, an organization’s processes are stable and flexible. At this final stage, an organization will be in constant state of improving and responding to changes or other opportunities. The organization is stable, which allows for more “agility and innovation,” in a predictable environment.</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5751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042DD24-75F6-5BB6-6B72-D798B13F6B49}"/>
              </a:ext>
            </a:extLst>
          </p:cNvPr>
          <p:cNvSpPr>
            <a:spLocks noGrp="1"/>
          </p:cNvSpPr>
          <p:nvPr>
            <p:ph type="title"/>
          </p:nvPr>
        </p:nvSpPr>
        <p:spPr/>
        <p:txBody>
          <a:bodyPr/>
          <a:lstStyle/>
          <a:p>
            <a:r>
              <a:rPr lang="en-US" dirty="0"/>
              <a:t>Process models</a:t>
            </a:r>
            <a:br>
              <a:rPr lang="en-US" dirty="0"/>
            </a:br>
            <a:r>
              <a:rPr lang="en-US" dirty="0"/>
              <a:t>SDLC</a:t>
            </a:r>
          </a:p>
        </p:txBody>
      </p:sp>
      <p:sp>
        <p:nvSpPr>
          <p:cNvPr id="7" name="Content Placeholder 6">
            <a:extLst>
              <a:ext uri="{FF2B5EF4-FFF2-40B4-BE49-F238E27FC236}">
                <a16:creationId xmlns:a16="http://schemas.microsoft.com/office/drawing/2014/main" xmlns="" id="{ABC90A79-04D5-C335-CE4E-D2D5C3B380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973331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6F1B59-A0E1-A729-4711-9F49A3CDDDD0}"/>
              </a:ext>
            </a:extLst>
          </p:cNvPr>
          <p:cNvSpPr>
            <a:spLocks noGrp="1"/>
          </p:cNvSpPr>
          <p:nvPr>
            <p:ph type="title"/>
          </p:nvPr>
        </p:nvSpPr>
        <p:spPr>
          <a:xfrm>
            <a:off x="242117" y="179302"/>
            <a:ext cx="10515600" cy="607877"/>
          </a:xfrm>
        </p:spPr>
        <p:txBody>
          <a:bodyPr/>
          <a:lstStyle/>
          <a:p>
            <a:pPr algn="ctr"/>
            <a:r>
              <a:rPr lang="en-US" sz="1600" dirty="0">
                <a:latin typeface="Times New Roman" panose="02020603050405020304" pitchFamily="18" charset="0"/>
                <a:cs typeface="Times New Roman" panose="02020603050405020304" pitchFamily="18" charset="0"/>
              </a:rPr>
              <a:t>SDLC</a:t>
            </a:r>
          </a:p>
        </p:txBody>
      </p:sp>
      <p:sp>
        <p:nvSpPr>
          <p:cNvPr id="5" name="Content Placeholder 4">
            <a:extLst>
              <a:ext uri="{FF2B5EF4-FFF2-40B4-BE49-F238E27FC236}">
                <a16:creationId xmlns:a16="http://schemas.microsoft.com/office/drawing/2014/main" xmlns="" id="{18653632-503A-4428-2D8D-1B9FC0F3CDE9}"/>
              </a:ext>
            </a:extLst>
          </p:cNvPr>
          <p:cNvSpPr>
            <a:spLocks noGrp="1"/>
          </p:cNvSpPr>
          <p:nvPr>
            <p:ph idx="1"/>
          </p:nvPr>
        </p:nvSpPr>
        <p:spPr>
          <a:xfrm>
            <a:off x="151075" y="874643"/>
            <a:ext cx="12040925" cy="5359180"/>
          </a:xfrm>
        </p:spPr>
        <p:txBody>
          <a:bodyPr>
            <a:normAutofit/>
          </a:bodyPr>
          <a:lstStyle/>
          <a:p>
            <a:r>
              <a:rPr lang="en-US" sz="1600" dirty="0">
                <a:latin typeface="Times New Roman" panose="02020603050405020304" pitchFamily="18" charset="0"/>
                <a:cs typeface="Times New Roman" panose="02020603050405020304" pitchFamily="18" charset="0"/>
              </a:rPr>
              <a:t>SDLC stands for software development life cycle.</a:t>
            </a:r>
          </a:p>
          <a:p>
            <a:r>
              <a:rPr lang="en-US" sz="1600" dirty="0">
                <a:latin typeface="Times New Roman" panose="02020603050405020304" pitchFamily="18" charset="0"/>
                <a:cs typeface="Times New Roman" panose="02020603050405020304" pitchFamily="18" charset="0"/>
              </a:rPr>
              <a:t>It outlines the numerous steps needed in creating software to produce a high quality end product</a:t>
            </a:r>
          </a:p>
          <a:p>
            <a:r>
              <a:rPr lang="en-US" sz="1600" dirty="0">
                <a:latin typeface="Times New Roman" panose="02020603050405020304" pitchFamily="18" charset="0"/>
                <a:cs typeface="Times New Roman" panose="02020603050405020304" pitchFamily="18" charset="0"/>
              </a:rPr>
              <a:t>It consists of mainly 3 stages</a:t>
            </a:r>
          </a:p>
          <a:p>
            <a:pPr marL="0" indent="0">
              <a:buNone/>
            </a:pPr>
            <a:r>
              <a:rPr lang="en-US" sz="1600" dirty="0">
                <a:latin typeface="Times New Roman" panose="02020603050405020304" pitchFamily="18" charset="0"/>
                <a:cs typeface="Times New Roman" panose="02020603050405020304" pitchFamily="18" charset="0"/>
              </a:rPr>
              <a:t>	a) conception phase- Feasibility study of requirements and planning</a:t>
            </a:r>
          </a:p>
          <a:p>
            <a:pPr marL="0" indent="0">
              <a:buNone/>
            </a:pPr>
            <a:r>
              <a:rPr lang="en-US" sz="1600" dirty="0">
                <a:latin typeface="Times New Roman" panose="02020603050405020304" pitchFamily="18" charset="0"/>
                <a:cs typeface="Times New Roman" panose="02020603050405020304" pitchFamily="18" charset="0"/>
              </a:rPr>
              <a:t>	b) Implementation phase – Design ,coding and Implementation</a:t>
            </a:r>
          </a:p>
          <a:p>
            <a:pPr marL="0" indent="0">
              <a:buNone/>
            </a:pPr>
            <a:r>
              <a:rPr lang="en-US" sz="1600" dirty="0">
                <a:latin typeface="Times New Roman" panose="02020603050405020304" pitchFamily="18" charset="0"/>
                <a:cs typeface="Times New Roman" panose="02020603050405020304" pitchFamily="18" charset="0"/>
              </a:rPr>
              <a:t>	c) Maintenance phase – Deploying and maintenance</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F035E8FA-1019-EC56-FB59-E31584341AB1}"/>
              </a:ext>
            </a:extLst>
          </p:cNvPr>
          <p:cNvSpPr/>
          <p:nvPr/>
        </p:nvSpPr>
        <p:spPr>
          <a:xfrm>
            <a:off x="7939131" y="1745311"/>
            <a:ext cx="1538823" cy="481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planning</a:t>
            </a:r>
          </a:p>
        </p:txBody>
      </p:sp>
      <p:sp>
        <p:nvSpPr>
          <p:cNvPr id="8" name="Rectangle 7">
            <a:extLst>
              <a:ext uri="{FF2B5EF4-FFF2-40B4-BE49-F238E27FC236}">
                <a16:creationId xmlns:a16="http://schemas.microsoft.com/office/drawing/2014/main" xmlns="" id="{22E891A0-372E-855B-1284-8EEDD003E259}"/>
              </a:ext>
            </a:extLst>
          </p:cNvPr>
          <p:cNvSpPr/>
          <p:nvPr/>
        </p:nvSpPr>
        <p:spPr>
          <a:xfrm>
            <a:off x="9909040" y="2703442"/>
            <a:ext cx="1789441" cy="4293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Define/Analysis</a:t>
            </a:r>
          </a:p>
        </p:txBody>
      </p:sp>
      <p:sp>
        <p:nvSpPr>
          <p:cNvPr id="9" name="Rectangle 8">
            <a:extLst>
              <a:ext uri="{FF2B5EF4-FFF2-40B4-BE49-F238E27FC236}">
                <a16:creationId xmlns:a16="http://schemas.microsoft.com/office/drawing/2014/main" xmlns="" id="{5CAB1A9E-F951-E68A-8CB3-66E4963B08EA}"/>
              </a:ext>
            </a:extLst>
          </p:cNvPr>
          <p:cNvSpPr/>
          <p:nvPr/>
        </p:nvSpPr>
        <p:spPr>
          <a:xfrm>
            <a:off x="9895858" y="4039261"/>
            <a:ext cx="1723717" cy="4293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Design</a:t>
            </a:r>
          </a:p>
        </p:txBody>
      </p:sp>
      <p:sp>
        <p:nvSpPr>
          <p:cNvPr id="14" name="Rectangle 13">
            <a:extLst>
              <a:ext uri="{FF2B5EF4-FFF2-40B4-BE49-F238E27FC236}">
                <a16:creationId xmlns:a16="http://schemas.microsoft.com/office/drawing/2014/main" xmlns="" id="{93DBD526-A164-A1B3-FBEB-35468A3CE3EF}"/>
              </a:ext>
            </a:extLst>
          </p:cNvPr>
          <p:cNvSpPr/>
          <p:nvPr/>
        </p:nvSpPr>
        <p:spPr>
          <a:xfrm>
            <a:off x="7537175" y="5224005"/>
            <a:ext cx="2578335" cy="5565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Coding/Implementation</a:t>
            </a:r>
          </a:p>
        </p:txBody>
      </p:sp>
      <p:sp>
        <p:nvSpPr>
          <p:cNvPr id="15" name="Rectangle 14">
            <a:extLst>
              <a:ext uri="{FF2B5EF4-FFF2-40B4-BE49-F238E27FC236}">
                <a16:creationId xmlns:a16="http://schemas.microsoft.com/office/drawing/2014/main" xmlns="" id="{1006E5A3-699A-60CF-5A76-EFBDB61BBBDF}"/>
              </a:ext>
            </a:extLst>
          </p:cNvPr>
          <p:cNvSpPr/>
          <p:nvPr/>
        </p:nvSpPr>
        <p:spPr>
          <a:xfrm>
            <a:off x="5788748" y="4039259"/>
            <a:ext cx="1423284" cy="4293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Testing</a:t>
            </a:r>
          </a:p>
        </p:txBody>
      </p:sp>
      <p:sp>
        <p:nvSpPr>
          <p:cNvPr id="16" name="Rectangle 15">
            <a:extLst>
              <a:ext uri="{FF2B5EF4-FFF2-40B4-BE49-F238E27FC236}">
                <a16:creationId xmlns:a16="http://schemas.microsoft.com/office/drawing/2014/main" xmlns="" id="{4DCF7D8B-0FF0-3189-74C2-B603976130F6}"/>
              </a:ext>
            </a:extLst>
          </p:cNvPr>
          <p:cNvSpPr/>
          <p:nvPr/>
        </p:nvSpPr>
        <p:spPr>
          <a:xfrm>
            <a:off x="5438693" y="2703442"/>
            <a:ext cx="2123394" cy="538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Deploy/Maintenance</a:t>
            </a:r>
          </a:p>
        </p:txBody>
      </p:sp>
      <p:cxnSp>
        <p:nvCxnSpPr>
          <p:cNvPr id="18" name="Straight Arrow Connector 17">
            <a:extLst>
              <a:ext uri="{FF2B5EF4-FFF2-40B4-BE49-F238E27FC236}">
                <a16:creationId xmlns:a16="http://schemas.microsoft.com/office/drawing/2014/main" xmlns="" id="{FF5A784B-08EE-1EC0-1396-3A0C508FCBE9}"/>
              </a:ext>
            </a:extLst>
          </p:cNvPr>
          <p:cNvCxnSpPr/>
          <p:nvPr/>
        </p:nvCxnSpPr>
        <p:spPr>
          <a:xfrm>
            <a:off x="9549517" y="2115047"/>
            <a:ext cx="747422" cy="43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61BD6F3E-B476-0309-404E-AD3B407A0E48}"/>
              </a:ext>
            </a:extLst>
          </p:cNvPr>
          <p:cNvCxnSpPr>
            <a:stCxn id="8" idx="2"/>
          </p:cNvCxnSpPr>
          <p:nvPr/>
        </p:nvCxnSpPr>
        <p:spPr>
          <a:xfrm flipH="1">
            <a:off x="10803760" y="3132813"/>
            <a:ext cx="1" cy="78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DB304364-FED7-7018-59E9-4D266E8BF0FC}"/>
              </a:ext>
            </a:extLst>
          </p:cNvPr>
          <p:cNvCxnSpPr/>
          <p:nvPr/>
        </p:nvCxnSpPr>
        <p:spPr>
          <a:xfrm flipH="1">
            <a:off x="10241280" y="4556097"/>
            <a:ext cx="811033" cy="78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670D6EDC-E96F-9E98-1D26-5A657E0C88BE}"/>
              </a:ext>
            </a:extLst>
          </p:cNvPr>
          <p:cNvCxnSpPr/>
          <p:nvPr/>
        </p:nvCxnSpPr>
        <p:spPr>
          <a:xfrm flipH="1" flipV="1">
            <a:off x="7028953" y="4619705"/>
            <a:ext cx="1160890" cy="60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F9F33576-5548-B652-CA3F-E61ED2784A8E}"/>
              </a:ext>
            </a:extLst>
          </p:cNvPr>
          <p:cNvCxnSpPr/>
          <p:nvPr/>
        </p:nvCxnSpPr>
        <p:spPr>
          <a:xfrm flipV="1">
            <a:off x="5891917" y="3242143"/>
            <a:ext cx="365760" cy="797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BBFDDB68-D9B6-A86A-08F0-710FB9735113}"/>
              </a:ext>
            </a:extLst>
          </p:cNvPr>
          <p:cNvCxnSpPr/>
          <p:nvPr/>
        </p:nvCxnSpPr>
        <p:spPr>
          <a:xfrm flipV="1">
            <a:off x="6376946" y="1985838"/>
            <a:ext cx="1447137" cy="63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5437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C9B5E8-22F4-383B-41EB-1700EE138AC5}"/>
              </a:ext>
            </a:extLst>
          </p:cNvPr>
          <p:cNvSpPr>
            <a:spLocks noGrp="1"/>
          </p:cNvSpPr>
          <p:nvPr>
            <p:ph type="title"/>
          </p:nvPr>
        </p:nvSpPr>
        <p:spPr>
          <a:xfrm>
            <a:off x="106945" y="115691"/>
            <a:ext cx="10515600" cy="432949"/>
          </a:xfrm>
        </p:spPr>
        <p:txBody>
          <a:bodyPr/>
          <a:lstStyle/>
          <a:p>
            <a:r>
              <a:rPr lang="en-US" sz="1600" dirty="0">
                <a:latin typeface="Times New Roman" panose="02020603050405020304" pitchFamily="18" charset="0"/>
                <a:cs typeface="Times New Roman" panose="02020603050405020304" pitchFamily="18" charset="0"/>
              </a:rPr>
              <a:t>Planning/Feasibility study:</a:t>
            </a:r>
          </a:p>
        </p:txBody>
      </p:sp>
      <p:sp>
        <p:nvSpPr>
          <p:cNvPr id="3" name="Content Placeholder 2">
            <a:extLst>
              <a:ext uri="{FF2B5EF4-FFF2-40B4-BE49-F238E27FC236}">
                <a16:creationId xmlns:a16="http://schemas.microsoft.com/office/drawing/2014/main" xmlns="" id="{CDF88E06-5576-D6A9-7583-FDCAAFA97CF8}"/>
              </a:ext>
            </a:extLst>
          </p:cNvPr>
          <p:cNvSpPr>
            <a:spLocks noGrp="1"/>
          </p:cNvSpPr>
          <p:nvPr>
            <p:ph idx="1"/>
          </p:nvPr>
        </p:nvSpPr>
        <p:spPr>
          <a:xfrm>
            <a:off x="190831" y="548640"/>
            <a:ext cx="11919006" cy="523036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T</a:t>
            </a:r>
            <a:r>
              <a:rPr lang="en-US" sz="1600" b="0" i="0" dirty="0">
                <a:solidFill>
                  <a:srgbClr val="273239"/>
                </a:solidFill>
                <a:effectLst/>
                <a:latin typeface="Times New Roman" panose="02020603050405020304" pitchFamily="18" charset="0"/>
                <a:cs typeface="Times New Roman" panose="02020603050405020304" pitchFamily="18" charset="0"/>
              </a:rPr>
              <a:t>he first phase is the requirements gathering and analysis phase, where the customer’s requirements for the software are gathered and analyzed to determine the scope of the project.</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042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878135-3F5C-BB53-0082-122956799B79}"/>
              </a:ext>
            </a:extLst>
          </p:cNvPr>
          <p:cNvSpPr>
            <a:spLocks noGrp="1"/>
          </p:cNvSpPr>
          <p:nvPr>
            <p:ph type="title"/>
          </p:nvPr>
        </p:nvSpPr>
        <p:spPr/>
        <p:txBody>
          <a:bodyPr/>
          <a:lstStyle/>
          <a:p>
            <a:r>
              <a:rPr lang="en-US" dirty="0"/>
              <a:t>Topics </a:t>
            </a:r>
          </a:p>
        </p:txBody>
      </p:sp>
      <p:graphicFrame>
        <p:nvGraphicFramePr>
          <p:cNvPr id="2" name="Table 4">
            <a:extLst>
              <a:ext uri="{FF2B5EF4-FFF2-40B4-BE49-F238E27FC236}">
                <a16:creationId xmlns:a16="http://schemas.microsoft.com/office/drawing/2014/main" xmlns="" id="{14883AB6-E6D8-70A9-3CCB-61E120FC6000}"/>
              </a:ext>
            </a:extLst>
          </p:cNvPr>
          <p:cNvGraphicFramePr>
            <a:graphicFrameLocks noGrp="1"/>
          </p:cNvGraphicFramePr>
          <p:nvPr>
            <p:ph idx="1"/>
            <p:extLst>
              <p:ext uri="{D42A27DB-BD31-4B8C-83A1-F6EECF244321}">
                <p14:modId xmlns:p14="http://schemas.microsoft.com/office/powerpoint/2010/main" xmlns="" val="1885671563"/>
              </p:ext>
            </p:extLst>
          </p:nvPr>
        </p:nvGraphicFramePr>
        <p:xfrm>
          <a:off x="7727840" y="287699"/>
          <a:ext cx="3610720" cy="5001643"/>
        </p:xfrm>
        <a:graphic>
          <a:graphicData uri="http://schemas.openxmlformats.org/drawingml/2006/table">
            <a:tbl>
              <a:tblPr firstRow="1" bandRow="1"/>
              <a:tblGrid>
                <a:gridCol w="3610720">
                  <a:extLst>
                    <a:ext uri="{9D8B030D-6E8A-4147-A177-3AD203B41FA5}">
                      <a16:colId xmlns:a16="http://schemas.microsoft.com/office/drawing/2014/main" xmlns="" val="1563570424"/>
                    </a:ext>
                  </a:extLst>
                </a:gridCol>
              </a:tblGrid>
              <a:tr h="6328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 Layered Technology</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89471877"/>
                  </a:ext>
                </a:extLst>
              </a:tr>
              <a:tr h="61617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Process Framework</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36238222"/>
                  </a:ext>
                </a:extLst>
              </a:tr>
              <a:tr h="111150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Process Models</a:t>
                      </a:r>
                    </a:p>
                    <a:p>
                      <a:pPr marL="0" algn="r" defTabSz="914400" rtl="0" eaLnBrk="1" latinLnBrk="0" hangingPunct="1"/>
                      <a:r>
                        <a:rPr lang="en-US" sz="1800" kern="1200" dirty="0">
                          <a:solidFill>
                            <a:schemeClr val="tx1"/>
                          </a:solidFill>
                          <a:latin typeface="+mj-lt"/>
                          <a:ea typeface="+mn-ea"/>
                          <a:cs typeface="+mn-cs"/>
                        </a:rPr>
                        <a:t>All Types of Process Models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24452646"/>
                  </a:ext>
                </a:extLst>
              </a:tr>
              <a:tr h="556222">
                <a:tc>
                  <a:txBody>
                    <a:bodyPr/>
                    <a:lstStyle/>
                    <a:p>
                      <a:pPr marL="0" algn="r" defTabSz="914400" rtl="0" eaLnBrk="1" latinLnBrk="0" hangingPunct="1"/>
                      <a:r>
                        <a:rPr lang="en-US" sz="1800" kern="1200" dirty="0">
                          <a:solidFill>
                            <a:schemeClr val="tx1"/>
                          </a:solidFill>
                          <a:latin typeface="+mj-lt"/>
                          <a:ea typeface="+mn-ea"/>
                          <a:cs typeface="+mn-cs"/>
                        </a:rPr>
                        <a:t>CMMI Model</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90977400"/>
                  </a:ext>
                </a:extLst>
              </a:tr>
              <a:tr h="113373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The Unified Process, Process and Product</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56376589"/>
                  </a:ext>
                </a:extLst>
              </a:tr>
              <a:tr h="951120">
                <a:tc>
                  <a:txBody>
                    <a:bodyPr/>
                    <a:lstStyle/>
                    <a:p>
                      <a:pPr marL="0" algn="r" defTabSz="914400" rtl="0" eaLnBrk="1" latinLnBrk="0" hangingPunct="1"/>
                      <a:r>
                        <a:rPr lang="en-US" sz="1800" kern="1200" dirty="0">
                          <a:solidFill>
                            <a:schemeClr val="tx1"/>
                          </a:solidFill>
                          <a:latin typeface="+mj-lt"/>
                          <a:ea typeface="+mn-ea"/>
                          <a:cs typeface="+mn-cs"/>
                        </a:rPr>
                        <a:t>Agile Development and Extreme Programming</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810330117"/>
                  </a:ext>
                </a:extLst>
              </a:tr>
            </a:tbl>
          </a:graphicData>
        </a:graphic>
      </p:graphicFrame>
    </p:spTree>
    <p:extLst>
      <p:ext uri="{BB962C8B-B14F-4D97-AF65-F5344CB8AC3E}">
        <p14:creationId xmlns:p14="http://schemas.microsoft.com/office/powerpoint/2010/main" xmlns=""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1E978-F6EF-81EB-401A-4CFE8FCDC2EE}"/>
              </a:ext>
            </a:extLst>
          </p:cNvPr>
          <p:cNvSpPr>
            <a:spLocks noGrp="1"/>
          </p:cNvSpPr>
          <p:nvPr>
            <p:ph type="title"/>
          </p:nvPr>
        </p:nvSpPr>
        <p:spPr>
          <a:xfrm>
            <a:off x="273923" y="298571"/>
            <a:ext cx="10515600" cy="676656"/>
          </a:xfrm>
        </p:spPr>
        <p:txBody>
          <a:bodyPr/>
          <a:lstStyle/>
          <a:p>
            <a:r>
              <a:rPr lang="en-US" sz="1600" b="1" dirty="0">
                <a:latin typeface="Times New Roman" panose="02020603050405020304" pitchFamily="18" charset="0"/>
                <a:cs typeface="Times New Roman" panose="02020603050405020304" pitchFamily="18" charset="0"/>
              </a:rPr>
              <a:t>Waterfall model</a:t>
            </a:r>
          </a:p>
        </p:txBody>
      </p:sp>
      <p:sp>
        <p:nvSpPr>
          <p:cNvPr id="3" name="Content Placeholder 2">
            <a:extLst>
              <a:ext uri="{FF2B5EF4-FFF2-40B4-BE49-F238E27FC236}">
                <a16:creationId xmlns:a16="http://schemas.microsoft.com/office/drawing/2014/main" xmlns="" id="{ADD50DA0-10B6-285A-B751-038D53BCEBD7}"/>
              </a:ext>
            </a:extLst>
          </p:cNvPr>
          <p:cNvSpPr>
            <a:spLocks noGrp="1"/>
          </p:cNvSpPr>
          <p:nvPr>
            <p:ph idx="1"/>
          </p:nvPr>
        </p:nvSpPr>
        <p:spPr>
          <a:xfrm>
            <a:off x="273923" y="898497"/>
            <a:ext cx="11557618" cy="5224007"/>
          </a:xfrm>
        </p:spPr>
        <p:txBody>
          <a:bodyPr/>
          <a:lstStyle/>
          <a:p>
            <a:endParaRPr lang="en-US" dirty="0"/>
          </a:p>
          <a:p>
            <a:endParaRPr lang="en-US" dirty="0"/>
          </a:p>
          <a:p>
            <a:endParaRPr lang="en-US" dirty="0"/>
          </a:p>
          <a:p>
            <a:endParaRPr lang="en-US" dirty="0"/>
          </a:p>
          <a:p>
            <a:endParaRPr lang="en-US" dirty="0"/>
          </a:p>
          <a:p>
            <a:endParaRPr lang="en-US" dirty="0"/>
          </a:p>
          <a:p>
            <a:r>
              <a:rPr lang="en-US" sz="1600" dirty="0">
                <a:latin typeface="Times New Roman" panose="02020603050405020304" pitchFamily="18" charset="0"/>
                <a:cs typeface="Times New Roman" panose="02020603050405020304" pitchFamily="18" charset="0"/>
              </a:rPr>
              <a:t>The waterfall model is a continuous s/w development model in which development is seen as flowing steadily downwards through the steps of requirements analysis, design, implementation, testing, integration and maintenance</a:t>
            </a:r>
          </a:p>
          <a:p>
            <a:r>
              <a:rPr lang="en-US" sz="1600" dirty="0">
                <a:latin typeface="Times New Roman" panose="02020603050405020304" pitchFamily="18" charset="0"/>
                <a:cs typeface="Times New Roman" panose="02020603050405020304" pitchFamily="18" charset="0"/>
              </a:rPr>
              <a:t>The waterfall model is also known as </a:t>
            </a:r>
            <a:r>
              <a:rPr lang="en-US" sz="1600" b="1" i="1" dirty="0">
                <a:latin typeface="Times New Roman" panose="02020603050405020304" pitchFamily="18" charset="0"/>
                <a:cs typeface="Times New Roman" panose="02020603050405020304" pitchFamily="18" charset="0"/>
              </a:rPr>
              <a:t>classic life cycle </a:t>
            </a:r>
            <a:r>
              <a:rPr lang="en-US" sz="1600" dirty="0">
                <a:latin typeface="Times New Roman" panose="02020603050405020304" pitchFamily="18" charset="0"/>
                <a:cs typeface="Times New Roman" panose="02020603050405020304" pitchFamily="18" charset="0"/>
              </a:rPr>
              <a:t>model which suggests a systematic, </a:t>
            </a:r>
            <a:r>
              <a:rPr lang="en-US" sz="1600" b="1" dirty="0">
                <a:latin typeface="Times New Roman" panose="02020603050405020304" pitchFamily="18" charset="0"/>
                <a:cs typeface="Times New Roman" panose="02020603050405020304" pitchFamily="18" charset="0"/>
              </a:rPr>
              <a:t>sequential approach </a:t>
            </a:r>
            <a:r>
              <a:rPr lang="en-US" sz="1600" dirty="0">
                <a:latin typeface="Times New Roman" panose="02020603050405020304" pitchFamily="18" charset="0"/>
                <a:cs typeface="Times New Roman" panose="02020603050405020304" pitchFamily="18" charset="0"/>
              </a:rPr>
              <a:t>to s/w development that begins with the flow from communication to deployment</a:t>
            </a:r>
          </a:p>
          <a:p>
            <a:r>
              <a:rPr lang="en-US" sz="1600" dirty="0">
                <a:latin typeface="Times New Roman" panose="02020603050405020304" pitchFamily="18" charset="0"/>
                <a:cs typeface="Times New Roman" panose="02020603050405020304" pitchFamily="18" charset="0"/>
              </a:rPr>
              <a:t>This model is the first or earliest SDLC approach that was used for s/w development process</a:t>
            </a:r>
          </a:p>
          <a:p>
            <a:r>
              <a:rPr lang="en-US" sz="1600" dirty="0">
                <a:latin typeface="Times New Roman" panose="02020603050405020304" pitchFamily="18" charset="0"/>
                <a:cs typeface="Times New Roman" panose="02020603050405020304" pitchFamily="18" charset="0"/>
              </a:rPr>
              <a:t>In this model, each phase must be completed before the next phase begin, and this model is very simple to use and understand</a:t>
            </a:r>
          </a:p>
          <a:p>
            <a:endParaRPr lang="en-US"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E624DE7E-BB41-7FC8-7481-18F8AF5E1246}"/>
              </a:ext>
            </a:extLst>
          </p:cNvPr>
          <p:cNvSpPr/>
          <p:nvPr/>
        </p:nvSpPr>
        <p:spPr>
          <a:xfrm>
            <a:off x="178903" y="1326477"/>
            <a:ext cx="2341659" cy="53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latin typeface="Times New Roman" panose="02020603050405020304" pitchFamily="18" charset="0"/>
                <a:cs typeface="Times New Roman" panose="02020603050405020304" pitchFamily="18" charset="0"/>
              </a:rPr>
              <a:t>Communication/requirements</a:t>
            </a:r>
          </a:p>
        </p:txBody>
      </p:sp>
      <p:sp>
        <p:nvSpPr>
          <p:cNvPr id="5" name="Rectangle 4">
            <a:extLst>
              <a:ext uri="{FF2B5EF4-FFF2-40B4-BE49-F238E27FC236}">
                <a16:creationId xmlns:a16="http://schemas.microsoft.com/office/drawing/2014/main" xmlns="" id="{8F6CF346-349E-03EA-7774-CD2804BF05D9}"/>
              </a:ext>
            </a:extLst>
          </p:cNvPr>
          <p:cNvSpPr/>
          <p:nvPr/>
        </p:nvSpPr>
        <p:spPr>
          <a:xfrm>
            <a:off x="3347499" y="1781094"/>
            <a:ext cx="1510747" cy="5088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latin typeface="Times New Roman" panose="02020603050405020304" pitchFamily="18" charset="0"/>
                <a:cs typeface="Times New Roman" panose="02020603050405020304" pitchFamily="18" charset="0"/>
              </a:rPr>
              <a:t>Planning/analysis</a:t>
            </a:r>
          </a:p>
        </p:txBody>
      </p:sp>
      <p:sp>
        <p:nvSpPr>
          <p:cNvPr id="6" name="Rectangle 5">
            <a:extLst>
              <a:ext uri="{FF2B5EF4-FFF2-40B4-BE49-F238E27FC236}">
                <a16:creationId xmlns:a16="http://schemas.microsoft.com/office/drawing/2014/main" xmlns="" id="{35B9E435-F731-5E5D-B5B4-4307873F1C9E}"/>
              </a:ext>
            </a:extLst>
          </p:cNvPr>
          <p:cNvSpPr/>
          <p:nvPr/>
        </p:nvSpPr>
        <p:spPr>
          <a:xfrm>
            <a:off x="5605669" y="2162755"/>
            <a:ext cx="2059387" cy="5088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latin typeface="Times New Roman" panose="02020603050405020304" pitchFamily="18" charset="0"/>
                <a:cs typeface="Times New Roman" panose="02020603050405020304" pitchFamily="18" charset="0"/>
              </a:rPr>
              <a:t>Modelling/design</a:t>
            </a:r>
          </a:p>
        </p:txBody>
      </p:sp>
      <p:sp>
        <p:nvSpPr>
          <p:cNvPr id="7" name="Rectangle 6">
            <a:extLst>
              <a:ext uri="{FF2B5EF4-FFF2-40B4-BE49-F238E27FC236}">
                <a16:creationId xmlns:a16="http://schemas.microsoft.com/office/drawing/2014/main" xmlns="" id="{E857E6FB-7199-8B86-67D7-0397D664F68F}"/>
              </a:ext>
            </a:extLst>
          </p:cNvPr>
          <p:cNvSpPr/>
          <p:nvPr/>
        </p:nvSpPr>
        <p:spPr>
          <a:xfrm>
            <a:off x="7665056" y="2671637"/>
            <a:ext cx="1582311" cy="492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latin typeface="Times New Roman" panose="02020603050405020304" pitchFamily="18" charset="0"/>
                <a:cs typeface="Times New Roman" panose="02020603050405020304" pitchFamily="18" charset="0"/>
              </a:rPr>
              <a:t>Construction/Implementation</a:t>
            </a:r>
          </a:p>
        </p:txBody>
      </p:sp>
      <p:sp>
        <p:nvSpPr>
          <p:cNvPr id="8" name="Rectangle 7">
            <a:extLst>
              <a:ext uri="{FF2B5EF4-FFF2-40B4-BE49-F238E27FC236}">
                <a16:creationId xmlns:a16="http://schemas.microsoft.com/office/drawing/2014/main" xmlns="" id="{BC42A95F-A82F-8AA1-350C-A0AD5AAA0F88}"/>
              </a:ext>
            </a:extLst>
          </p:cNvPr>
          <p:cNvSpPr/>
          <p:nvPr/>
        </p:nvSpPr>
        <p:spPr>
          <a:xfrm>
            <a:off x="9875122" y="3164618"/>
            <a:ext cx="1582311" cy="492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latin typeface="Times New Roman" panose="02020603050405020304" pitchFamily="18" charset="0"/>
                <a:cs typeface="Times New Roman" panose="02020603050405020304" pitchFamily="18" charset="0"/>
              </a:rPr>
              <a:t>Testing/Deployment</a:t>
            </a:r>
          </a:p>
        </p:txBody>
      </p:sp>
      <p:cxnSp>
        <p:nvCxnSpPr>
          <p:cNvPr id="10" name="Straight Arrow Connector 9">
            <a:extLst>
              <a:ext uri="{FF2B5EF4-FFF2-40B4-BE49-F238E27FC236}">
                <a16:creationId xmlns:a16="http://schemas.microsoft.com/office/drawing/2014/main" xmlns="" id="{7D5FA29E-8CA4-9206-756B-A1BB640AF03D}"/>
              </a:ext>
            </a:extLst>
          </p:cNvPr>
          <p:cNvCxnSpPr/>
          <p:nvPr/>
        </p:nvCxnSpPr>
        <p:spPr>
          <a:xfrm>
            <a:off x="2600076" y="1781094"/>
            <a:ext cx="747423" cy="2226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xmlns="" id="{01ACA4C8-3FA5-F922-C751-0719629E5D6E}"/>
              </a:ext>
            </a:extLst>
          </p:cNvPr>
          <p:cNvCxnSpPr/>
          <p:nvPr/>
        </p:nvCxnSpPr>
        <p:spPr>
          <a:xfrm>
            <a:off x="4937760" y="2107096"/>
            <a:ext cx="667909" cy="2651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xmlns="" id="{417D1C33-14B7-BF21-8996-D88EFF2B7D9F}"/>
              </a:ext>
            </a:extLst>
          </p:cNvPr>
          <p:cNvCxnSpPr/>
          <p:nvPr/>
        </p:nvCxnSpPr>
        <p:spPr>
          <a:xfrm>
            <a:off x="7019212" y="2671637"/>
            <a:ext cx="574284" cy="2782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xmlns="" id="{BC4E4F12-4A94-FF92-A194-54AC6A046905}"/>
              </a:ext>
            </a:extLst>
          </p:cNvPr>
          <p:cNvCxnSpPr>
            <a:endCxn id="8" idx="1"/>
          </p:cNvCxnSpPr>
          <p:nvPr/>
        </p:nvCxnSpPr>
        <p:spPr>
          <a:xfrm>
            <a:off x="9247367" y="3164618"/>
            <a:ext cx="627755" cy="183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4045568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50FBD-7775-7551-8EAF-52BEBFB890CC}"/>
              </a:ext>
            </a:extLst>
          </p:cNvPr>
          <p:cNvSpPr>
            <a:spLocks noGrp="1"/>
          </p:cNvSpPr>
          <p:nvPr>
            <p:ph type="title"/>
          </p:nvPr>
        </p:nvSpPr>
        <p:spPr/>
        <p:txBody>
          <a:bodyPr/>
          <a:lstStyle/>
          <a:p>
            <a:r>
              <a:rPr lang="en-US" sz="1200" dirty="0">
                <a:latin typeface="Times New Roman" panose="02020603050405020304" pitchFamily="18" charset="0"/>
                <a:cs typeface="Times New Roman" panose="02020603050405020304" pitchFamily="18" charset="0"/>
              </a:rPr>
              <a:t>Conti.. waterfall model</a:t>
            </a:r>
          </a:p>
        </p:txBody>
      </p:sp>
      <p:graphicFrame>
        <p:nvGraphicFramePr>
          <p:cNvPr id="7" name="Content Placeholder 6">
            <a:extLst>
              <a:ext uri="{FF2B5EF4-FFF2-40B4-BE49-F238E27FC236}">
                <a16:creationId xmlns:a16="http://schemas.microsoft.com/office/drawing/2014/main" xmlns="" id="{FE709339-1647-AA41-CA3A-E25A4D811DFB}"/>
              </a:ext>
            </a:extLst>
          </p:cNvPr>
          <p:cNvGraphicFramePr>
            <a:graphicFrameLocks noGrp="1"/>
          </p:cNvGraphicFramePr>
          <p:nvPr>
            <p:ph idx="1"/>
            <p:extLst>
              <p:ext uri="{D42A27DB-BD31-4B8C-83A1-F6EECF244321}">
                <p14:modId xmlns:p14="http://schemas.microsoft.com/office/powerpoint/2010/main" xmlns="" val="2792611855"/>
              </p:ext>
            </p:extLst>
          </p:nvPr>
        </p:nvGraphicFramePr>
        <p:xfrm>
          <a:off x="576263" y="1901825"/>
          <a:ext cx="9363074" cy="4211320"/>
        </p:xfrm>
        <a:graphic>
          <a:graphicData uri="http://schemas.openxmlformats.org/drawingml/2006/table">
            <a:tbl>
              <a:tblPr firstRow="1" bandRow="1">
                <a:tableStyleId>{5C22544A-7EE6-4342-B048-85BDC9FD1C3A}</a:tableStyleId>
              </a:tblPr>
              <a:tblGrid>
                <a:gridCol w="4681537">
                  <a:extLst>
                    <a:ext uri="{9D8B030D-6E8A-4147-A177-3AD203B41FA5}">
                      <a16:colId xmlns:a16="http://schemas.microsoft.com/office/drawing/2014/main" xmlns="" val="2701395753"/>
                    </a:ext>
                  </a:extLst>
                </a:gridCol>
                <a:gridCol w="4681537">
                  <a:extLst>
                    <a:ext uri="{9D8B030D-6E8A-4147-A177-3AD203B41FA5}">
                      <a16:colId xmlns:a16="http://schemas.microsoft.com/office/drawing/2014/main" xmlns="" val="1067023489"/>
                    </a:ext>
                  </a:extLst>
                </a:gridCol>
              </a:tblGrid>
              <a:tr h="370840">
                <a:tc>
                  <a:txBody>
                    <a:bodyPr/>
                    <a:lstStyle/>
                    <a:p>
                      <a:r>
                        <a:rPr lang="en-US" dirty="0"/>
                        <a:t>Advantages (when to use)</a:t>
                      </a:r>
                    </a:p>
                  </a:txBody>
                  <a:tcPr>
                    <a:solidFill>
                      <a:schemeClr val="accent4">
                        <a:lumMod val="50000"/>
                      </a:schemeClr>
                    </a:solidFill>
                  </a:tcPr>
                </a:tc>
                <a:tc>
                  <a:txBody>
                    <a:bodyPr/>
                    <a:lstStyle/>
                    <a:p>
                      <a:r>
                        <a:rPr lang="en-US" dirty="0"/>
                        <a:t>Disadvantages</a:t>
                      </a:r>
                    </a:p>
                  </a:txBody>
                  <a:tcPr>
                    <a:solidFill>
                      <a:schemeClr val="accent4">
                        <a:lumMod val="50000"/>
                      </a:schemeClr>
                    </a:solidFill>
                  </a:tcPr>
                </a:tc>
                <a:extLst>
                  <a:ext uri="{0D108BD9-81ED-4DB2-BD59-A6C34878D82A}">
                    <a16:rowId xmlns:a16="http://schemas.microsoft.com/office/drawing/2014/main" xmlns="" val="2670146525"/>
                  </a:ext>
                </a:extLst>
              </a:tr>
              <a:tr h="370840">
                <a:tc>
                  <a:txBody>
                    <a:bodyPr/>
                    <a:lstStyle/>
                    <a:p>
                      <a:r>
                        <a:rPr lang="en-US" dirty="0">
                          <a:solidFill>
                            <a:schemeClr val="bg1">
                              <a:lumMod val="95000"/>
                            </a:schemeClr>
                          </a:solidFill>
                        </a:rPr>
                        <a:t>1.Requirements are clear and fixed that may not change</a:t>
                      </a:r>
                    </a:p>
                  </a:txBody>
                  <a:tcPr>
                    <a:solidFill>
                      <a:schemeClr val="accent4">
                        <a:lumMod val="50000"/>
                      </a:schemeClr>
                    </a:solidFill>
                  </a:tcPr>
                </a:tc>
                <a:tc>
                  <a:txBody>
                    <a:bodyPr/>
                    <a:lstStyle/>
                    <a:p>
                      <a:r>
                        <a:rPr lang="en-US" dirty="0">
                          <a:solidFill>
                            <a:schemeClr val="bg1">
                              <a:lumMod val="95000"/>
                            </a:schemeClr>
                          </a:solidFill>
                        </a:rPr>
                        <a:t>1. The waterfall model requires lot of time</a:t>
                      </a:r>
                    </a:p>
                  </a:txBody>
                  <a:tcPr>
                    <a:solidFill>
                      <a:schemeClr val="accent4">
                        <a:lumMod val="50000"/>
                      </a:schemeClr>
                    </a:solidFill>
                  </a:tcPr>
                </a:tc>
                <a:extLst>
                  <a:ext uri="{0D108BD9-81ED-4DB2-BD59-A6C34878D82A}">
                    <a16:rowId xmlns:a16="http://schemas.microsoft.com/office/drawing/2014/main" xmlns="" val="618772040"/>
                  </a:ext>
                </a:extLst>
              </a:tr>
              <a:tr h="370840">
                <a:tc>
                  <a:txBody>
                    <a:bodyPr/>
                    <a:lstStyle/>
                    <a:p>
                      <a:r>
                        <a:rPr lang="en-US" dirty="0">
                          <a:solidFill>
                            <a:schemeClr val="bg1">
                              <a:lumMod val="95000"/>
                            </a:schemeClr>
                          </a:solidFill>
                        </a:rPr>
                        <a:t>2.The requirements are unambiguous nature in this model</a:t>
                      </a:r>
                    </a:p>
                  </a:txBody>
                  <a:tcPr>
                    <a:solidFill>
                      <a:schemeClr val="accent4">
                        <a:lumMod val="50000"/>
                      </a:schemeClr>
                    </a:solidFill>
                  </a:tcPr>
                </a:tc>
                <a:tc>
                  <a:txBody>
                    <a:bodyPr/>
                    <a:lstStyle/>
                    <a:p>
                      <a:r>
                        <a:rPr lang="en-US" dirty="0">
                          <a:solidFill>
                            <a:schemeClr val="bg1">
                              <a:lumMod val="95000"/>
                            </a:schemeClr>
                          </a:solidFill>
                        </a:rPr>
                        <a:t>2. Requirements gathering should be clear in the requirements phase itself</a:t>
                      </a:r>
                    </a:p>
                  </a:txBody>
                  <a:tcPr>
                    <a:solidFill>
                      <a:schemeClr val="accent4">
                        <a:lumMod val="50000"/>
                      </a:schemeClr>
                    </a:solidFill>
                  </a:tcPr>
                </a:tc>
                <a:extLst>
                  <a:ext uri="{0D108BD9-81ED-4DB2-BD59-A6C34878D82A}">
                    <a16:rowId xmlns:a16="http://schemas.microsoft.com/office/drawing/2014/main" xmlns="" val="2878465539"/>
                  </a:ext>
                </a:extLst>
              </a:tr>
              <a:tr h="370840">
                <a:tc>
                  <a:txBody>
                    <a:bodyPr/>
                    <a:lstStyle/>
                    <a:p>
                      <a:r>
                        <a:rPr lang="en-US" dirty="0">
                          <a:solidFill>
                            <a:schemeClr val="bg1">
                              <a:lumMod val="95000"/>
                            </a:schemeClr>
                          </a:solidFill>
                        </a:rPr>
                        <a:t>3.It is good to use this model if the technology is understood properly</a:t>
                      </a:r>
                    </a:p>
                  </a:txBody>
                  <a:tcPr>
                    <a:solidFill>
                      <a:schemeClr val="accent4">
                        <a:lumMod val="50000"/>
                      </a:schemeClr>
                    </a:solidFill>
                  </a:tcPr>
                </a:tc>
                <a:tc>
                  <a:txBody>
                    <a:bodyPr/>
                    <a:lstStyle/>
                    <a:p>
                      <a:r>
                        <a:rPr lang="en-US" dirty="0">
                          <a:solidFill>
                            <a:schemeClr val="bg1">
                              <a:lumMod val="95000"/>
                            </a:schemeClr>
                          </a:solidFill>
                        </a:rPr>
                        <a:t>3. Risk is high if requirements are uncertain or not clear at early phase</a:t>
                      </a:r>
                    </a:p>
                  </a:txBody>
                  <a:tcPr>
                    <a:solidFill>
                      <a:schemeClr val="accent4">
                        <a:lumMod val="50000"/>
                      </a:schemeClr>
                    </a:solidFill>
                  </a:tcPr>
                </a:tc>
                <a:extLst>
                  <a:ext uri="{0D108BD9-81ED-4DB2-BD59-A6C34878D82A}">
                    <a16:rowId xmlns:a16="http://schemas.microsoft.com/office/drawing/2014/main" xmlns="" val="3936053143"/>
                  </a:ext>
                </a:extLst>
              </a:tr>
              <a:tr h="370840">
                <a:tc>
                  <a:txBody>
                    <a:bodyPr/>
                    <a:lstStyle/>
                    <a:p>
                      <a:r>
                        <a:rPr lang="en-US" dirty="0">
                          <a:solidFill>
                            <a:schemeClr val="bg1">
                              <a:lumMod val="95000"/>
                            </a:schemeClr>
                          </a:solidFill>
                        </a:rPr>
                        <a:t>4.This model works well for small projects and cost of using this model is low </a:t>
                      </a:r>
                    </a:p>
                  </a:txBody>
                  <a:tcPr>
                    <a:solidFill>
                      <a:schemeClr val="accent4">
                        <a:lumMod val="50000"/>
                      </a:schemeClr>
                    </a:solidFill>
                  </a:tcPr>
                </a:tc>
                <a:tc>
                  <a:txBody>
                    <a:bodyPr/>
                    <a:lstStyle/>
                    <a:p>
                      <a:r>
                        <a:rPr lang="en-US" dirty="0">
                          <a:solidFill>
                            <a:schemeClr val="bg1">
                              <a:lumMod val="95000"/>
                            </a:schemeClr>
                          </a:solidFill>
                        </a:rPr>
                        <a:t>4. This model is not efficient if the project is complex or it is object oriented</a:t>
                      </a:r>
                    </a:p>
                  </a:txBody>
                  <a:tcPr>
                    <a:solidFill>
                      <a:schemeClr val="accent4">
                        <a:lumMod val="50000"/>
                      </a:schemeClr>
                    </a:solidFill>
                  </a:tcPr>
                </a:tc>
                <a:extLst>
                  <a:ext uri="{0D108BD9-81ED-4DB2-BD59-A6C34878D82A}">
                    <a16:rowId xmlns:a16="http://schemas.microsoft.com/office/drawing/2014/main" xmlns="" val="887387031"/>
                  </a:ext>
                </a:extLst>
              </a:tr>
              <a:tr h="370840">
                <a:tc>
                  <a:txBody>
                    <a:bodyPr/>
                    <a:lstStyle/>
                    <a:p>
                      <a:r>
                        <a:rPr lang="en-US" dirty="0">
                          <a:solidFill>
                            <a:schemeClr val="bg1">
                              <a:lumMod val="95000"/>
                            </a:schemeClr>
                          </a:solidFill>
                        </a:rPr>
                        <a:t>5.Risk is minimum or zero by using this model</a:t>
                      </a:r>
                    </a:p>
                  </a:txBody>
                  <a:tcPr>
                    <a:solidFill>
                      <a:schemeClr val="accent4">
                        <a:lumMod val="50000"/>
                      </a:schemeClr>
                    </a:solidFill>
                  </a:tcPr>
                </a:tc>
                <a:tc>
                  <a:txBody>
                    <a:bodyPr/>
                    <a:lstStyle/>
                    <a:p>
                      <a:r>
                        <a:rPr lang="en-US" dirty="0">
                          <a:solidFill>
                            <a:schemeClr val="bg1">
                              <a:lumMod val="95000"/>
                            </a:schemeClr>
                          </a:solidFill>
                        </a:rPr>
                        <a:t>5. It is difficult to measure progress within stages</a:t>
                      </a:r>
                    </a:p>
                  </a:txBody>
                  <a:tcPr>
                    <a:solidFill>
                      <a:schemeClr val="accent4">
                        <a:lumMod val="50000"/>
                      </a:schemeClr>
                    </a:solidFill>
                  </a:tcPr>
                </a:tc>
                <a:extLst>
                  <a:ext uri="{0D108BD9-81ED-4DB2-BD59-A6C34878D82A}">
                    <a16:rowId xmlns:a16="http://schemas.microsoft.com/office/drawing/2014/main" xmlns="" val="1199540579"/>
                  </a:ext>
                </a:extLst>
              </a:tr>
              <a:tr h="370840">
                <a:tc>
                  <a:txBody>
                    <a:bodyPr/>
                    <a:lstStyle/>
                    <a:p>
                      <a:r>
                        <a:rPr lang="en-US" dirty="0">
                          <a:solidFill>
                            <a:schemeClr val="bg1">
                              <a:lumMod val="95000"/>
                            </a:schemeClr>
                          </a:solidFill>
                        </a:rPr>
                        <a:t>6. Each phase’s deliverables are well specified</a:t>
                      </a:r>
                    </a:p>
                  </a:txBody>
                  <a:tcPr>
                    <a:solidFill>
                      <a:schemeClr val="accent4">
                        <a:lumMod val="50000"/>
                      </a:schemeClr>
                    </a:solidFill>
                  </a:tcPr>
                </a:tc>
                <a:tc>
                  <a:txBody>
                    <a:bodyPr/>
                    <a:lstStyle/>
                    <a:p>
                      <a:r>
                        <a:rPr lang="en-US" dirty="0">
                          <a:solidFill>
                            <a:schemeClr val="bg1">
                              <a:lumMod val="95000"/>
                            </a:schemeClr>
                          </a:solidFill>
                        </a:rPr>
                        <a:t>6.Real projects rarely follow sequential flow that the model proposes.</a:t>
                      </a:r>
                    </a:p>
                  </a:txBody>
                  <a:tcPr>
                    <a:solidFill>
                      <a:schemeClr val="accent4">
                        <a:lumMod val="50000"/>
                      </a:schemeClr>
                    </a:solidFill>
                  </a:tcPr>
                </a:tc>
                <a:extLst>
                  <a:ext uri="{0D108BD9-81ED-4DB2-BD59-A6C34878D82A}">
                    <a16:rowId xmlns:a16="http://schemas.microsoft.com/office/drawing/2014/main" xmlns="" val="3463033173"/>
                  </a:ext>
                </a:extLst>
              </a:tr>
            </a:tbl>
          </a:graphicData>
        </a:graphic>
      </p:graphicFrame>
    </p:spTree>
    <p:extLst>
      <p:ext uri="{BB962C8B-B14F-4D97-AF65-F5344CB8AC3E}">
        <p14:creationId xmlns:p14="http://schemas.microsoft.com/office/powerpoint/2010/main" xmlns="" val="2450304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50FBD-7775-7551-8EAF-52BEBFB890CC}"/>
              </a:ext>
            </a:extLst>
          </p:cNvPr>
          <p:cNvSpPr>
            <a:spLocks noGrp="1"/>
          </p:cNvSpPr>
          <p:nvPr>
            <p:ph type="title"/>
          </p:nvPr>
        </p:nvSpPr>
        <p:spPr>
          <a:xfrm>
            <a:off x="258020" y="258815"/>
            <a:ext cx="10515600" cy="676656"/>
          </a:xfrm>
        </p:spPr>
        <p:txBody>
          <a:bodyPr/>
          <a:lstStyle/>
          <a:p>
            <a:r>
              <a:rPr lang="en-US" sz="1800" dirty="0">
                <a:latin typeface="Times New Roman" panose="02020603050405020304" pitchFamily="18" charset="0"/>
                <a:cs typeface="Times New Roman" panose="02020603050405020304" pitchFamily="18" charset="0"/>
              </a:rPr>
              <a:t>V Model</a:t>
            </a:r>
          </a:p>
        </p:txBody>
      </p:sp>
      <p:sp>
        <p:nvSpPr>
          <p:cNvPr id="4" name="Content Placeholder 3">
            <a:extLst>
              <a:ext uri="{FF2B5EF4-FFF2-40B4-BE49-F238E27FC236}">
                <a16:creationId xmlns:a16="http://schemas.microsoft.com/office/drawing/2014/main" xmlns="" id="{1EFDF61D-51FB-3D41-2D87-5C75838F8CEA}"/>
              </a:ext>
            </a:extLst>
          </p:cNvPr>
          <p:cNvSpPr>
            <a:spLocks noGrp="1"/>
          </p:cNvSpPr>
          <p:nvPr>
            <p:ph idx="1"/>
          </p:nvPr>
        </p:nvSpPr>
        <p:spPr>
          <a:xfrm>
            <a:off x="258020" y="1137037"/>
            <a:ext cx="5355601" cy="5025224"/>
          </a:xfrm>
        </p:spPr>
        <p:txBody>
          <a:bodyPr>
            <a:normAutofit fontScale="92500" lnSpcReduction="10000"/>
          </a:bodyPr>
          <a:lstStyle/>
          <a:p>
            <a:r>
              <a:rPr lang="en-US" sz="1600" dirty="0"/>
              <a:t>A Variation in waterfall model represented as V model. In this model the process executes in sequential manner in a V shape</a:t>
            </a:r>
          </a:p>
          <a:p>
            <a:r>
              <a:rPr lang="en-US" sz="1600" dirty="0"/>
              <a:t>V Model also known as </a:t>
            </a:r>
            <a:r>
              <a:rPr lang="en-US" sz="1600" b="1" i="1" dirty="0"/>
              <a:t>verification and validation </a:t>
            </a:r>
            <a:r>
              <a:rPr lang="en-US" sz="1600" dirty="0"/>
              <a:t>model.</a:t>
            </a:r>
          </a:p>
          <a:p>
            <a:r>
              <a:rPr lang="en-US" sz="1600" dirty="0"/>
              <a:t>The V model depicts the relationship of quality assurance actions associated with communication, modelling and early construction activities.</a:t>
            </a:r>
          </a:p>
          <a:p>
            <a:r>
              <a:rPr lang="en-US" sz="1600" dirty="0"/>
              <a:t>As a s/w team moves down the left side of V, basic problem requirements are refined into progressively more detailed and technical representations of the problem and its solution.</a:t>
            </a:r>
          </a:p>
          <a:p>
            <a:r>
              <a:rPr lang="en-US" sz="1600" dirty="0"/>
              <a:t>Once the code has been generated the team moves up right side of the V </a:t>
            </a:r>
          </a:p>
          <a:p>
            <a:r>
              <a:rPr lang="en-US" sz="1600" dirty="0"/>
              <a:t>Then it performs a series of quality assurance tests that validate(test) each of the models created as the team moved down the left side.</a:t>
            </a:r>
          </a:p>
          <a:p>
            <a:r>
              <a:rPr lang="en-US" sz="1600" dirty="0"/>
              <a:t>In real time there is no fundamental difference between waterfall model and the V-model, the V model provides a way of visualizing how verification and validation actions (V Model) are applied to earlier engineering work.</a:t>
            </a:r>
          </a:p>
          <a:p>
            <a:pPr marL="0" indent="0">
              <a:buNone/>
            </a:pPr>
            <a:endParaRPr lang="en-US" sz="1600" dirty="0"/>
          </a:p>
        </p:txBody>
      </p:sp>
      <p:sp>
        <p:nvSpPr>
          <p:cNvPr id="5" name="AutoShape 2" descr="software-Testing-Tutorial-SDLC-V-model">
            <a:extLst>
              <a:ext uri="{FF2B5EF4-FFF2-40B4-BE49-F238E27FC236}">
                <a16:creationId xmlns:a16="http://schemas.microsoft.com/office/drawing/2014/main" xmlns="" id="{1908B9BE-C044-F51A-2357-510672169525}"/>
              </a:ext>
            </a:extLst>
          </p:cNvPr>
          <p:cNvSpPr>
            <a:spLocks noChangeAspect="1" noChangeArrowheads="1"/>
          </p:cNvSpPr>
          <p:nvPr/>
        </p:nvSpPr>
        <p:spPr bwMode="auto">
          <a:xfrm>
            <a:off x="5943599" y="1598212"/>
            <a:ext cx="3120887" cy="338725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5804144" y="1064358"/>
            <a:ext cx="6142038" cy="4710113"/>
          </a:xfrm>
          <a:prstGeom prst="rect">
            <a:avLst/>
          </a:prstGeom>
          <a:noFill/>
          <a:ln w="9525">
            <a:noFill/>
            <a:miter lim="800000"/>
            <a:headEnd/>
            <a:tailEnd/>
          </a:ln>
          <a:effectLst/>
        </p:spPr>
      </p:pic>
    </p:spTree>
    <p:extLst>
      <p:ext uri="{BB962C8B-B14F-4D97-AF65-F5344CB8AC3E}">
        <p14:creationId xmlns:p14="http://schemas.microsoft.com/office/powerpoint/2010/main" xmlns="" val="864989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93405-2CAC-8F48-CECE-FAA2AB8EFEFA}"/>
              </a:ext>
            </a:extLst>
          </p:cNvPr>
          <p:cNvSpPr>
            <a:spLocks noGrp="1"/>
          </p:cNvSpPr>
          <p:nvPr>
            <p:ph type="title"/>
          </p:nvPr>
        </p:nvSpPr>
        <p:spPr>
          <a:xfrm>
            <a:off x="202361" y="521208"/>
            <a:ext cx="10515600" cy="676656"/>
          </a:xfrm>
        </p:spPr>
        <p:txBody>
          <a:bodyPr/>
          <a:lstStyle/>
          <a:p>
            <a:r>
              <a:rPr lang="en-US" sz="1000" dirty="0">
                <a:latin typeface="Times New Roman" panose="02020603050405020304" pitchFamily="18" charset="0"/>
                <a:cs typeface="Times New Roman" panose="02020603050405020304" pitchFamily="18" charset="0"/>
              </a:rPr>
              <a:t>Conti..</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There are two phases in this V model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 Verification Phase– Requirement analysis, Architectural design, component design, code generation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b) Validation phase – Unit testing, Integration testing, System testing, Acceptance testing</a:t>
            </a:r>
          </a:p>
        </p:txBody>
      </p:sp>
      <p:graphicFrame>
        <p:nvGraphicFramePr>
          <p:cNvPr id="4" name="Content Placeholder 3">
            <a:extLst>
              <a:ext uri="{FF2B5EF4-FFF2-40B4-BE49-F238E27FC236}">
                <a16:creationId xmlns:a16="http://schemas.microsoft.com/office/drawing/2014/main" xmlns="" id="{D1D6174D-0AF9-DF3E-E9CE-9102C94A86DB}"/>
              </a:ext>
            </a:extLst>
          </p:cNvPr>
          <p:cNvGraphicFramePr>
            <a:graphicFrameLocks noGrp="1"/>
          </p:cNvGraphicFramePr>
          <p:nvPr>
            <p:ph idx="1"/>
            <p:extLst>
              <p:ext uri="{D42A27DB-BD31-4B8C-83A1-F6EECF244321}">
                <p14:modId xmlns:p14="http://schemas.microsoft.com/office/powerpoint/2010/main" xmlns="" val="3117342291"/>
              </p:ext>
            </p:extLst>
          </p:nvPr>
        </p:nvGraphicFramePr>
        <p:xfrm>
          <a:off x="965876" y="1637969"/>
          <a:ext cx="9879702" cy="5151573"/>
        </p:xfrm>
        <a:graphic>
          <a:graphicData uri="http://schemas.openxmlformats.org/drawingml/2006/table">
            <a:tbl>
              <a:tblPr firstRow="1" bandRow="1">
                <a:tableStyleId>{5C22544A-7EE6-4342-B048-85BDC9FD1C3A}</a:tableStyleId>
              </a:tblPr>
              <a:tblGrid>
                <a:gridCol w="3293234">
                  <a:extLst>
                    <a:ext uri="{9D8B030D-6E8A-4147-A177-3AD203B41FA5}">
                      <a16:colId xmlns:a16="http://schemas.microsoft.com/office/drawing/2014/main" xmlns="" val="1987434299"/>
                    </a:ext>
                  </a:extLst>
                </a:gridCol>
                <a:gridCol w="3293234">
                  <a:extLst>
                    <a:ext uri="{9D8B030D-6E8A-4147-A177-3AD203B41FA5}">
                      <a16:colId xmlns:a16="http://schemas.microsoft.com/office/drawing/2014/main" xmlns="" val="2057786975"/>
                    </a:ext>
                  </a:extLst>
                </a:gridCol>
                <a:gridCol w="3293234">
                  <a:extLst>
                    <a:ext uri="{9D8B030D-6E8A-4147-A177-3AD203B41FA5}">
                      <a16:colId xmlns:a16="http://schemas.microsoft.com/office/drawing/2014/main" xmlns="" val="314835045"/>
                    </a:ext>
                  </a:extLst>
                </a:gridCol>
              </a:tblGrid>
              <a:tr h="476761">
                <a:tc>
                  <a:txBody>
                    <a:bodyPr/>
                    <a:lstStyle/>
                    <a:p>
                      <a:r>
                        <a:rPr lang="en-US" dirty="0"/>
                        <a:t>When to Use</a:t>
                      </a:r>
                    </a:p>
                  </a:txBody>
                  <a:tcPr>
                    <a:solidFill>
                      <a:schemeClr val="tx2">
                        <a:lumMod val="75000"/>
                      </a:schemeClr>
                    </a:solidFill>
                  </a:tcPr>
                </a:tc>
                <a:tc>
                  <a:txBody>
                    <a:bodyPr/>
                    <a:lstStyle/>
                    <a:p>
                      <a:r>
                        <a:rPr lang="en-US" dirty="0"/>
                        <a:t>Advantages</a:t>
                      </a:r>
                    </a:p>
                  </a:txBody>
                  <a:tcPr>
                    <a:solidFill>
                      <a:schemeClr val="tx2">
                        <a:lumMod val="75000"/>
                      </a:schemeClr>
                    </a:solidFill>
                  </a:tcPr>
                </a:tc>
                <a:tc>
                  <a:txBody>
                    <a:bodyPr/>
                    <a:lstStyle/>
                    <a:p>
                      <a:r>
                        <a:rPr lang="en-US" dirty="0"/>
                        <a:t>Disadvantages</a:t>
                      </a:r>
                    </a:p>
                  </a:txBody>
                  <a:tcPr>
                    <a:solidFill>
                      <a:schemeClr val="tx2">
                        <a:lumMod val="75000"/>
                      </a:schemeClr>
                    </a:solidFill>
                  </a:tcPr>
                </a:tc>
                <a:extLst>
                  <a:ext uri="{0D108BD9-81ED-4DB2-BD59-A6C34878D82A}">
                    <a16:rowId xmlns:a16="http://schemas.microsoft.com/office/drawing/2014/main" xmlns="" val="1435273152"/>
                  </a:ext>
                </a:extLst>
              </a:tr>
              <a:tr h="834332">
                <a:tc>
                  <a:txBody>
                    <a:bodyPr/>
                    <a:lstStyle/>
                    <a:p>
                      <a:r>
                        <a:rPr lang="en-US" dirty="0">
                          <a:solidFill>
                            <a:schemeClr val="bg1">
                              <a:lumMod val="95000"/>
                            </a:schemeClr>
                          </a:solidFill>
                        </a:rPr>
                        <a:t>1.If Requirements are clearly defined and fixed</a:t>
                      </a:r>
                    </a:p>
                  </a:txBody>
                  <a:tcPr>
                    <a:solidFill>
                      <a:schemeClr val="tx2">
                        <a:lumMod val="75000"/>
                      </a:schemeClr>
                    </a:solidFill>
                  </a:tcPr>
                </a:tc>
                <a:tc>
                  <a:txBody>
                    <a:bodyPr/>
                    <a:lstStyle/>
                    <a:p>
                      <a:r>
                        <a:rPr lang="en-US" dirty="0">
                          <a:solidFill>
                            <a:schemeClr val="bg1">
                              <a:lumMod val="95000"/>
                            </a:schemeClr>
                          </a:solidFill>
                        </a:rPr>
                        <a:t>In this model, the phases are completed one at a time</a:t>
                      </a:r>
                    </a:p>
                  </a:txBody>
                  <a:tcPr>
                    <a:solidFill>
                      <a:schemeClr val="tx2">
                        <a:lumMod val="75000"/>
                      </a:schemeClr>
                    </a:solidFill>
                  </a:tcPr>
                </a:tc>
                <a:tc>
                  <a:txBody>
                    <a:bodyPr/>
                    <a:lstStyle/>
                    <a:p>
                      <a:r>
                        <a:rPr lang="en-US" dirty="0">
                          <a:solidFill>
                            <a:schemeClr val="bg1">
                              <a:lumMod val="95000"/>
                            </a:schemeClr>
                          </a:solidFill>
                        </a:rPr>
                        <a:t>High risk and uncertainty</a:t>
                      </a:r>
                    </a:p>
                  </a:txBody>
                  <a:tcPr>
                    <a:solidFill>
                      <a:schemeClr val="tx2">
                        <a:lumMod val="75000"/>
                      </a:schemeClr>
                    </a:solidFill>
                  </a:tcPr>
                </a:tc>
                <a:extLst>
                  <a:ext uri="{0D108BD9-81ED-4DB2-BD59-A6C34878D82A}">
                    <a16:rowId xmlns:a16="http://schemas.microsoft.com/office/drawing/2014/main" xmlns="" val="1824509517"/>
                  </a:ext>
                </a:extLst>
              </a:tr>
              <a:tr h="501804">
                <a:tc>
                  <a:txBody>
                    <a:bodyPr/>
                    <a:lstStyle/>
                    <a:p>
                      <a:r>
                        <a:rPr lang="en-US" dirty="0">
                          <a:solidFill>
                            <a:schemeClr val="bg1">
                              <a:lumMod val="95000"/>
                            </a:schemeClr>
                          </a:solidFill>
                        </a:rPr>
                        <a:t>2.Smaller to medium sized projects</a:t>
                      </a:r>
                    </a:p>
                  </a:txBody>
                  <a:tcPr>
                    <a:solidFill>
                      <a:schemeClr val="tx2">
                        <a:lumMod val="75000"/>
                      </a:schemeClr>
                    </a:solidFill>
                  </a:tcPr>
                </a:tc>
                <a:tc>
                  <a:txBody>
                    <a:bodyPr/>
                    <a:lstStyle/>
                    <a:p>
                      <a:r>
                        <a:rPr lang="en-US" dirty="0">
                          <a:solidFill>
                            <a:schemeClr val="bg1">
                              <a:lumMod val="95000"/>
                            </a:schemeClr>
                          </a:solidFill>
                        </a:rPr>
                        <a:t>It is simple and easy to understand</a:t>
                      </a:r>
                    </a:p>
                  </a:txBody>
                  <a:tcPr>
                    <a:solidFill>
                      <a:schemeClr val="tx2">
                        <a:lumMod val="75000"/>
                      </a:schemeClr>
                    </a:solidFill>
                  </a:tcPr>
                </a:tc>
                <a:tc>
                  <a:txBody>
                    <a:bodyPr/>
                    <a:lstStyle/>
                    <a:p>
                      <a:r>
                        <a:rPr lang="en-US" dirty="0">
                          <a:solidFill>
                            <a:schemeClr val="bg1">
                              <a:lumMod val="95000"/>
                            </a:schemeClr>
                          </a:solidFill>
                        </a:rPr>
                        <a:t>It is not good for complex projects and object oriented concepts</a:t>
                      </a:r>
                    </a:p>
                  </a:txBody>
                  <a:tcPr>
                    <a:solidFill>
                      <a:schemeClr val="tx2">
                        <a:lumMod val="75000"/>
                      </a:schemeClr>
                    </a:solidFill>
                  </a:tcPr>
                </a:tc>
                <a:extLst>
                  <a:ext uri="{0D108BD9-81ED-4DB2-BD59-A6C34878D82A}">
                    <a16:rowId xmlns:a16="http://schemas.microsoft.com/office/drawing/2014/main" xmlns="" val="4206388887"/>
                  </a:ext>
                </a:extLst>
              </a:tr>
              <a:tr h="483383">
                <a:tc>
                  <a:txBody>
                    <a:bodyPr/>
                    <a:lstStyle/>
                    <a:p>
                      <a:r>
                        <a:rPr lang="en-US" dirty="0">
                          <a:solidFill>
                            <a:schemeClr val="bg1">
                              <a:lumMod val="95000"/>
                            </a:schemeClr>
                          </a:solidFill>
                        </a:rPr>
                        <a:t>3. It is used when the ample technical resources are available with the technical expertise</a:t>
                      </a:r>
                    </a:p>
                  </a:txBody>
                  <a:tcPr>
                    <a:solidFill>
                      <a:schemeClr val="tx2">
                        <a:lumMod val="75000"/>
                      </a:schemeClr>
                    </a:solidFill>
                  </a:tcPr>
                </a:tc>
                <a:tc>
                  <a:txBody>
                    <a:bodyPr/>
                    <a:lstStyle/>
                    <a:p>
                      <a:r>
                        <a:rPr lang="en-US" sz="1800" b="0" i="0" kern="1200" dirty="0">
                          <a:solidFill>
                            <a:schemeClr val="bg1">
                              <a:lumMod val="95000"/>
                            </a:schemeClr>
                          </a:solidFill>
                          <a:effectLst/>
                          <a:latin typeface="+mn-lt"/>
                          <a:ea typeface="+mn-ea"/>
                          <a:cs typeface="+mn-cs"/>
                        </a:rPr>
                        <a:t>This model focuses on verification and validation activities early in the life cycle thereby enhancing the probability of building an error-free and good quality product.</a:t>
                      </a:r>
                      <a:endParaRPr lang="en-US" dirty="0">
                        <a:solidFill>
                          <a:schemeClr val="bg1">
                            <a:lumMod val="95000"/>
                          </a:schemeClr>
                        </a:solidFill>
                      </a:endParaRPr>
                    </a:p>
                  </a:txBody>
                  <a:tcPr>
                    <a:solidFill>
                      <a:schemeClr val="tx2">
                        <a:lumMod val="75000"/>
                      </a:schemeClr>
                    </a:solidFill>
                  </a:tcPr>
                </a:tc>
                <a:tc>
                  <a:txBody>
                    <a:bodyPr/>
                    <a:lstStyle/>
                    <a:p>
                      <a:r>
                        <a:rPr lang="en-US" sz="1800" b="0" i="0" kern="1200" dirty="0">
                          <a:solidFill>
                            <a:schemeClr val="bg1">
                              <a:lumMod val="95000"/>
                            </a:schemeClr>
                          </a:solidFill>
                          <a:effectLst/>
                          <a:latin typeface="+mn-lt"/>
                          <a:ea typeface="+mn-ea"/>
                          <a:cs typeface="+mn-cs"/>
                        </a:rPr>
                        <a:t>The V-Model places a strong emphasis on documentation, which can lead to an overreliance on documentation at the expense of actual development work.</a:t>
                      </a:r>
                      <a:endParaRPr lang="en-US" dirty="0">
                        <a:solidFill>
                          <a:schemeClr val="bg1">
                            <a:lumMod val="95000"/>
                          </a:schemeClr>
                        </a:solidFill>
                      </a:endParaRPr>
                    </a:p>
                  </a:txBody>
                  <a:tcPr>
                    <a:solidFill>
                      <a:schemeClr val="tx2">
                        <a:lumMod val="75000"/>
                      </a:schemeClr>
                    </a:solidFill>
                  </a:tcPr>
                </a:tc>
                <a:extLst>
                  <a:ext uri="{0D108BD9-81ED-4DB2-BD59-A6C34878D82A}">
                    <a16:rowId xmlns:a16="http://schemas.microsoft.com/office/drawing/2014/main" xmlns="" val="2796208547"/>
                  </a:ext>
                </a:extLst>
              </a:tr>
              <a:tr h="483383">
                <a:tc>
                  <a:txBody>
                    <a:bodyPr/>
                    <a:lstStyle/>
                    <a:p>
                      <a:r>
                        <a:rPr lang="en-US" dirty="0">
                          <a:solidFill>
                            <a:schemeClr val="bg1">
                              <a:lumMod val="95000"/>
                            </a:schemeClr>
                          </a:solidFill>
                        </a:rPr>
                        <a:t>4.Since It is challenging to keep the needs stable in large projects, the project should be small</a:t>
                      </a:r>
                    </a:p>
                  </a:txBody>
                  <a:tcPr>
                    <a:solidFill>
                      <a:schemeClr val="tx2">
                        <a:lumMod val="75000"/>
                      </a:schemeClr>
                    </a:solidFill>
                  </a:tcPr>
                </a:tc>
                <a:tc>
                  <a:txBody>
                    <a:bodyPr/>
                    <a:lstStyle/>
                    <a:p>
                      <a:r>
                        <a:rPr lang="en-US" dirty="0">
                          <a:solidFill>
                            <a:schemeClr val="bg1">
                              <a:lumMod val="95000"/>
                            </a:schemeClr>
                          </a:solidFill>
                        </a:rPr>
                        <a:t>It is clear and structured process and also it emphasis on testing</a:t>
                      </a:r>
                    </a:p>
                  </a:txBody>
                  <a:tcPr>
                    <a:solidFill>
                      <a:schemeClr val="tx2">
                        <a:lumMod val="75000"/>
                      </a:schemeClr>
                    </a:solidFill>
                  </a:tcPr>
                </a:tc>
                <a:tc>
                  <a:txBody>
                    <a:bodyPr/>
                    <a:lstStyle/>
                    <a:p>
                      <a:r>
                        <a:rPr lang="en-US" dirty="0">
                          <a:solidFill>
                            <a:schemeClr val="bg1">
                              <a:lumMod val="95000"/>
                            </a:schemeClr>
                          </a:solidFill>
                        </a:rPr>
                        <a:t>Inflexibility and time consuming</a:t>
                      </a:r>
                    </a:p>
                  </a:txBody>
                  <a:tcPr>
                    <a:solidFill>
                      <a:schemeClr val="tx2">
                        <a:lumMod val="75000"/>
                      </a:schemeClr>
                    </a:solidFill>
                  </a:tcPr>
                </a:tc>
                <a:extLst>
                  <a:ext uri="{0D108BD9-81ED-4DB2-BD59-A6C34878D82A}">
                    <a16:rowId xmlns:a16="http://schemas.microsoft.com/office/drawing/2014/main" xmlns="" val="3597085061"/>
                  </a:ext>
                </a:extLst>
              </a:tr>
            </a:tbl>
          </a:graphicData>
        </a:graphic>
      </p:graphicFrame>
    </p:spTree>
    <p:extLst>
      <p:ext uri="{BB962C8B-B14F-4D97-AF65-F5344CB8AC3E}">
        <p14:creationId xmlns:p14="http://schemas.microsoft.com/office/powerpoint/2010/main" xmlns="" val="936146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0B3B21-1207-9CCA-153C-4C36C50A23C9}"/>
              </a:ext>
            </a:extLst>
          </p:cNvPr>
          <p:cNvSpPr>
            <a:spLocks noGrp="1"/>
          </p:cNvSpPr>
          <p:nvPr>
            <p:ph type="title"/>
          </p:nvPr>
        </p:nvSpPr>
        <p:spPr>
          <a:xfrm>
            <a:off x="576072" y="330378"/>
            <a:ext cx="10515600" cy="676656"/>
          </a:xfrm>
        </p:spPr>
        <p:txBody>
          <a:bodyPr/>
          <a:lstStyle/>
          <a:p>
            <a:r>
              <a:rPr lang="en-US" sz="1600" b="1" dirty="0">
                <a:latin typeface="Times New Roman" panose="02020603050405020304" pitchFamily="18" charset="0"/>
                <a:cs typeface="Times New Roman" panose="02020603050405020304" pitchFamily="18" charset="0"/>
              </a:rPr>
              <a:t>Incremental</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Model</a:t>
            </a:r>
          </a:p>
        </p:txBody>
      </p:sp>
      <p:sp>
        <p:nvSpPr>
          <p:cNvPr id="3" name="Content Placeholder 2">
            <a:extLst>
              <a:ext uri="{FF2B5EF4-FFF2-40B4-BE49-F238E27FC236}">
                <a16:creationId xmlns:a16="http://schemas.microsoft.com/office/drawing/2014/main" xmlns="" id="{601EF147-CCAF-1414-94DD-68E6C678AEB4}"/>
              </a:ext>
            </a:extLst>
          </p:cNvPr>
          <p:cNvSpPr>
            <a:spLocks noGrp="1"/>
          </p:cNvSpPr>
          <p:nvPr>
            <p:ph idx="1"/>
          </p:nvPr>
        </p:nvSpPr>
        <p:spPr>
          <a:xfrm>
            <a:off x="158222" y="1113183"/>
            <a:ext cx="4896431" cy="4913906"/>
          </a:xfrm>
        </p:spPr>
        <p:txBody>
          <a:bodyPr>
            <a:normAutofit/>
          </a:bodyPr>
          <a:lstStyle/>
          <a:p>
            <a:r>
              <a:rPr lang="en-US" sz="1600" dirty="0">
                <a:latin typeface="Times New Roman" panose="02020603050405020304" pitchFamily="18" charset="0"/>
                <a:cs typeface="Times New Roman" panose="02020603050405020304" pitchFamily="18" charset="0"/>
              </a:rPr>
              <a:t>The incremental model delivers a series of releases, called increments, that provide progressively more functionality for the customer as each increment is delivered.</a:t>
            </a:r>
          </a:p>
          <a:p>
            <a:r>
              <a:rPr lang="en-US" sz="1600" dirty="0">
                <a:latin typeface="Times New Roman" panose="02020603050405020304" pitchFamily="18" charset="0"/>
                <a:cs typeface="Times New Roman" panose="02020603050405020304" pitchFamily="18" charset="0"/>
              </a:rPr>
              <a:t>The incremental model combines elements of linear and parallel process flows</a:t>
            </a:r>
          </a:p>
          <a:p>
            <a:pPr marL="0" indent="0">
              <a:buNone/>
            </a:pPr>
            <a:r>
              <a:rPr lang="en-US" sz="1600" dirty="0">
                <a:latin typeface="Times New Roman" panose="02020603050405020304" pitchFamily="18" charset="0"/>
                <a:cs typeface="Times New Roman" panose="02020603050405020304" pitchFamily="18" charset="0"/>
              </a:rPr>
              <a:t>	a) linear flow – executes each of  5 framework activities in sequence</a:t>
            </a:r>
          </a:p>
          <a:p>
            <a:pPr marL="0" indent="0">
              <a:buNone/>
            </a:pPr>
            <a:r>
              <a:rPr lang="en-US" sz="1600" dirty="0">
                <a:latin typeface="Times New Roman" panose="02020603050405020304" pitchFamily="18" charset="0"/>
                <a:cs typeface="Times New Roman" panose="02020603050405020304" pitchFamily="18" charset="0"/>
              </a:rPr>
              <a:t>	b) parallel flow – executes one or more activities in parallel with other activities</a:t>
            </a:r>
          </a:p>
          <a:p>
            <a:pPr marL="0" indent="0">
              <a:buNone/>
            </a:pPr>
            <a:r>
              <a:rPr lang="en-US" sz="1600" dirty="0">
                <a:latin typeface="Times New Roman" panose="02020603050405020304" pitchFamily="18" charset="0"/>
                <a:cs typeface="Times New Roman" panose="02020603050405020304" pitchFamily="18" charset="0"/>
              </a:rPr>
              <a:t>In Fig</a:t>
            </a:r>
          </a:p>
          <a:p>
            <a:pPr marL="0" indent="0">
              <a:buNone/>
            </a:pPr>
            <a:r>
              <a:rPr lang="en-US" sz="1600" dirty="0">
                <a:latin typeface="Times New Roman" panose="02020603050405020304" pitchFamily="18" charset="0"/>
                <a:cs typeface="Times New Roman" panose="02020603050405020304" pitchFamily="18" charset="0"/>
              </a:rPr>
              <a:t>1.	</a:t>
            </a:r>
            <a:r>
              <a:rPr lang="en-US" sz="1600" dirty="0" smtClean="0">
                <a:latin typeface="Times New Roman" panose="02020603050405020304" pitchFamily="18" charset="0"/>
                <a:cs typeface="Times New Roman" panose="02020603050405020304" pitchFamily="18" charset="0"/>
              </a:rPr>
              <a:t>Communication</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4.          Construction</a:t>
            </a:r>
          </a:p>
          <a:p>
            <a:pPr marL="0" indent="0">
              <a:buNone/>
            </a:pPr>
            <a:r>
              <a:rPr lang="en-US" sz="1600" dirty="0">
                <a:latin typeface="Times New Roman" panose="02020603050405020304" pitchFamily="18" charset="0"/>
                <a:cs typeface="Times New Roman" panose="02020603050405020304" pitchFamily="18" charset="0"/>
              </a:rPr>
              <a:t>2.	Planning	</a:t>
            </a:r>
          </a:p>
          <a:p>
            <a:pPr marL="0" indent="0">
              <a:buNone/>
            </a:pPr>
            <a:r>
              <a:rPr lang="en-US" sz="1600" dirty="0">
                <a:latin typeface="Times New Roman" panose="02020603050405020304" pitchFamily="18" charset="0"/>
                <a:cs typeface="Times New Roman" panose="02020603050405020304" pitchFamily="18" charset="0"/>
              </a:rPr>
              <a:t>3.	Modelling		5.          Deployment	</a:t>
            </a:r>
          </a:p>
        </p:txBody>
      </p:sp>
      <p:cxnSp>
        <p:nvCxnSpPr>
          <p:cNvPr id="10" name="Straight Connector 9">
            <a:extLst>
              <a:ext uri="{FF2B5EF4-FFF2-40B4-BE49-F238E27FC236}">
                <a16:creationId xmlns:a16="http://schemas.microsoft.com/office/drawing/2014/main" xmlns="" id="{594B84A2-ED30-33BF-71BB-7F3FB016E278}"/>
              </a:ext>
            </a:extLst>
          </p:cNvPr>
          <p:cNvCxnSpPr>
            <a:cxnSpLocks/>
          </p:cNvCxnSpPr>
          <p:nvPr/>
        </p:nvCxnSpPr>
        <p:spPr>
          <a:xfrm>
            <a:off x="6384897" y="405517"/>
            <a:ext cx="0" cy="4047213"/>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33C0FCA6-0701-B8F6-B328-BEC67D70CCFB}"/>
              </a:ext>
            </a:extLst>
          </p:cNvPr>
          <p:cNvCxnSpPr>
            <a:cxnSpLocks/>
          </p:cNvCxnSpPr>
          <p:nvPr/>
        </p:nvCxnSpPr>
        <p:spPr>
          <a:xfrm>
            <a:off x="6384897" y="4452730"/>
            <a:ext cx="5703069" cy="0"/>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xmlns="" id="{42016A08-7108-BCCD-912F-4A388E52C18D}"/>
              </a:ext>
            </a:extLst>
          </p:cNvPr>
          <p:cNvSpPr/>
          <p:nvPr/>
        </p:nvSpPr>
        <p:spPr>
          <a:xfrm>
            <a:off x="8475891" y="1272805"/>
            <a:ext cx="262394" cy="238539"/>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0EA1D888-010C-35A3-91DE-88CBAE644BC7}"/>
              </a:ext>
            </a:extLst>
          </p:cNvPr>
          <p:cNvSpPr/>
          <p:nvPr/>
        </p:nvSpPr>
        <p:spPr>
          <a:xfrm>
            <a:off x="9028705" y="1402013"/>
            <a:ext cx="294199" cy="282272"/>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F852AD6C-E645-3C98-1848-88BCF55A5A4C}"/>
              </a:ext>
            </a:extLst>
          </p:cNvPr>
          <p:cNvSpPr/>
          <p:nvPr/>
        </p:nvSpPr>
        <p:spPr>
          <a:xfrm>
            <a:off x="9613324" y="1487490"/>
            <a:ext cx="294199" cy="282270"/>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9D188C47-9562-8F01-C83A-3D77FEACB301}"/>
              </a:ext>
            </a:extLst>
          </p:cNvPr>
          <p:cNvSpPr/>
          <p:nvPr/>
        </p:nvSpPr>
        <p:spPr>
          <a:xfrm>
            <a:off x="10254996" y="1543150"/>
            <a:ext cx="294199" cy="282270"/>
          </a:xfrm>
          <a:prstGeom prst="rect">
            <a:avLst/>
          </a:prstGeom>
          <a:solidFill>
            <a:schemeClr val="accent6">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71191416-0A81-72BC-CF75-941A9AAD378E}"/>
              </a:ext>
            </a:extLst>
          </p:cNvPr>
          <p:cNvSpPr/>
          <p:nvPr/>
        </p:nvSpPr>
        <p:spPr>
          <a:xfrm>
            <a:off x="10888320" y="1628626"/>
            <a:ext cx="294199" cy="282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6DBC3252-B17D-0E66-A1A7-B45950E708A5}"/>
              </a:ext>
            </a:extLst>
          </p:cNvPr>
          <p:cNvSpPr/>
          <p:nvPr/>
        </p:nvSpPr>
        <p:spPr>
          <a:xfrm>
            <a:off x="7226591" y="2305182"/>
            <a:ext cx="341906" cy="238540"/>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F87A555C-3096-A809-600A-5EA5F2EFCCCE}"/>
              </a:ext>
            </a:extLst>
          </p:cNvPr>
          <p:cNvSpPr/>
          <p:nvPr/>
        </p:nvSpPr>
        <p:spPr>
          <a:xfrm>
            <a:off x="8030820" y="2405270"/>
            <a:ext cx="341907" cy="23853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702A2FE4-1E2E-0A4A-8D72-F64CF308C496}"/>
              </a:ext>
            </a:extLst>
          </p:cNvPr>
          <p:cNvSpPr/>
          <p:nvPr/>
        </p:nvSpPr>
        <p:spPr>
          <a:xfrm>
            <a:off x="8738285" y="2496710"/>
            <a:ext cx="294195" cy="238538"/>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1183E507-3FAE-95F0-BB6E-E861EFDD2205}"/>
              </a:ext>
            </a:extLst>
          </p:cNvPr>
          <p:cNvSpPr/>
          <p:nvPr/>
        </p:nvSpPr>
        <p:spPr>
          <a:xfrm>
            <a:off x="9322903" y="2623933"/>
            <a:ext cx="290419" cy="206732"/>
          </a:xfrm>
          <a:prstGeom prst="rect">
            <a:avLst/>
          </a:prstGeom>
          <a:solidFill>
            <a:schemeClr val="accent6">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F7A3F32B-26C3-770C-EC47-B503B7F55F2E}"/>
              </a:ext>
            </a:extLst>
          </p:cNvPr>
          <p:cNvSpPr/>
          <p:nvPr/>
        </p:nvSpPr>
        <p:spPr>
          <a:xfrm flipH="1">
            <a:off x="9903745" y="2679590"/>
            <a:ext cx="294199" cy="2278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2ECA526B-DDEE-4B67-08AE-854942E6AEB8}"/>
              </a:ext>
            </a:extLst>
          </p:cNvPr>
          <p:cNvSpPr/>
          <p:nvPr/>
        </p:nvSpPr>
        <p:spPr>
          <a:xfrm>
            <a:off x="7466240" y="3283193"/>
            <a:ext cx="365946" cy="235957"/>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58C982A7-4EE2-E36D-A1DF-B59AF3AB8D85}"/>
              </a:ext>
            </a:extLst>
          </p:cNvPr>
          <p:cNvSpPr/>
          <p:nvPr/>
        </p:nvSpPr>
        <p:spPr>
          <a:xfrm>
            <a:off x="10337895" y="3735136"/>
            <a:ext cx="403326" cy="2278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2F4ACCEA-9C15-7E3B-7D50-5D9D149BC5FF}"/>
              </a:ext>
            </a:extLst>
          </p:cNvPr>
          <p:cNvSpPr/>
          <p:nvPr/>
        </p:nvSpPr>
        <p:spPr>
          <a:xfrm>
            <a:off x="8308913" y="3401279"/>
            <a:ext cx="272329" cy="23595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63AE34C-6A7E-9084-C489-4BC7E09894B0}"/>
              </a:ext>
            </a:extLst>
          </p:cNvPr>
          <p:cNvSpPr/>
          <p:nvPr/>
        </p:nvSpPr>
        <p:spPr>
          <a:xfrm>
            <a:off x="9477753" y="3608505"/>
            <a:ext cx="290416" cy="240532"/>
          </a:xfrm>
          <a:prstGeom prst="rect">
            <a:avLst/>
          </a:prstGeom>
          <a:solidFill>
            <a:schemeClr val="accent6">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89FADBA5-B3E9-AB73-1514-4FE08DE80FD6}"/>
              </a:ext>
            </a:extLst>
          </p:cNvPr>
          <p:cNvSpPr/>
          <p:nvPr/>
        </p:nvSpPr>
        <p:spPr>
          <a:xfrm>
            <a:off x="8885382" y="3519150"/>
            <a:ext cx="294198" cy="240531"/>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xmlns="" id="{4EA70BE0-5EBD-AFC9-70E1-B3B3C7CEDE52}"/>
              </a:ext>
            </a:extLst>
          </p:cNvPr>
          <p:cNvCxnSpPr>
            <a:cxnSpLocks/>
            <a:stCxn id="21" idx="3"/>
          </p:cNvCxnSpPr>
          <p:nvPr/>
        </p:nvCxnSpPr>
        <p:spPr>
          <a:xfrm>
            <a:off x="8738285" y="1392075"/>
            <a:ext cx="262394" cy="9938"/>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CF9C38FF-1C95-0F36-F56E-2A436F751A80}"/>
              </a:ext>
            </a:extLst>
          </p:cNvPr>
          <p:cNvCxnSpPr>
            <a:cxnSpLocks/>
          </p:cNvCxnSpPr>
          <p:nvPr/>
        </p:nvCxnSpPr>
        <p:spPr>
          <a:xfrm>
            <a:off x="9336417" y="1543746"/>
            <a:ext cx="282671" cy="0"/>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60C0631B-C308-3CDA-DD3A-45EDD7499288}"/>
              </a:ext>
            </a:extLst>
          </p:cNvPr>
          <p:cNvCxnSpPr>
            <a:cxnSpLocks/>
          </p:cNvCxnSpPr>
          <p:nvPr/>
        </p:nvCxnSpPr>
        <p:spPr>
          <a:xfrm>
            <a:off x="9903745" y="1628626"/>
            <a:ext cx="351251" cy="0"/>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81F26CF1-3210-3E0F-24B1-2DE56F06E8CA}"/>
              </a:ext>
            </a:extLst>
          </p:cNvPr>
          <p:cNvCxnSpPr>
            <a:cxnSpLocks/>
            <a:endCxn id="25" idx="1"/>
          </p:cNvCxnSpPr>
          <p:nvPr/>
        </p:nvCxnSpPr>
        <p:spPr>
          <a:xfrm>
            <a:off x="10546113" y="1706222"/>
            <a:ext cx="342207" cy="63539"/>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FD521D2D-0163-D5ED-8A6E-65F56BAA52C3}"/>
              </a:ext>
            </a:extLst>
          </p:cNvPr>
          <p:cNvCxnSpPr>
            <a:cxnSpLocks/>
            <a:endCxn id="27" idx="1"/>
          </p:cNvCxnSpPr>
          <p:nvPr/>
        </p:nvCxnSpPr>
        <p:spPr>
          <a:xfrm>
            <a:off x="7633553" y="2457698"/>
            <a:ext cx="397267" cy="66841"/>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C2FC2516-AAD9-CC2B-EE55-09584B4737A9}"/>
              </a:ext>
            </a:extLst>
          </p:cNvPr>
          <p:cNvCxnSpPr>
            <a:cxnSpLocks/>
            <a:endCxn id="28" idx="1"/>
          </p:cNvCxnSpPr>
          <p:nvPr/>
        </p:nvCxnSpPr>
        <p:spPr>
          <a:xfrm>
            <a:off x="8410190" y="2572242"/>
            <a:ext cx="328095" cy="43737"/>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xmlns="" id="{83D2111A-6E06-C7C3-C19F-8327DD308901}"/>
              </a:ext>
            </a:extLst>
          </p:cNvPr>
          <p:cNvCxnSpPr>
            <a:cxnSpLocks/>
          </p:cNvCxnSpPr>
          <p:nvPr/>
        </p:nvCxnSpPr>
        <p:spPr>
          <a:xfrm>
            <a:off x="9047068" y="2663691"/>
            <a:ext cx="257471" cy="0"/>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DD00D617-2C5F-B494-DF96-E54C19229670}"/>
              </a:ext>
            </a:extLst>
          </p:cNvPr>
          <p:cNvCxnSpPr>
            <a:cxnSpLocks/>
            <a:endCxn id="30" idx="3"/>
          </p:cNvCxnSpPr>
          <p:nvPr/>
        </p:nvCxnSpPr>
        <p:spPr>
          <a:xfrm>
            <a:off x="9666287" y="2737236"/>
            <a:ext cx="237458" cy="56256"/>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D62962F1-9D04-2ECE-5175-6A001AD3AE5F}"/>
              </a:ext>
            </a:extLst>
          </p:cNvPr>
          <p:cNvCxnSpPr>
            <a:cxnSpLocks/>
            <a:stCxn id="32" idx="3"/>
            <a:endCxn id="34" idx="1"/>
          </p:cNvCxnSpPr>
          <p:nvPr/>
        </p:nvCxnSpPr>
        <p:spPr>
          <a:xfrm>
            <a:off x="7832186" y="3401172"/>
            <a:ext cx="476727" cy="118086"/>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xmlns="" id="{DAB091A6-BEE1-3F25-8ECF-B58080904004}"/>
              </a:ext>
            </a:extLst>
          </p:cNvPr>
          <p:cNvCxnSpPr>
            <a:cxnSpLocks/>
            <a:stCxn id="34" idx="3"/>
            <a:endCxn id="36" idx="1"/>
          </p:cNvCxnSpPr>
          <p:nvPr/>
        </p:nvCxnSpPr>
        <p:spPr>
          <a:xfrm>
            <a:off x="8581242" y="3519258"/>
            <a:ext cx="304140" cy="120158"/>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xmlns="" id="{4FB069AA-1DE8-EC62-6EB1-EDCF141F3B62}"/>
              </a:ext>
            </a:extLst>
          </p:cNvPr>
          <p:cNvCxnSpPr>
            <a:cxnSpLocks/>
            <a:endCxn id="35" idx="1"/>
          </p:cNvCxnSpPr>
          <p:nvPr/>
        </p:nvCxnSpPr>
        <p:spPr>
          <a:xfrm>
            <a:off x="9149692" y="3675841"/>
            <a:ext cx="328061" cy="52930"/>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2CF4ACDD-AF33-4B22-EE36-0DC14ECEAEFD}"/>
              </a:ext>
            </a:extLst>
          </p:cNvPr>
          <p:cNvCxnSpPr>
            <a:cxnSpLocks/>
            <a:stCxn id="35" idx="3"/>
            <a:endCxn id="33" idx="1"/>
          </p:cNvCxnSpPr>
          <p:nvPr/>
        </p:nvCxnSpPr>
        <p:spPr>
          <a:xfrm>
            <a:off x="9768169" y="3728771"/>
            <a:ext cx="569726" cy="120266"/>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Arrow: Right 99">
            <a:extLst>
              <a:ext uri="{FF2B5EF4-FFF2-40B4-BE49-F238E27FC236}">
                <a16:creationId xmlns:a16="http://schemas.microsoft.com/office/drawing/2014/main" xmlns="" id="{578A2CAE-0632-B15E-B2DD-FB3987B784B2}"/>
              </a:ext>
            </a:extLst>
          </p:cNvPr>
          <p:cNvSpPr/>
          <p:nvPr/>
        </p:nvSpPr>
        <p:spPr>
          <a:xfrm flipV="1">
            <a:off x="8304737" y="4609865"/>
            <a:ext cx="1860605" cy="1298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Up 100">
            <a:extLst>
              <a:ext uri="{FF2B5EF4-FFF2-40B4-BE49-F238E27FC236}">
                <a16:creationId xmlns:a16="http://schemas.microsoft.com/office/drawing/2014/main" xmlns="" id="{270888B6-9175-5530-D25B-7A06DA66E9A7}"/>
              </a:ext>
            </a:extLst>
          </p:cNvPr>
          <p:cNvSpPr/>
          <p:nvPr/>
        </p:nvSpPr>
        <p:spPr>
          <a:xfrm>
            <a:off x="6034496" y="1910896"/>
            <a:ext cx="203302" cy="97840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xmlns="" id="{A1E339D9-5C6C-CE45-E004-A71F7CD48D53}"/>
              </a:ext>
            </a:extLst>
          </p:cNvPr>
          <p:cNvSpPr txBox="1"/>
          <p:nvPr/>
        </p:nvSpPr>
        <p:spPr>
          <a:xfrm>
            <a:off x="10247221" y="4020078"/>
            <a:ext cx="1569196" cy="261610"/>
          </a:xfrm>
          <a:prstGeom prst="rect">
            <a:avLst/>
          </a:prstGeom>
          <a:noFill/>
        </p:spPr>
        <p:txBody>
          <a:bodyPr wrap="square">
            <a:spAutoFit/>
          </a:bodyPr>
          <a:lstStyle/>
          <a:p>
            <a:r>
              <a:rPr lang="en-US" sz="1100" dirty="0"/>
              <a:t>delivery of 1st increment</a:t>
            </a:r>
          </a:p>
        </p:txBody>
      </p:sp>
      <p:sp>
        <p:nvSpPr>
          <p:cNvPr id="105" name="TextBox 104">
            <a:extLst>
              <a:ext uri="{FF2B5EF4-FFF2-40B4-BE49-F238E27FC236}">
                <a16:creationId xmlns:a16="http://schemas.microsoft.com/office/drawing/2014/main" xmlns="" id="{485AD186-2FA6-3BBB-3927-4802D521FFA3}"/>
              </a:ext>
            </a:extLst>
          </p:cNvPr>
          <p:cNvSpPr txBox="1"/>
          <p:nvPr/>
        </p:nvSpPr>
        <p:spPr>
          <a:xfrm>
            <a:off x="10110078" y="3065779"/>
            <a:ext cx="1682737" cy="261610"/>
          </a:xfrm>
          <a:prstGeom prst="rect">
            <a:avLst/>
          </a:prstGeom>
          <a:noFill/>
        </p:spPr>
        <p:txBody>
          <a:bodyPr wrap="square">
            <a:spAutoFit/>
          </a:bodyPr>
          <a:lstStyle/>
          <a:p>
            <a:r>
              <a:rPr lang="en-US" sz="1100" dirty="0"/>
              <a:t>delivery of 2</a:t>
            </a:r>
            <a:r>
              <a:rPr lang="en-US" sz="1100" baseline="30000" dirty="0"/>
              <a:t>nd</a:t>
            </a:r>
            <a:r>
              <a:rPr lang="en-US" sz="1100" dirty="0"/>
              <a:t> increment</a:t>
            </a:r>
          </a:p>
        </p:txBody>
      </p:sp>
      <p:sp>
        <p:nvSpPr>
          <p:cNvPr id="107" name="TextBox 106">
            <a:extLst>
              <a:ext uri="{FF2B5EF4-FFF2-40B4-BE49-F238E27FC236}">
                <a16:creationId xmlns:a16="http://schemas.microsoft.com/office/drawing/2014/main" xmlns="" id="{B9EC4996-99DB-2C39-AAE5-7885EF75B6E3}"/>
              </a:ext>
            </a:extLst>
          </p:cNvPr>
          <p:cNvSpPr txBox="1"/>
          <p:nvPr/>
        </p:nvSpPr>
        <p:spPr>
          <a:xfrm>
            <a:off x="10476826" y="2042184"/>
            <a:ext cx="1556951" cy="261610"/>
          </a:xfrm>
          <a:prstGeom prst="rect">
            <a:avLst/>
          </a:prstGeom>
          <a:noFill/>
        </p:spPr>
        <p:txBody>
          <a:bodyPr wrap="square">
            <a:spAutoFit/>
          </a:bodyPr>
          <a:lstStyle/>
          <a:p>
            <a:r>
              <a:rPr lang="en-US" sz="1100" dirty="0"/>
              <a:t>delivery of n increments</a:t>
            </a:r>
          </a:p>
        </p:txBody>
      </p:sp>
      <p:sp>
        <p:nvSpPr>
          <p:cNvPr id="109" name="TextBox 108">
            <a:extLst>
              <a:ext uri="{FF2B5EF4-FFF2-40B4-BE49-F238E27FC236}">
                <a16:creationId xmlns:a16="http://schemas.microsoft.com/office/drawing/2014/main" xmlns="" id="{B76B657C-4A53-BE70-951D-9F5CC537615F}"/>
              </a:ext>
            </a:extLst>
          </p:cNvPr>
          <p:cNvSpPr txBox="1"/>
          <p:nvPr/>
        </p:nvSpPr>
        <p:spPr>
          <a:xfrm>
            <a:off x="7924158" y="1018998"/>
            <a:ext cx="972064" cy="261610"/>
          </a:xfrm>
          <a:prstGeom prst="rect">
            <a:avLst/>
          </a:prstGeom>
          <a:noFill/>
        </p:spPr>
        <p:txBody>
          <a:bodyPr wrap="square">
            <a:spAutoFit/>
          </a:bodyPr>
          <a:lstStyle/>
          <a:p>
            <a:r>
              <a:rPr lang="en-US" sz="1100" dirty="0"/>
              <a:t>increment #n</a:t>
            </a:r>
          </a:p>
        </p:txBody>
      </p:sp>
      <p:sp>
        <p:nvSpPr>
          <p:cNvPr id="111" name="TextBox 110">
            <a:extLst>
              <a:ext uri="{FF2B5EF4-FFF2-40B4-BE49-F238E27FC236}">
                <a16:creationId xmlns:a16="http://schemas.microsoft.com/office/drawing/2014/main" xmlns="" id="{387F4B44-7CE4-BE13-0F76-A1821A2879E7}"/>
              </a:ext>
            </a:extLst>
          </p:cNvPr>
          <p:cNvSpPr txBox="1"/>
          <p:nvPr/>
        </p:nvSpPr>
        <p:spPr>
          <a:xfrm>
            <a:off x="6972198" y="3696850"/>
            <a:ext cx="1132315" cy="261610"/>
          </a:xfrm>
          <a:prstGeom prst="rect">
            <a:avLst/>
          </a:prstGeom>
          <a:noFill/>
        </p:spPr>
        <p:txBody>
          <a:bodyPr wrap="square">
            <a:spAutoFit/>
          </a:bodyPr>
          <a:lstStyle/>
          <a:p>
            <a:r>
              <a:rPr lang="en-US" sz="1100" dirty="0"/>
              <a:t>increment #1</a:t>
            </a:r>
          </a:p>
        </p:txBody>
      </p:sp>
      <p:sp>
        <p:nvSpPr>
          <p:cNvPr id="113" name="TextBox 112">
            <a:extLst>
              <a:ext uri="{FF2B5EF4-FFF2-40B4-BE49-F238E27FC236}">
                <a16:creationId xmlns:a16="http://schemas.microsoft.com/office/drawing/2014/main" xmlns="" id="{D168D20A-68C6-0FC5-0264-EA5E754A6103}"/>
              </a:ext>
            </a:extLst>
          </p:cNvPr>
          <p:cNvSpPr txBox="1"/>
          <p:nvPr/>
        </p:nvSpPr>
        <p:spPr>
          <a:xfrm>
            <a:off x="6894846" y="2636704"/>
            <a:ext cx="1499286" cy="261610"/>
          </a:xfrm>
          <a:prstGeom prst="rect">
            <a:avLst/>
          </a:prstGeom>
          <a:noFill/>
        </p:spPr>
        <p:txBody>
          <a:bodyPr wrap="square">
            <a:spAutoFit/>
          </a:bodyPr>
          <a:lstStyle/>
          <a:p>
            <a:r>
              <a:rPr lang="en-US" sz="1100" dirty="0"/>
              <a:t>increment #2</a:t>
            </a:r>
          </a:p>
        </p:txBody>
      </p:sp>
      <p:sp>
        <p:nvSpPr>
          <p:cNvPr id="115" name="TextBox 114">
            <a:extLst>
              <a:ext uri="{FF2B5EF4-FFF2-40B4-BE49-F238E27FC236}">
                <a16:creationId xmlns:a16="http://schemas.microsoft.com/office/drawing/2014/main" xmlns="" id="{F0FA7FF3-FF83-4CB8-0C69-3B32CA239CD6}"/>
              </a:ext>
            </a:extLst>
          </p:cNvPr>
          <p:cNvSpPr txBox="1"/>
          <p:nvPr/>
        </p:nvSpPr>
        <p:spPr>
          <a:xfrm>
            <a:off x="8719358" y="4894576"/>
            <a:ext cx="1682737" cy="276999"/>
          </a:xfrm>
          <a:prstGeom prst="rect">
            <a:avLst/>
          </a:prstGeom>
          <a:noFill/>
        </p:spPr>
        <p:txBody>
          <a:bodyPr wrap="square">
            <a:spAutoFit/>
          </a:bodyPr>
          <a:lstStyle/>
          <a:p>
            <a:r>
              <a:rPr lang="en-US" sz="1200" dirty="0"/>
              <a:t>project calendar time</a:t>
            </a:r>
          </a:p>
        </p:txBody>
      </p:sp>
      <p:sp>
        <p:nvSpPr>
          <p:cNvPr id="117" name="TextBox 116">
            <a:extLst>
              <a:ext uri="{FF2B5EF4-FFF2-40B4-BE49-F238E27FC236}">
                <a16:creationId xmlns:a16="http://schemas.microsoft.com/office/drawing/2014/main" xmlns="" id="{C125A847-FEBA-A753-91FC-9956746C3273}"/>
              </a:ext>
            </a:extLst>
          </p:cNvPr>
          <p:cNvSpPr txBox="1"/>
          <p:nvPr/>
        </p:nvSpPr>
        <p:spPr>
          <a:xfrm>
            <a:off x="5516978" y="1499327"/>
            <a:ext cx="504005" cy="1569660"/>
          </a:xfrm>
          <a:prstGeom prst="rect">
            <a:avLst/>
          </a:prstGeom>
          <a:noFill/>
        </p:spPr>
        <p:txBody>
          <a:bodyPr vert="horz" wrap="square">
            <a:spAutoFit/>
          </a:bodyPr>
          <a:lstStyle/>
          <a:p>
            <a:r>
              <a:rPr lang="en-US" sz="1200" dirty="0"/>
              <a:t>software functionality and features</a:t>
            </a:r>
          </a:p>
        </p:txBody>
      </p:sp>
      <p:sp>
        <p:nvSpPr>
          <p:cNvPr id="118" name="Rectangle 117">
            <a:extLst>
              <a:ext uri="{FF2B5EF4-FFF2-40B4-BE49-F238E27FC236}">
                <a16:creationId xmlns:a16="http://schemas.microsoft.com/office/drawing/2014/main" xmlns="" id="{129342D1-EEC7-FDA1-A621-FDC43BFB7031}"/>
              </a:ext>
            </a:extLst>
          </p:cNvPr>
          <p:cNvSpPr/>
          <p:nvPr/>
        </p:nvSpPr>
        <p:spPr>
          <a:xfrm>
            <a:off x="576072" y="5283641"/>
            <a:ext cx="349858" cy="286247"/>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364AC93D-C2CD-5DE0-1622-D5BDA5409B1B}"/>
              </a:ext>
            </a:extLst>
          </p:cNvPr>
          <p:cNvSpPr/>
          <p:nvPr/>
        </p:nvSpPr>
        <p:spPr>
          <a:xfrm>
            <a:off x="3207124" y="5171575"/>
            <a:ext cx="303377" cy="276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xmlns="" id="{198F14F3-9976-D885-05D9-B9780B4E2811}"/>
              </a:ext>
            </a:extLst>
          </p:cNvPr>
          <p:cNvSpPr/>
          <p:nvPr/>
        </p:nvSpPr>
        <p:spPr>
          <a:xfrm>
            <a:off x="3270671" y="4379466"/>
            <a:ext cx="303377" cy="329887"/>
          </a:xfrm>
          <a:prstGeom prst="rect">
            <a:avLst/>
          </a:prstGeom>
          <a:solidFill>
            <a:schemeClr val="accent6">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xmlns="" id="{3AD8009D-F28E-037F-7781-28E4F6073FFE}"/>
              </a:ext>
            </a:extLst>
          </p:cNvPr>
          <p:cNvSpPr/>
          <p:nvPr/>
        </p:nvSpPr>
        <p:spPr>
          <a:xfrm>
            <a:off x="515609" y="4227502"/>
            <a:ext cx="384748" cy="235957"/>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xmlns="" id="{51114101-714B-45D1-1F5A-CC7C699653C1}"/>
              </a:ext>
            </a:extLst>
          </p:cNvPr>
          <p:cNvSpPr/>
          <p:nvPr/>
        </p:nvSpPr>
        <p:spPr>
          <a:xfrm>
            <a:off x="584781" y="4847803"/>
            <a:ext cx="332439" cy="28471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480854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3BE4E7-EDB4-B74F-F5A0-81E46D543F7F}"/>
              </a:ext>
            </a:extLst>
          </p:cNvPr>
          <p:cNvSpPr>
            <a:spLocks noGrp="1"/>
          </p:cNvSpPr>
          <p:nvPr>
            <p:ph type="title"/>
          </p:nvPr>
        </p:nvSpPr>
        <p:spPr>
          <a:xfrm>
            <a:off x="122847" y="139545"/>
            <a:ext cx="10515600" cy="676656"/>
          </a:xfrm>
        </p:spPr>
        <p:txBody>
          <a:bodyPr/>
          <a:lstStyle/>
          <a:p>
            <a:r>
              <a:rPr lang="en-US" sz="1000" dirty="0"/>
              <a:t>Conti..      Incremental model</a:t>
            </a:r>
          </a:p>
        </p:txBody>
      </p:sp>
      <p:sp>
        <p:nvSpPr>
          <p:cNvPr id="3" name="Content Placeholder 2">
            <a:extLst>
              <a:ext uri="{FF2B5EF4-FFF2-40B4-BE49-F238E27FC236}">
                <a16:creationId xmlns:a16="http://schemas.microsoft.com/office/drawing/2014/main" xmlns="" id="{8BFE1F26-FEC6-54DA-D8BC-8E65FB4DA189}"/>
              </a:ext>
            </a:extLst>
          </p:cNvPr>
          <p:cNvSpPr>
            <a:spLocks noGrp="1"/>
          </p:cNvSpPr>
          <p:nvPr>
            <p:ph idx="1"/>
          </p:nvPr>
        </p:nvSpPr>
        <p:spPr>
          <a:xfrm>
            <a:off x="576072" y="922351"/>
            <a:ext cx="9363456" cy="4856657"/>
          </a:xfrm>
        </p:spPr>
        <p:txBody>
          <a:bodyPr>
            <a:normAutofit/>
          </a:bodyPr>
          <a:lstStyle/>
          <a:p>
            <a:r>
              <a:rPr lang="en-US" sz="1800" dirty="0">
                <a:latin typeface="Times New Roman" panose="02020603050405020304" pitchFamily="18" charset="0"/>
                <a:cs typeface="Times New Roman" panose="02020603050405020304" pitchFamily="18" charset="0"/>
              </a:rPr>
              <a:t>Referring to figure, the incremental model applies linear sequences in a staggered fashion as calendar time progresses</a:t>
            </a:r>
          </a:p>
          <a:p>
            <a:r>
              <a:rPr lang="en-US" sz="1800" dirty="0">
                <a:latin typeface="Times New Roman" panose="02020603050405020304" pitchFamily="18" charset="0"/>
                <a:cs typeface="Times New Roman" panose="02020603050405020304" pitchFamily="18" charset="0"/>
              </a:rPr>
              <a:t>Each linear sequence produces deliverable “increments” of the s/w in a manner that is similar to the increments produced by an evolutionary process flow</a:t>
            </a:r>
          </a:p>
          <a:p>
            <a:r>
              <a:rPr lang="en-US" sz="1800" dirty="0">
                <a:latin typeface="Times New Roman" panose="02020603050405020304" pitchFamily="18" charset="0"/>
                <a:cs typeface="Times New Roman" panose="02020603050405020304" pitchFamily="18" charset="0"/>
              </a:rPr>
              <a:t>When an increment is used the first increment often a </a:t>
            </a:r>
            <a:r>
              <a:rPr lang="en-US" sz="1800" i="1" dirty="0">
                <a:latin typeface="Times New Roman" panose="02020603050405020304" pitchFamily="18" charset="0"/>
                <a:cs typeface="Times New Roman" panose="02020603050405020304" pitchFamily="18" charset="0"/>
              </a:rPr>
              <a:t>core product </a:t>
            </a:r>
            <a:r>
              <a:rPr lang="en-US" sz="1800" dirty="0">
                <a:latin typeface="Times New Roman" panose="02020603050405020304" pitchFamily="18" charset="0"/>
                <a:cs typeface="Times New Roman" panose="02020603050405020304" pitchFamily="18" charset="0"/>
              </a:rPr>
              <a:t>and the core product is used by the customer</a:t>
            </a:r>
          </a:p>
          <a:p>
            <a:r>
              <a:rPr lang="en-US" sz="1800" dirty="0">
                <a:latin typeface="Times New Roman" panose="02020603050405020304" pitchFamily="18" charset="0"/>
                <a:cs typeface="Times New Roman" panose="02020603050405020304" pitchFamily="18" charset="0"/>
              </a:rPr>
              <a:t>As a result of use and evaluation a plan is developed for the next increment.</a:t>
            </a:r>
          </a:p>
          <a:p>
            <a:r>
              <a:rPr lang="en-US" sz="1800" dirty="0">
                <a:latin typeface="Times New Roman" panose="02020603050405020304" pitchFamily="18" charset="0"/>
                <a:cs typeface="Times New Roman" panose="02020603050405020304" pitchFamily="18" charset="0"/>
              </a:rPr>
              <a:t>The plan addresses the modification of the core product to better meet the needs of the customer and the delivery of additional features and functionality.</a:t>
            </a:r>
          </a:p>
          <a:p>
            <a:r>
              <a:rPr lang="en-US" sz="1800" dirty="0">
                <a:latin typeface="Times New Roman" panose="02020603050405020304" pitchFamily="18" charset="0"/>
                <a:cs typeface="Times New Roman" panose="02020603050405020304" pitchFamily="18" charset="0"/>
              </a:rPr>
              <a:t>The process is repeated following the delivery of each increment until the complete product is produced</a:t>
            </a:r>
          </a:p>
          <a:p>
            <a:r>
              <a:rPr lang="en-US" sz="1800" dirty="0">
                <a:latin typeface="Times New Roman" panose="02020603050405020304" pitchFamily="18" charset="0"/>
                <a:cs typeface="Times New Roman" panose="02020603050405020304" pitchFamily="18" charset="0"/>
              </a:rPr>
              <a:t>The incremental model focuses on the delivery of an operational product with each increment.</a:t>
            </a:r>
          </a:p>
          <a:p>
            <a:r>
              <a:rPr lang="en-US" sz="1800" dirty="0">
                <a:latin typeface="Times New Roman" panose="02020603050405020304" pitchFamily="18" charset="0"/>
                <a:cs typeface="Times New Roman" panose="02020603050405020304" pitchFamily="18" charset="0"/>
              </a:rPr>
              <a:t>Early increments are stripped down versions of the final product</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46810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20EEF-A81F-5A03-7BA0-EA5E0BFEC84F}"/>
              </a:ext>
            </a:extLst>
          </p:cNvPr>
          <p:cNvSpPr>
            <a:spLocks noGrp="1"/>
          </p:cNvSpPr>
          <p:nvPr>
            <p:ph type="title"/>
          </p:nvPr>
        </p:nvSpPr>
        <p:spPr>
          <a:xfrm>
            <a:off x="194409" y="179302"/>
            <a:ext cx="10515600" cy="676656"/>
          </a:xfrm>
        </p:spPr>
        <p:txBody>
          <a:bodyPr/>
          <a:lstStyle/>
          <a:p>
            <a:r>
              <a:rPr lang="en-US" sz="1000" dirty="0"/>
              <a:t>Conti..</a:t>
            </a:r>
            <a:br>
              <a:rPr lang="en-US" sz="1000" dirty="0"/>
            </a:br>
            <a:r>
              <a:rPr lang="en-US" sz="1000" dirty="0"/>
              <a:t/>
            </a:r>
            <a:br>
              <a:rPr lang="en-US" sz="1000" dirty="0"/>
            </a:br>
            <a:r>
              <a:rPr lang="en-US" sz="1800" dirty="0"/>
              <a:t>The incremental model philosophy is used for all “Agile Process Models”</a:t>
            </a:r>
          </a:p>
        </p:txBody>
      </p:sp>
      <p:graphicFrame>
        <p:nvGraphicFramePr>
          <p:cNvPr id="6" name="Content Placeholder 5">
            <a:extLst>
              <a:ext uri="{FF2B5EF4-FFF2-40B4-BE49-F238E27FC236}">
                <a16:creationId xmlns:a16="http://schemas.microsoft.com/office/drawing/2014/main" xmlns="" id="{1363F669-9ED0-49C8-485F-BF998CBA2273}"/>
              </a:ext>
            </a:extLst>
          </p:cNvPr>
          <p:cNvGraphicFramePr>
            <a:graphicFrameLocks noGrp="1"/>
          </p:cNvGraphicFramePr>
          <p:nvPr>
            <p:ph idx="1"/>
            <p:extLst>
              <p:ext uri="{D42A27DB-BD31-4B8C-83A1-F6EECF244321}">
                <p14:modId xmlns:p14="http://schemas.microsoft.com/office/powerpoint/2010/main" xmlns="" val="4111167603"/>
              </p:ext>
            </p:extLst>
          </p:nvPr>
        </p:nvGraphicFramePr>
        <p:xfrm>
          <a:off x="576263" y="1901825"/>
          <a:ext cx="9363075" cy="4394200"/>
        </p:xfrm>
        <a:graphic>
          <a:graphicData uri="http://schemas.openxmlformats.org/drawingml/2006/table">
            <a:tbl>
              <a:tblPr firstRow="1" bandRow="1">
                <a:tableStyleId>{5C22544A-7EE6-4342-B048-85BDC9FD1C3A}</a:tableStyleId>
              </a:tblPr>
              <a:tblGrid>
                <a:gridCol w="3121025">
                  <a:extLst>
                    <a:ext uri="{9D8B030D-6E8A-4147-A177-3AD203B41FA5}">
                      <a16:colId xmlns:a16="http://schemas.microsoft.com/office/drawing/2014/main" xmlns="" val="105321622"/>
                    </a:ext>
                  </a:extLst>
                </a:gridCol>
                <a:gridCol w="3121025">
                  <a:extLst>
                    <a:ext uri="{9D8B030D-6E8A-4147-A177-3AD203B41FA5}">
                      <a16:colId xmlns:a16="http://schemas.microsoft.com/office/drawing/2014/main" xmlns="" val="3299297988"/>
                    </a:ext>
                  </a:extLst>
                </a:gridCol>
                <a:gridCol w="3121025">
                  <a:extLst>
                    <a:ext uri="{9D8B030D-6E8A-4147-A177-3AD203B41FA5}">
                      <a16:colId xmlns:a16="http://schemas.microsoft.com/office/drawing/2014/main" xmlns="" val="895007637"/>
                    </a:ext>
                  </a:extLst>
                </a:gridCol>
              </a:tblGrid>
              <a:tr h="370840">
                <a:tc>
                  <a:txBody>
                    <a:bodyPr/>
                    <a:lstStyle/>
                    <a:p>
                      <a:r>
                        <a:rPr lang="en-US" dirty="0"/>
                        <a:t>When to use</a:t>
                      </a:r>
                    </a:p>
                  </a:txBody>
                  <a:tcPr>
                    <a:solidFill>
                      <a:schemeClr val="accent6">
                        <a:lumMod val="10000"/>
                      </a:schemeClr>
                    </a:solidFill>
                  </a:tcPr>
                </a:tc>
                <a:tc>
                  <a:txBody>
                    <a:bodyPr/>
                    <a:lstStyle/>
                    <a:p>
                      <a:r>
                        <a:rPr lang="en-US" dirty="0"/>
                        <a:t>Advantages</a:t>
                      </a:r>
                    </a:p>
                  </a:txBody>
                  <a:tcPr>
                    <a:solidFill>
                      <a:schemeClr val="accent6">
                        <a:lumMod val="10000"/>
                      </a:schemeClr>
                    </a:solidFill>
                  </a:tcPr>
                </a:tc>
                <a:tc>
                  <a:txBody>
                    <a:bodyPr/>
                    <a:lstStyle/>
                    <a:p>
                      <a:r>
                        <a:rPr lang="en-US" dirty="0"/>
                        <a:t>disadvantages</a:t>
                      </a:r>
                    </a:p>
                  </a:txBody>
                  <a:tcPr>
                    <a:solidFill>
                      <a:schemeClr val="accent6">
                        <a:lumMod val="10000"/>
                      </a:schemeClr>
                    </a:solidFill>
                  </a:tcPr>
                </a:tc>
                <a:extLst>
                  <a:ext uri="{0D108BD9-81ED-4DB2-BD59-A6C34878D82A}">
                    <a16:rowId xmlns:a16="http://schemas.microsoft.com/office/drawing/2014/main" xmlns="" val="1877035813"/>
                  </a:ext>
                </a:extLst>
              </a:tr>
              <a:tr h="370840">
                <a:tc>
                  <a:txBody>
                    <a:bodyPr/>
                    <a:lstStyle/>
                    <a:p>
                      <a:r>
                        <a:rPr lang="en-US" dirty="0">
                          <a:solidFill>
                            <a:schemeClr val="bg1">
                              <a:lumMod val="95000"/>
                            </a:schemeClr>
                          </a:solidFill>
                        </a:rPr>
                        <a:t>If the requirements are clearly defined and well understood </a:t>
                      </a:r>
                    </a:p>
                  </a:txBody>
                  <a:tcPr>
                    <a:solidFill>
                      <a:schemeClr val="accent6">
                        <a:lumMod val="10000"/>
                      </a:schemeClr>
                    </a:solidFill>
                  </a:tcPr>
                </a:tc>
                <a:tc>
                  <a:txBody>
                    <a:bodyPr/>
                    <a:lstStyle/>
                    <a:p>
                      <a:r>
                        <a:rPr lang="en-US" dirty="0">
                          <a:solidFill>
                            <a:schemeClr val="bg1">
                              <a:lumMod val="95000"/>
                            </a:schemeClr>
                          </a:solidFill>
                        </a:rPr>
                        <a:t>Interaction with the customer at every is stage happens</a:t>
                      </a:r>
                    </a:p>
                  </a:txBody>
                  <a:tcPr>
                    <a:solidFill>
                      <a:schemeClr val="accent6">
                        <a:lumMod val="10000"/>
                      </a:schemeClr>
                    </a:solidFill>
                  </a:tcPr>
                </a:tc>
                <a:tc>
                  <a:txBody>
                    <a:bodyPr/>
                    <a:lstStyle/>
                    <a:p>
                      <a:r>
                        <a:rPr lang="en-US" dirty="0">
                          <a:solidFill>
                            <a:schemeClr val="bg1">
                              <a:lumMod val="95000"/>
                            </a:schemeClr>
                          </a:solidFill>
                        </a:rPr>
                        <a:t>Needs good effective planning</a:t>
                      </a:r>
                    </a:p>
                  </a:txBody>
                  <a:tcPr>
                    <a:solidFill>
                      <a:schemeClr val="accent6">
                        <a:lumMod val="10000"/>
                      </a:schemeClr>
                    </a:solidFill>
                  </a:tcPr>
                </a:tc>
                <a:extLst>
                  <a:ext uri="{0D108BD9-81ED-4DB2-BD59-A6C34878D82A}">
                    <a16:rowId xmlns:a16="http://schemas.microsoft.com/office/drawing/2014/main" xmlns="" val="4114356746"/>
                  </a:ext>
                </a:extLst>
              </a:tr>
              <a:tr h="370840">
                <a:tc>
                  <a:txBody>
                    <a:bodyPr/>
                    <a:lstStyle/>
                    <a:p>
                      <a:r>
                        <a:rPr lang="en-US" dirty="0">
                          <a:solidFill>
                            <a:schemeClr val="bg1">
                              <a:lumMod val="95000"/>
                            </a:schemeClr>
                          </a:solidFill>
                        </a:rPr>
                        <a:t>When the customer demands for quick release of project</a:t>
                      </a:r>
                    </a:p>
                  </a:txBody>
                  <a:tcPr>
                    <a:solidFill>
                      <a:schemeClr val="accent6">
                        <a:lumMod val="10000"/>
                      </a:schemeClr>
                    </a:solidFill>
                  </a:tcPr>
                </a:tc>
                <a:tc>
                  <a:txBody>
                    <a:bodyPr/>
                    <a:lstStyle/>
                    <a:p>
                      <a:r>
                        <a:rPr lang="en-US" dirty="0">
                          <a:solidFill>
                            <a:schemeClr val="bg1">
                              <a:lumMod val="95000"/>
                            </a:schemeClr>
                          </a:solidFill>
                        </a:rPr>
                        <a:t>Simple and easy to implement</a:t>
                      </a:r>
                    </a:p>
                  </a:txBody>
                  <a:tcPr>
                    <a:solidFill>
                      <a:schemeClr val="accent6">
                        <a:lumMod val="10000"/>
                      </a:schemeClr>
                    </a:solidFill>
                  </a:tcPr>
                </a:tc>
                <a:tc>
                  <a:txBody>
                    <a:bodyPr/>
                    <a:lstStyle/>
                    <a:p>
                      <a:r>
                        <a:rPr lang="en-US" dirty="0">
                          <a:solidFill>
                            <a:schemeClr val="bg1">
                              <a:lumMod val="95000"/>
                            </a:schemeClr>
                          </a:solidFill>
                        </a:rPr>
                        <a:t>It can be easy to use when the requirements are clear and understood</a:t>
                      </a:r>
                    </a:p>
                  </a:txBody>
                  <a:tcPr>
                    <a:solidFill>
                      <a:schemeClr val="accent6">
                        <a:lumMod val="10000"/>
                      </a:schemeClr>
                    </a:solidFill>
                  </a:tcPr>
                </a:tc>
                <a:extLst>
                  <a:ext uri="{0D108BD9-81ED-4DB2-BD59-A6C34878D82A}">
                    <a16:rowId xmlns:a16="http://schemas.microsoft.com/office/drawing/2014/main" xmlns="" val="3504849086"/>
                  </a:ext>
                </a:extLst>
              </a:tr>
              <a:tr h="370840">
                <a:tc>
                  <a:txBody>
                    <a:bodyPr/>
                    <a:lstStyle/>
                    <a:p>
                      <a:r>
                        <a:rPr lang="en-US" dirty="0">
                          <a:solidFill>
                            <a:schemeClr val="bg1">
                              <a:lumMod val="95000"/>
                            </a:schemeClr>
                          </a:solidFill>
                        </a:rPr>
                        <a:t>The customer should know the exact requirements at earlier stage </a:t>
                      </a:r>
                    </a:p>
                  </a:txBody>
                  <a:tcPr>
                    <a:solidFill>
                      <a:schemeClr val="accent6">
                        <a:lumMod val="10000"/>
                      </a:schemeClr>
                    </a:solidFill>
                  </a:tcPr>
                </a:tc>
                <a:tc>
                  <a:txBody>
                    <a:bodyPr/>
                    <a:lstStyle/>
                    <a:p>
                      <a:r>
                        <a:rPr lang="en-US" dirty="0">
                          <a:solidFill>
                            <a:schemeClr val="bg1">
                              <a:lumMod val="95000"/>
                            </a:schemeClr>
                          </a:solidFill>
                        </a:rPr>
                        <a:t>Cost is low and the product delivery is fast</a:t>
                      </a:r>
                    </a:p>
                  </a:txBody>
                  <a:tcPr>
                    <a:solidFill>
                      <a:schemeClr val="accent6">
                        <a:lumMod val="10000"/>
                      </a:schemeClr>
                    </a:solidFill>
                  </a:tcPr>
                </a:tc>
                <a:tc>
                  <a:txBody>
                    <a:bodyPr/>
                    <a:lstStyle/>
                    <a:p>
                      <a:r>
                        <a:rPr lang="en-US" dirty="0">
                          <a:solidFill>
                            <a:schemeClr val="bg1">
                              <a:lumMod val="95000"/>
                            </a:schemeClr>
                          </a:solidFill>
                        </a:rPr>
                        <a:t>More cost and time is needed</a:t>
                      </a:r>
                    </a:p>
                  </a:txBody>
                  <a:tcPr>
                    <a:solidFill>
                      <a:schemeClr val="accent6">
                        <a:lumMod val="10000"/>
                      </a:schemeClr>
                    </a:solidFill>
                  </a:tcPr>
                </a:tc>
                <a:extLst>
                  <a:ext uri="{0D108BD9-81ED-4DB2-BD59-A6C34878D82A}">
                    <a16:rowId xmlns:a16="http://schemas.microsoft.com/office/drawing/2014/main" xmlns="" val="4090294080"/>
                  </a:ext>
                </a:extLst>
              </a:tr>
              <a:tr h="370840">
                <a:tc>
                  <a:txBody>
                    <a:bodyPr/>
                    <a:lstStyle/>
                    <a:p>
                      <a:r>
                        <a:rPr lang="en-US" dirty="0">
                          <a:solidFill>
                            <a:schemeClr val="bg1">
                              <a:lumMod val="95000"/>
                            </a:schemeClr>
                          </a:solidFill>
                        </a:rPr>
                        <a:t>When the s/w team are not very well trained or skilled</a:t>
                      </a:r>
                    </a:p>
                  </a:txBody>
                  <a:tcPr>
                    <a:solidFill>
                      <a:schemeClr val="accent6">
                        <a:lumMod val="10000"/>
                      </a:schemeClr>
                    </a:solidFill>
                  </a:tcPr>
                </a:tc>
                <a:tc>
                  <a:txBody>
                    <a:bodyPr/>
                    <a:lstStyle/>
                    <a:p>
                      <a:r>
                        <a:rPr lang="en-US" dirty="0">
                          <a:solidFill>
                            <a:schemeClr val="bg1">
                              <a:lumMod val="95000"/>
                            </a:schemeClr>
                          </a:solidFill>
                        </a:rPr>
                        <a:t>More flexible and easy to debug/testing</a:t>
                      </a:r>
                    </a:p>
                  </a:txBody>
                  <a:tcPr>
                    <a:solidFill>
                      <a:schemeClr val="accent6">
                        <a:lumMod val="10000"/>
                      </a:schemeClr>
                    </a:solidFill>
                  </a:tcPr>
                </a:tc>
                <a:tc>
                  <a:txBody>
                    <a:bodyPr/>
                    <a:lstStyle/>
                    <a:p>
                      <a:r>
                        <a:rPr lang="en-US" dirty="0">
                          <a:solidFill>
                            <a:schemeClr val="bg1">
                              <a:lumMod val="95000"/>
                            </a:schemeClr>
                          </a:solidFill>
                        </a:rPr>
                        <a:t>Well define module interfaces are needed</a:t>
                      </a:r>
                    </a:p>
                  </a:txBody>
                  <a:tcPr>
                    <a:solidFill>
                      <a:schemeClr val="accent6">
                        <a:lumMod val="10000"/>
                      </a:schemeClr>
                    </a:solidFill>
                  </a:tcPr>
                </a:tc>
                <a:extLst>
                  <a:ext uri="{0D108BD9-81ED-4DB2-BD59-A6C34878D82A}">
                    <a16:rowId xmlns:a16="http://schemas.microsoft.com/office/drawing/2014/main" xmlns="" val="3063825882"/>
                  </a:ext>
                </a:extLst>
              </a:tr>
              <a:tr h="370840">
                <a:tc>
                  <a:txBody>
                    <a:bodyPr/>
                    <a:lstStyle/>
                    <a:p>
                      <a:r>
                        <a:rPr lang="en-US" dirty="0">
                          <a:solidFill>
                            <a:schemeClr val="bg1">
                              <a:lumMod val="95000"/>
                            </a:schemeClr>
                          </a:solidFill>
                        </a:rPr>
                        <a:t>A project is large and risk is high</a:t>
                      </a:r>
                    </a:p>
                  </a:txBody>
                  <a:tcPr>
                    <a:solidFill>
                      <a:schemeClr val="accent6">
                        <a:lumMod val="10000"/>
                      </a:schemeClr>
                    </a:solidFill>
                  </a:tcPr>
                </a:tc>
                <a:tc>
                  <a:txBody>
                    <a:bodyPr/>
                    <a:lstStyle/>
                    <a:p>
                      <a:endParaRPr lang="en-US" dirty="0"/>
                    </a:p>
                  </a:txBody>
                  <a:tcPr>
                    <a:solidFill>
                      <a:schemeClr val="accent6">
                        <a:lumMod val="10000"/>
                      </a:schemeClr>
                    </a:solidFill>
                  </a:tcPr>
                </a:tc>
                <a:tc>
                  <a:txBody>
                    <a:bodyPr/>
                    <a:lstStyle/>
                    <a:p>
                      <a:endParaRPr lang="en-US" dirty="0"/>
                    </a:p>
                  </a:txBody>
                  <a:tcPr>
                    <a:solidFill>
                      <a:schemeClr val="accent6">
                        <a:lumMod val="10000"/>
                      </a:schemeClr>
                    </a:solidFill>
                  </a:tcPr>
                </a:tc>
                <a:extLst>
                  <a:ext uri="{0D108BD9-81ED-4DB2-BD59-A6C34878D82A}">
                    <a16:rowId xmlns:a16="http://schemas.microsoft.com/office/drawing/2014/main" xmlns="" val="4029189998"/>
                  </a:ext>
                </a:extLst>
              </a:tr>
            </a:tbl>
          </a:graphicData>
        </a:graphic>
      </p:graphicFrame>
    </p:spTree>
    <p:extLst>
      <p:ext uri="{BB962C8B-B14F-4D97-AF65-F5344CB8AC3E}">
        <p14:creationId xmlns:p14="http://schemas.microsoft.com/office/powerpoint/2010/main" xmlns="" val="184376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6792E-8B47-967C-7CC1-7DA73A1D4B02}"/>
              </a:ext>
            </a:extLst>
          </p:cNvPr>
          <p:cNvSpPr>
            <a:spLocks noGrp="1"/>
          </p:cNvSpPr>
          <p:nvPr>
            <p:ph type="title"/>
          </p:nvPr>
        </p:nvSpPr>
        <p:spPr>
          <a:xfrm>
            <a:off x="983396" y="305077"/>
            <a:ext cx="10515600" cy="676656"/>
          </a:xfrm>
        </p:spPr>
        <p:txBody>
          <a:bodyPr/>
          <a:lstStyle/>
          <a:p>
            <a:r>
              <a:rPr lang="en-US" sz="1800" b="1" dirty="0">
                <a:latin typeface="Times New Roman" panose="02020603050405020304" pitchFamily="18" charset="0"/>
                <a:cs typeface="Times New Roman" panose="02020603050405020304" pitchFamily="18" charset="0"/>
              </a:rPr>
              <a:t>RAD (Rapid Application Development </a:t>
            </a:r>
            <a:r>
              <a:rPr lang="en-US" sz="1800" b="1" dirty="0" smtClean="0">
                <a:latin typeface="Times New Roman" panose="02020603050405020304" pitchFamily="18" charset="0"/>
                <a:cs typeface="Times New Roman" panose="02020603050405020304" pitchFamily="18" charset="0"/>
              </a:rPr>
              <a:t>Model)</a:t>
            </a:r>
            <a:endParaRPr lang="en-US"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A48ECCC-617F-E31F-4689-97BEBD01E9FA}"/>
              </a:ext>
            </a:extLst>
          </p:cNvPr>
          <p:cNvSpPr>
            <a:spLocks noGrp="1"/>
          </p:cNvSpPr>
          <p:nvPr>
            <p:ph idx="1"/>
          </p:nvPr>
        </p:nvSpPr>
        <p:spPr>
          <a:xfrm>
            <a:off x="576071" y="1271847"/>
            <a:ext cx="11045121" cy="4507161"/>
          </a:xfrm>
        </p:spPr>
        <p:txBody>
          <a:bodyPr>
            <a:normAutofit/>
          </a:bodyPr>
          <a:lstStyle/>
          <a:p>
            <a:r>
              <a:rPr lang="en-US" sz="1600" b="0" i="0" dirty="0">
                <a:solidFill>
                  <a:srgbClr val="333333"/>
                </a:solidFill>
                <a:effectLst/>
                <a:latin typeface="Times New Roman" panose="02020603050405020304" pitchFamily="18" charset="0"/>
                <a:cs typeface="Times New Roman" panose="02020603050405020304" pitchFamily="18" charset="0"/>
              </a:rPr>
              <a:t>RAD is a linear sequential software development process model that emphasizes a concise development cycle using an element based construction approach.</a:t>
            </a:r>
          </a:p>
          <a:p>
            <a:r>
              <a:rPr lang="en-US" sz="1600" b="0" i="0" dirty="0">
                <a:solidFill>
                  <a:srgbClr val="333333"/>
                </a:solidFill>
                <a:effectLst/>
                <a:latin typeface="Times New Roman" panose="02020603050405020304" pitchFamily="18" charset="0"/>
                <a:cs typeface="Times New Roman" panose="02020603050405020304" pitchFamily="18" charset="0"/>
              </a:rPr>
              <a:t> If the requirements are well understood and described, and the project scope is a constraint, the RAD process enables a development team to create a fully functional system within a concise time period.</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RAD (Rapid Application Development) is a concept that products can be developed faster and of higher quality through:</a:t>
            </a:r>
          </a:p>
          <a:p>
            <a:pPr lvl="1" algn="just"/>
            <a:r>
              <a:rPr lang="en-US" sz="1600" b="0" i="0" dirty="0">
                <a:solidFill>
                  <a:srgbClr val="000000"/>
                </a:solidFill>
                <a:effectLst/>
                <a:latin typeface="Times New Roman" panose="02020603050405020304" pitchFamily="18" charset="0"/>
                <a:cs typeface="Times New Roman" panose="02020603050405020304" pitchFamily="18" charset="0"/>
              </a:rPr>
              <a:t>Gathering requirements using workshops or focus groups</a:t>
            </a:r>
          </a:p>
          <a:p>
            <a:pPr lvl="1" algn="just"/>
            <a:r>
              <a:rPr lang="en-US" sz="1600" b="0" i="0" dirty="0">
                <a:solidFill>
                  <a:srgbClr val="000000"/>
                </a:solidFill>
                <a:effectLst/>
                <a:latin typeface="Times New Roman" panose="02020603050405020304" pitchFamily="18" charset="0"/>
                <a:cs typeface="Times New Roman" panose="02020603050405020304" pitchFamily="18" charset="0"/>
              </a:rPr>
              <a:t>Prototyping and early, reiterative user testing of designs</a:t>
            </a:r>
          </a:p>
          <a:p>
            <a:pPr lvl="1" algn="just"/>
            <a:r>
              <a:rPr lang="en-US" sz="1600" b="0" i="0" dirty="0">
                <a:solidFill>
                  <a:srgbClr val="000000"/>
                </a:solidFill>
                <a:effectLst/>
                <a:latin typeface="Times New Roman" panose="02020603050405020304" pitchFamily="18" charset="0"/>
                <a:cs typeface="Times New Roman" panose="02020603050405020304" pitchFamily="18" charset="0"/>
              </a:rPr>
              <a:t>The re-use of software components</a:t>
            </a:r>
          </a:p>
          <a:p>
            <a:pPr lvl="1" algn="just"/>
            <a:r>
              <a:rPr lang="en-US" sz="1600" b="0" i="0" dirty="0">
                <a:solidFill>
                  <a:srgbClr val="000000"/>
                </a:solidFill>
                <a:effectLst/>
                <a:latin typeface="Times New Roman" panose="02020603050405020304" pitchFamily="18" charset="0"/>
                <a:cs typeface="Times New Roman" panose="02020603050405020304" pitchFamily="18" charset="0"/>
              </a:rPr>
              <a:t>A rigidly paced schedule that refers design improvements to the next product version</a:t>
            </a:r>
          </a:p>
          <a:p>
            <a:pPr lvl="1" algn="just"/>
            <a:r>
              <a:rPr lang="en-US" sz="1600" b="0" i="0" dirty="0">
                <a:solidFill>
                  <a:srgbClr val="000000"/>
                </a:solidFill>
                <a:effectLst/>
                <a:latin typeface="Times New Roman" panose="02020603050405020304" pitchFamily="18" charset="0"/>
                <a:cs typeface="Times New Roman" panose="02020603050405020304" pitchFamily="18" charset="0"/>
              </a:rPr>
              <a:t>Less formality in reviews and other team communication</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26615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23733-5FB4-AA5F-5F4D-B143822380CC}"/>
              </a:ext>
            </a:extLst>
          </p:cNvPr>
          <p:cNvSpPr>
            <a:spLocks noGrp="1"/>
          </p:cNvSpPr>
          <p:nvPr>
            <p:ph type="title"/>
          </p:nvPr>
        </p:nvSpPr>
        <p:spPr>
          <a:xfrm>
            <a:off x="143810" y="105572"/>
            <a:ext cx="10515600" cy="676656"/>
          </a:xfrm>
        </p:spPr>
        <p:txBody>
          <a:bodyPr/>
          <a:lstStyle/>
          <a:p>
            <a:r>
              <a:rPr lang="en-US" sz="1100" dirty="0">
                <a:latin typeface="Times New Roman" panose="02020603050405020304" pitchFamily="18" charset="0"/>
                <a:cs typeface="Times New Roman" panose="02020603050405020304" pitchFamily="18" charset="0"/>
              </a:rPr>
              <a:t>Conti.. RAD</a:t>
            </a:r>
          </a:p>
        </p:txBody>
      </p:sp>
      <p:sp>
        <p:nvSpPr>
          <p:cNvPr id="5" name="Content Placeholder 4">
            <a:extLst>
              <a:ext uri="{FF2B5EF4-FFF2-40B4-BE49-F238E27FC236}">
                <a16:creationId xmlns:a16="http://schemas.microsoft.com/office/drawing/2014/main" xmlns="" id="{897565B3-20FB-4326-10B3-73D78C1AD748}"/>
              </a:ext>
            </a:extLst>
          </p:cNvPr>
          <p:cNvSpPr>
            <a:spLocks noGrp="1"/>
          </p:cNvSpPr>
          <p:nvPr>
            <p:ph idx="1"/>
          </p:nvPr>
        </p:nvSpPr>
        <p:spPr>
          <a:xfrm>
            <a:off x="495854" y="1014153"/>
            <a:ext cx="6317673" cy="4996780"/>
          </a:xfrm>
        </p:spPr>
        <p:txBody>
          <a:bodyPr>
            <a:normAutofit/>
          </a:bodyPr>
          <a:lstStyle/>
          <a:p>
            <a:pPr>
              <a:lnSpc>
                <a:spcPct val="90000"/>
              </a:lnSpc>
            </a:pPr>
            <a:r>
              <a:rPr lang="en-US" altLang="en-US" sz="1600" b="1" dirty="0">
                <a:latin typeface="Times New Roman" panose="02020603050405020304" pitchFamily="18" charset="0"/>
                <a:cs typeface="Times New Roman" panose="02020603050405020304" pitchFamily="18" charset="0"/>
              </a:rPr>
              <a:t>Communication</a:t>
            </a:r>
            <a:r>
              <a:rPr lang="en-US" altLang="en-US" sz="1600" dirty="0">
                <a:latin typeface="Times New Roman" panose="02020603050405020304" pitchFamily="18" charset="0"/>
                <a:cs typeface="Times New Roman" panose="02020603050405020304" pitchFamily="18" charset="0"/>
              </a:rPr>
              <a:t> – to understand business problem.</a:t>
            </a:r>
          </a:p>
          <a:p>
            <a:pPr>
              <a:lnSpc>
                <a:spcPct val="90000"/>
              </a:lnSpc>
            </a:pPr>
            <a:r>
              <a:rPr lang="en-US" altLang="en-US" sz="1600" b="1" dirty="0">
                <a:latin typeface="Times New Roman" panose="02020603050405020304" pitchFamily="18" charset="0"/>
                <a:cs typeface="Times New Roman" panose="02020603050405020304" pitchFamily="18" charset="0"/>
              </a:rPr>
              <a:t>Planning</a:t>
            </a:r>
            <a:r>
              <a:rPr lang="en-US" altLang="en-US" sz="1600" dirty="0">
                <a:latin typeface="Times New Roman" panose="02020603050405020304" pitchFamily="18" charset="0"/>
                <a:cs typeface="Times New Roman" panose="02020603050405020304" pitchFamily="18" charset="0"/>
              </a:rPr>
              <a:t> – multiple s/w teams works in parallel on diff. system.</a:t>
            </a:r>
          </a:p>
          <a:p>
            <a:pPr>
              <a:lnSpc>
                <a:spcPct val="90000"/>
              </a:lnSpc>
            </a:pPr>
            <a:r>
              <a:rPr lang="en-US" altLang="en-US" sz="1600" b="1" dirty="0">
                <a:latin typeface="Times New Roman" panose="02020603050405020304" pitchFamily="18" charset="0"/>
                <a:cs typeface="Times New Roman" panose="02020603050405020304" pitchFamily="18" charset="0"/>
              </a:rPr>
              <a:t>Modeling</a:t>
            </a:r>
            <a:r>
              <a:rPr lang="en-US" altLang="en-US" sz="1600" dirty="0">
                <a:latin typeface="Times New Roman" panose="02020603050405020304" pitchFamily="18" charset="0"/>
                <a:cs typeface="Times New Roman" panose="02020603050405020304" pitchFamily="18" charset="0"/>
              </a:rPr>
              <a:t> –</a:t>
            </a:r>
          </a:p>
          <a:p>
            <a:pPr lvl="1">
              <a:lnSpc>
                <a:spcPct val="90000"/>
              </a:lnSpc>
            </a:pPr>
            <a:r>
              <a:rPr lang="en-US" altLang="en-US" sz="1600" b="1" dirty="0">
                <a:latin typeface="Times New Roman" panose="02020603050405020304" pitchFamily="18" charset="0"/>
                <a:cs typeface="Times New Roman" panose="02020603050405020304" pitchFamily="18" charset="0"/>
              </a:rPr>
              <a:t>Business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modeling</a:t>
            </a:r>
            <a:r>
              <a:rPr lang="en-US" altLang="en-US" sz="1600" dirty="0">
                <a:latin typeface="Times New Roman" panose="02020603050405020304" pitchFamily="18" charset="0"/>
                <a:cs typeface="Times New Roman" panose="02020603050405020304" pitchFamily="18" charset="0"/>
              </a:rPr>
              <a:t> – Information flow among business is working.</a:t>
            </a:r>
          </a:p>
          <a:p>
            <a:pPr lvl="1">
              <a:lnSpc>
                <a:spcPct val="90000"/>
              </a:lnSpc>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Ex. What kind of information drives?</a:t>
            </a:r>
          </a:p>
          <a:p>
            <a:pPr lvl="1">
              <a:lnSpc>
                <a:spcPct val="90000"/>
              </a:lnSpc>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      Who is going to generate information?</a:t>
            </a:r>
          </a:p>
          <a:p>
            <a:pPr lvl="1">
              <a:lnSpc>
                <a:spcPct val="90000"/>
              </a:lnSpc>
              <a:buFont typeface="Wingdings" panose="05000000000000000000" pitchFamily="2" charset="2"/>
              <a:buNone/>
            </a:pPr>
            <a:r>
              <a:rPr lang="en-US" altLang="en-US" sz="1600" dirty="0">
                <a:latin typeface="Times New Roman" panose="02020603050405020304" pitchFamily="18" charset="0"/>
                <a:cs typeface="Times New Roman" panose="02020603050405020304" pitchFamily="18" charset="0"/>
              </a:rPr>
              <a:t>      From where information comes and goes? </a:t>
            </a:r>
          </a:p>
          <a:p>
            <a:pPr lvl="1">
              <a:lnSpc>
                <a:spcPct val="90000"/>
              </a:lnSpc>
            </a:pPr>
            <a:r>
              <a:rPr lang="en-US" altLang="en-US" sz="1600" b="1" dirty="0">
                <a:latin typeface="Times New Roman" panose="02020603050405020304" pitchFamily="18" charset="0"/>
                <a:cs typeface="Times New Roman" panose="02020603050405020304" pitchFamily="18" charset="0"/>
              </a:rPr>
              <a:t>Data modeling</a:t>
            </a:r>
            <a:r>
              <a:rPr lang="en-US" altLang="en-US" sz="1600" dirty="0">
                <a:latin typeface="Times New Roman" panose="02020603050405020304" pitchFamily="18" charset="0"/>
                <a:cs typeface="Times New Roman" panose="02020603050405020304" pitchFamily="18" charset="0"/>
              </a:rPr>
              <a:t> – Information refine into set of data objects that are needed to support business.</a:t>
            </a:r>
          </a:p>
          <a:p>
            <a:pPr lvl="1">
              <a:lnSpc>
                <a:spcPct val="90000"/>
              </a:lnSpc>
            </a:pPr>
            <a:r>
              <a:rPr lang="en-US" altLang="en-US" sz="1600" b="1" dirty="0">
                <a:latin typeface="Times New Roman" panose="02020603050405020304" pitchFamily="18" charset="0"/>
                <a:cs typeface="Times New Roman" panose="02020603050405020304" pitchFamily="18" charset="0"/>
              </a:rPr>
              <a:t>Process modeling</a:t>
            </a:r>
            <a:r>
              <a:rPr lang="en-US" altLang="en-US" sz="1600" dirty="0">
                <a:latin typeface="Times New Roman" panose="02020603050405020304" pitchFamily="18" charset="0"/>
                <a:cs typeface="Times New Roman" panose="02020603050405020304" pitchFamily="18" charset="0"/>
              </a:rPr>
              <a:t> – Data object transforms to information flow necessary to implement business. </a:t>
            </a:r>
          </a:p>
          <a:p>
            <a:r>
              <a:rPr lang="en-US" altLang="en-US" sz="1600" b="1" dirty="0">
                <a:latin typeface="Times New Roman" panose="02020603050405020304" pitchFamily="18" charset="0"/>
                <a:cs typeface="Times New Roman" panose="02020603050405020304" pitchFamily="18" charset="0"/>
              </a:rPr>
              <a:t>Construction </a:t>
            </a:r>
            <a:r>
              <a:rPr lang="en-US" altLang="en-US" sz="1600" dirty="0">
                <a:latin typeface="Times New Roman" panose="02020603050405020304" pitchFamily="18" charset="0"/>
                <a:cs typeface="Times New Roman" panose="02020603050405020304" pitchFamily="18" charset="0"/>
              </a:rPr>
              <a:t>– it highlighting the use of pre-existing software component.</a:t>
            </a:r>
          </a:p>
          <a:p>
            <a:r>
              <a:rPr lang="en-US" altLang="en-US" sz="1600" b="1" dirty="0">
                <a:latin typeface="Times New Roman" panose="02020603050405020304" pitchFamily="18" charset="0"/>
                <a:cs typeface="Times New Roman" panose="02020603050405020304" pitchFamily="18" charset="0"/>
              </a:rPr>
              <a:t>Deployment</a:t>
            </a:r>
            <a:r>
              <a:rPr lang="en-US" altLang="en-US" sz="1600" dirty="0">
                <a:latin typeface="Times New Roman" panose="02020603050405020304" pitchFamily="18" charset="0"/>
                <a:cs typeface="Times New Roman" panose="02020603050405020304" pitchFamily="18" charset="0"/>
              </a:rPr>
              <a:t> – Deliver to customer basis for subsequent iteration.</a:t>
            </a:r>
          </a:p>
          <a:p>
            <a:endParaRPr lang="en-US" sz="1600" dirty="0">
              <a:latin typeface="Times New Roman" panose="02020603050405020304" pitchFamily="18" charset="0"/>
              <a:cs typeface="Times New Roman" panose="02020603050405020304" pitchFamily="18" charset="0"/>
            </a:endParaRPr>
          </a:p>
        </p:txBody>
      </p:sp>
      <p:pic>
        <p:nvPicPr>
          <p:cNvPr id="6" name="Picture 5" descr="RAD_Process">
            <a:extLst>
              <a:ext uri="{FF2B5EF4-FFF2-40B4-BE49-F238E27FC236}">
                <a16:creationId xmlns:a16="http://schemas.microsoft.com/office/drawing/2014/main" xmlns="" id="{7DF9BE54-EFFC-F5BF-3DB9-65C219AD1CEB}"/>
              </a:ext>
            </a:extLst>
          </p:cNvPr>
          <p:cNvPicPr>
            <a:picLocks noGrp="1"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65570" y="565819"/>
            <a:ext cx="4760423" cy="5411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82422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1530B5-2D6D-DCC6-8099-C1903880F07B}"/>
              </a:ext>
            </a:extLst>
          </p:cNvPr>
          <p:cNvSpPr>
            <a:spLocks noGrp="1"/>
          </p:cNvSpPr>
          <p:nvPr>
            <p:ph type="title"/>
          </p:nvPr>
        </p:nvSpPr>
        <p:spPr>
          <a:xfrm>
            <a:off x="68996" y="0"/>
            <a:ext cx="10515600" cy="676656"/>
          </a:xfrm>
        </p:spPr>
        <p:txBody>
          <a:bodyPr/>
          <a:lstStyle/>
          <a:p>
            <a:r>
              <a:rPr lang="en-US" sz="1100" dirty="0"/>
              <a:t>Conti.. RAD</a:t>
            </a:r>
          </a:p>
        </p:txBody>
      </p:sp>
      <p:sp>
        <p:nvSpPr>
          <p:cNvPr id="3" name="Content Placeholder 2">
            <a:extLst>
              <a:ext uri="{FF2B5EF4-FFF2-40B4-BE49-F238E27FC236}">
                <a16:creationId xmlns:a16="http://schemas.microsoft.com/office/drawing/2014/main" xmlns="" id="{07038E9A-2202-3261-A4A5-DE1852052BC4}"/>
              </a:ext>
            </a:extLst>
          </p:cNvPr>
          <p:cNvSpPr>
            <a:spLocks noGrp="1"/>
          </p:cNvSpPr>
          <p:nvPr>
            <p:ph idx="1"/>
          </p:nvPr>
        </p:nvSpPr>
        <p:spPr>
          <a:xfrm>
            <a:off x="276815" y="798022"/>
            <a:ext cx="4428190" cy="4814731"/>
          </a:xfrm>
        </p:spPr>
        <p:txBody>
          <a:bodyPr>
            <a:normAutofit/>
          </a:bodyPr>
          <a:lstStyle/>
          <a:p>
            <a:r>
              <a:rPr lang="en-US" altLang="en-US" sz="1600" dirty="0">
                <a:latin typeface="Times New Roman" panose="02020603050405020304" pitchFamily="18" charset="0"/>
                <a:cs typeface="Times New Roman" panose="02020603050405020304" pitchFamily="18" charset="0"/>
              </a:rPr>
              <a:t>RAD model emphasize a short development cycle.</a:t>
            </a:r>
          </a:p>
          <a:p>
            <a:r>
              <a:rPr lang="en-US" altLang="en-US" sz="1600" dirty="0">
                <a:latin typeface="Times New Roman" panose="02020603050405020304" pitchFamily="18" charset="0"/>
                <a:cs typeface="Times New Roman" panose="02020603050405020304" pitchFamily="18" charset="0"/>
              </a:rPr>
              <a:t>“High speed” edition of linear sequential model.</a:t>
            </a:r>
          </a:p>
          <a:p>
            <a:r>
              <a:rPr lang="en-US" altLang="en-US" sz="1600" dirty="0">
                <a:latin typeface="Times New Roman" panose="02020603050405020304" pitchFamily="18" charset="0"/>
                <a:cs typeface="Times New Roman" panose="02020603050405020304" pitchFamily="18" charset="0"/>
              </a:rPr>
              <a:t>If requirement are well understood and project scope is constrained then it enable development team to create “ fully functional system” within a very short time period.</a:t>
            </a:r>
          </a:p>
          <a:p>
            <a:r>
              <a:rPr lang="en-US" altLang="en-US" sz="1600" dirty="0">
                <a:latin typeface="Times New Roman" panose="02020603050405020304" pitchFamily="18" charset="0"/>
                <a:cs typeface="Times New Roman" panose="02020603050405020304" pitchFamily="18" charset="0"/>
              </a:rPr>
              <a:t>If application is modularized (“Scalable Scope”), each major function to be completed in less than three months.</a:t>
            </a:r>
          </a:p>
          <a:p>
            <a:r>
              <a:rPr lang="en-US" altLang="en-US" sz="1600" dirty="0">
                <a:latin typeface="Times New Roman" panose="02020603050405020304" pitchFamily="18" charset="0"/>
                <a:cs typeface="Times New Roman" panose="02020603050405020304" pitchFamily="18" charset="0"/>
              </a:rPr>
              <a:t>Each major function can be addressed by a separate team and then integrated to form a whole.</a:t>
            </a:r>
          </a:p>
          <a:p>
            <a:endParaRPr lang="en-US" sz="1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AC074FA6-CA0A-140A-123D-CA8D403253AF}"/>
              </a:ext>
            </a:extLst>
          </p:cNvPr>
          <p:cNvGraphicFramePr>
            <a:graphicFrameLocks noGrp="1"/>
          </p:cNvGraphicFramePr>
          <p:nvPr>
            <p:extLst>
              <p:ext uri="{D42A27DB-BD31-4B8C-83A1-F6EECF244321}">
                <p14:modId xmlns:p14="http://schemas.microsoft.com/office/powerpoint/2010/main" xmlns="" val="2548188646"/>
              </p:ext>
            </p:extLst>
          </p:nvPr>
        </p:nvGraphicFramePr>
        <p:xfrm>
          <a:off x="5458693" y="413927"/>
          <a:ext cx="6456492" cy="6405880"/>
        </p:xfrm>
        <a:graphic>
          <a:graphicData uri="http://schemas.openxmlformats.org/drawingml/2006/table">
            <a:tbl>
              <a:tblPr firstRow="1" bandRow="1">
                <a:tableStyleId>{5C22544A-7EE6-4342-B048-85BDC9FD1C3A}</a:tableStyleId>
              </a:tblPr>
              <a:tblGrid>
                <a:gridCol w="2152164">
                  <a:extLst>
                    <a:ext uri="{9D8B030D-6E8A-4147-A177-3AD203B41FA5}">
                      <a16:colId xmlns:a16="http://schemas.microsoft.com/office/drawing/2014/main" xmlns="" val="3023093025"/>
                    </a:ext>
                  </a:extLst>
                </a:gridCol>
                <a:gridCol w="2152164">
                  <a:extLst>
                    <a:ext uri="{9D8B030D-6E8A-4147-A177-3AD203B41FA5}">
                      <a16:colId xmlns:a16="http://schemas.microsoft.com/office/drawing/2014/main" xmlns="" val="649505734"/>
                    </a:ext>
                  </a:extLst>
                </a:gridCol>
                <a:gridCol w="2152164">
                  <a:extLst>
                    <a:ext uri="{9D8B030D-6E8A-4147-A177-3AD203B41FA5}">
                      <a16:colId xmlns:a16="http://schemas.microsoft.com/office/drawing/2014/main" xmlns="" val="3163182134"/>
                    </a:ext>
                  </a:extLst>
                </a:gridCol>
              </a:tblGrid>
              <a:tr h="370840">
                <a:tc>
                  <a:txBody>
                    <a:bodyPr/>
                    <a:lstStyle/>
                    <a:p>
                      <a:r>
                        <a:rPr lang="en-US" dirty="0"/>
                        <a:t>When to use</a:t>
                      </a:r>
                    </a:p>
                  </a:txBody>
                  <a:tcPr>
                    <a:solidFill>
                      <a:schemeClr val="accent6">
                        <a:lumMod val="25000"/>
                      </a:schemeClr>
                    </a:solidFill>
                  </a:tcPr>
                </a:tc>
                <a:tc>
                  <a:txBody>
                    <a:bodyPr/>
                    <a:lstStyle/>
                    <a:p>
                      <a:r>
                        <a:rPr lang="en-US" dirty="0"/>
                        <a:t>Advantages</a:t>
                      </a:r>
                    </a:p>
                  </a:txBody>
                  <a:tcPr>
                    <a:solidFill>
                      <a:schemeClr val="accent6">
                        <a:lumMod val="25000"/>
                      </a:schemeClr>
                    </a:solidFill>
                  </a:tcPr>
                </a:tc>
                <a:tc>
                  <a:txBody>
                    <a:bodyPr/>
                    <a:lstStyle/>
                    <a:p>
                      <a:r>
                        <a:rPr lang="en-US" dirty="0"/>
                        <a:t>Disadvantages</a:t>
                      </a:r>
                    </a:p>
                  </a:txBody>
                  <a:tcPr>
                    <a:solidFill>
                      <a:schemeClr val="accent6">
                        <a:lumMod val="25000"/>
                      </a:schemeClr>
                    </a:solidFill>
                  </a:tcPr>
                </a:tc>
                <a:extLst>
                  <a:ext uri="{0D108BD9-81ED-4DB2-BD59-A6C34878D82A}">
                    <a16:rowId xmlns:a16="http://schemas.microsoft.com/office/drawing/2014/main" xmlns="" val="1305213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lumMod val="95000"/>
                            </a:schemeClr>
                          </a:solidFill>
                          <a:effectLst/>
                          <a:latin typeface="+mn-lt"/>
                          <a:ea typeface="+mn-ea"/>
                          <a:cs typeface="+mn-cs"/>
                        </a:rPr>
                        <a:t>When the system should need to create the project that modularizes in a short span time (2-3 months).</a:t>
                      </a:r>
                    </a:p>
                    <a:p>
                      <a:endParaRPr lang="en-US" dirty="0">
                        <a:solidFill>
                          <a:schemeClr val="bg1">
                            <a:lumMod val="95000"/>
                          </a:schemeClr>
                        </a:solidFill>
                      </a:endParaRPr>
                    </a:p>
                  </a:txBody>
                  <a:tcPr>
                    <a:solidFill>
                      <a:schemeClr val="accent6">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lumMod val="95000"/>
                            </a:schemeClr>
                          </a:solidFill>
                          <a:effectLst/>
                          <a:latin typeface="+mn-lt"/>
                          <a:ea typeface="+mn-ea"/>
                          <a:cs typeface="+mn-cs"/>
                        </a:rPr>
                        <a:t>Each phase in RAD brings highest priority functionality to the customer.</a:t>
                      </a:r>
                    </a:p>
                    <a:p>
                      <a:endParaRPr lang="en-US" dirty="0">
                        <a:solidFill>
                          <a:schemeClr val="bg1">
                            <a:lumMod val="95000"/>
                          </a:schemeClr>
                        </a:solidFill>
                      </a:endParaRPr>
                    </a:p>
                  </a:txBody>
                  <a:tcPr>
                    <a:solidFill>
                      <a:schemeClr val="accent6">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lumMod val="95000"/>
                            </a:schemeClr>
                          </a:solidFill>
                          <a:effectLst/>
                          <a:latin typeface="+mn-lt"/>
                          <a:ea typeface="+mn-ea"/>
                          <a:cs typeface="+mn-cs"/>
                        </a:rPr>
                        <a:t>It required highly skilled designers.</a:t>
                      </a:r>
                    </a:p>
                    <a:p>
                      <a:endParaRPr lang="en-US" dirty="0">
                        <a:solidFill>
                          <a:schemeClr val="bg1">
                            <a:lumMod val="95000"/>
                          </a:schemeClr>
                        </a:solidFill>
                      </a:endParaRPr>
                    </a:p>
                  </a:txBody>
                  <a:tcPr>
                    <a:solidFill>
                      <a:schemeClr val="accent6">
                        <a:lumMod val="25000"/>
                      </a:schemeClr>
                    </a:solidFill>
                  </a:tcPr>
                </a:tc>
                <a:extLst>
                  <a:ext uri="{0D108BD9-81ED-4DB2-BD59-A6C34878D82A}">
                    <a16:rowId xmlns:a16="http://schemas.microsoft.com/office/drawing/2014/main" xmlns="" val="3490212213"/>
                  </a:ext>
                </a:extLst>
              </a:tr>
              <a:tr h="0">
                <a:tc>
                  <a:txBody>
                    <a:bodyPr/>
                    <a:lstStyle/>
                    <a:p>
                      <a:r>
                        <a:rPr lang="en-US" sz="1800" b="0" i="0" kern="1200" dirty="0">
                          <a:solidFill>
                            <a:schemeClr val="bg1">
                              <a:lumMod val="95000"/>
                            </a:schemeClr>
                          </a:solidFill>
                          <a:effectLst/>
                          <a:latin typeface="+mn-lt"/>
                          <a:ea typeface="+mn-ea"/>
                          <a:cs typeface="+mn-cs"/>
                        </a:rPr>
                        <a:t>When the requirements are well-known and technical risk is limited.</a:t>
                      </a:r>
                    </a:p>
                    <a:p>
                      <a:endParaRPr lang="en-US" dirty="0">
                        <a:solidFill>
                          <a:schemeClr val="bg1">
                            <a:lumMod val="95000"/>
                          </a:schemeClr>
                        </a:solidFill>
                      </a:endParaRPr>
                    </a:p>
                  </a:txBody>
                  <a:tcPr>
                    <a:solidFill>
                      <a:schemeClr val="accent6">
                        <a:lumMod val="25000"/>
                      </a:schemeClr>
                    </a:solidFill>
                  </a:tcPr>
                </a:tc>
                <a:tc>
                  <a:txBody>
                    <a:bodyPr/>
                    <a:lstStyle/>
                    <a:p>
                      <a:r>
                        <a:rPr lang="en-US" sz="1800" b="0" i="0" kern="1200" dirty="0">
                          <a:solidFill>
                            <a:schemeClr val="bg1">
                              <a:lumMod val="95000"/>
                            </a:schemeClr>
                          </a:solidFill>
                          <a:effectLst/>
                          <a:latin typeface="+mn-lt"/>
                          <a:ea typeface="+mn-ea"/>
                          <a:cs typeface="+mn-cs"/>
                        </a:rPr>
                        <a:t>It reduced development time  and increases the reusability of features.</a:t>
                      </a:r>
                    </a:p>
                    <a:p>
                      <a:endParaRPr lang="en-US" dirty="0">
                        <a:solidFill>
                          <a:schemeClr val="bg1">
                            <a:lumMod val="95000"/>
                          </a:schemeClr>
                        </a:solidFill>
                      </a:endParaRPr>
                    </a:p>
                  </a:txBody>
                  <a:tcPr>
                    <a:solidFill>
                      <a:schemeClr val="accent6">
                        <a:lumMod val="25000"/>
                      </a:schemeClr>
                    </a:solidFill>
                  </a:tcPr>
                </a:tc>
                <a:tc>
                  <a:txBody>
                    <a:bodyPr/>
                    <a:lstStyle/>
                    <a:p>
                      <a:r>
                        <a:rPr lang="en-US" sz="1800" b="0" i="0" kern="1200" dirty="0">
                          <a:solidFill>
                            <a:schemeClr val="bg1">
                              <a:lumMod val="95000"/>
                            </a:schemeClr>
                          </a:solidFill>
                          <a:effectLst/>
                          <a:latin typeface="+mn-lt"/>
                          <a:ea typeface="+mn-ea"/>
                          <a:cs typeface="+mn-cs"/>
                        </a:rPr>
                        <a:t>All application is not compatible with RAD.</a:t>
                      </a:r>
                    </a:p>
                    <a:p>
                      <a:r>
                        <a:rPr lang="en-US" sz="1800" b="0" i="0" kern="1200" dirty="0">
                          <a:solidFill>
                            <a:schemeClr val="bg1">
                              <a:lumMod val="95000"/>
                            </a:schemeClr>
                          </a:solidFill>
                          <a:effectLst/>
                          <a:latin typeface="+mn-lt"/>
                          <a:ea typeface="+mn-ea"/>
                          <a:cs typeface="+mn-cs"/>
                        </a:rPr>
                        <a:t>And for  smaller projects, we cannot use the RAD model.</a:t>
                      </a:r>
                    </a:p>
                    <a:p>
                      <a:endParaRPr lang="en-US" dirty="0">
                        <a:solidFill>
                          <a:schemeClr val="bg1">
                            <a:lumMod val="95000"/>
                          </a:schemeClr>
                        </a:solidFill>
                      </a:endParaRPr>
                    </a:p>
                  </a:txBody>
                  <a:tcPr>
                    <a:solidFill>
                      <a:schemeClr val="accent6">
                        <a:lumMod val="25000"/>
                      </a:schemeClr>
                    </a:solidFill>
                  </a:tcPr>
                </a:tc>
                <a:extLst>
                  <a:ext uri="{0D108BD9-81ED-4DB2-BD59-A6C34878D82A}">
                    <a16:rowId xmlns:a16="http://schemas.microsoft.com/office/drawing/2014/main" xmlns="" val="2009828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lumMod val="95000"/>
                            </a:schemeClr>
                          </a:solidFill>
                          <a:effectLst/>
                          <a:latin typeface="+mn-lt"/>
                          <a:ea typeface="+mn-ea"/>
                          <a:cs typeface="+mn-cs"/>
                        </a:rPr>
                        <a:t>It should be used only if the budget allows the use of automatic code generating tools.</a:t>
                      </a:r>
                    </a:p>
                    <a:p>
                      <a:endParaRPr lang="en-US" dirty="0">
                        <a:solidFill>
                          <a:schemeClr val="bg1">
                            <a:lumMod val="95000"/>
                          </a:schemeClr>
                        </a:solidFill>
                      </a:endParaRPr>
                    </a:p>
                  </a:txBody>
                  <a:tcPr>
                    <a:solidFill>
                      <a:schemeClr val="accent6">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lumMod val="95000"/>
                            </a:schemeClr>
                          </a:solidFill>
                          <a:effectLst/>
                          <a:latin typeface="+mn-lt"/>
                          <a:ea typeface="+mn-ea"/>
                          <a:cs typeface="+mn-cs"/>
                        </a:rPr>
                        <a:t>This model is flexible for change.</a:t>
                      </a:r>
                    </a:p>
                    <a:p>
                      <a:endParaRPr lang="en-US" dirty="0">
                        <a:solidFill>
                          <a:schemeClr val="bg1">
                            <a:lumMod val="95000"/>
                          </a:schemeClr>
                        </a:solidFill>
                      </a:endParaRPr>
                    </a:p>
                  </a:txBody>
                  <a:tcPr>
                    <a:solidFill>
                      <a:schemeClr val="accent6">
                        <a:lumMod val="25000"/>
                      </a:schemeClr>
                    </a:solidFill>
                  </a:tcPr>
                </a:tc>
                <a:tc>
                  <a:txBody>
                    <a:bodyPr/>
                    <a:lstStyle/>
                    <a:p>
                      <a:r>
                        <a:rPr lang="en-US" sz="1800" b="0" i="0" kern="1200" dirty="0">
                          <a:solidFill>
                            <a:schemeClr val="bg1">
                              <a:lumMod val="95000"/>
                            </a:schemeClr>
                          </a:solidFill>
                          <a:effectLst/>
                          <a:latin typeface="+mn-lt"/>
                          <a:ea typeface="+mn-ea"/>
                          <a:cs typeface="+mn-cs"/>
                        </a:rPr>
                        <a:t>On the high technical risk, it's not suitable.</a:t>
                      </a:r>
                    </a:p>
                    <a:p>
                      <a:r>
                        <a:rPr lang="en-US" sz="1800" b="0" i="0" kern="1200" dirty="0">
                          <a:solidFill>
                            <a:schemeClr val="bg1">
                              <a:lumMod val="95000"/>
                            </a:schemeClr>
                          </a:solidFill>
                          <a:effectLst/>
                          <a:latin typeface="+mn-lt"/>
                          <a:ea typeface="+mn-ea"/>
                          <a:cs typeface="+mn-cs"/>
                        </a:rPr>
                        <a:t>As it </a:t>
                      </a:r>
                      <a:r>
                        <a:rPr lang="en-US" sz="1800" b="0" i="0" kern="1200" dirty="0" smtClean="0">
                          <a:solidFill>
                            <a:schemeClr val="bg1">
                              <a:lumMod val="95000"/>
                            </a:schemeClr>
                          </a:solidFill>
                          <a:effectLst/>
                          <a:latin typeface="+mn-lt"/>
                          <a:ea typeface="+mn-ea"/>
                          <a:cs typeface="+mn-cs"/>
                        </a:rPr>
                        <a:t>requires </a:t>
                      </a:r>
                      <a:r>
                        <a:rPr lang="en-US" sz="1800" b="0" i="0" kern="1200" dirty="0">
                          <a:solidFill>
                            <a:schemeClr val="bg1">
                              <a:lumMod val="95000"/>
                            </a:schemeClr>
                          </a:solidFill>
                          <a:effectLst/>
                          <a:latin typeface="+mn-lt"/>
                          <a:ea typeface="+mn-ea"/>
                          <a:cs typeface="+mn-cs"/>
                        </a:rPr>
                        <a:t>user involvement.</a:t>
                      </a:r>
                    </a:p>
                    <a:p>
                      <a:endParaRPr lang="en-US" dirty="0">
                        <a:solidFill>
                          <a:schemeClr val="bg1">
                            <a:lumMod val="95000"/>
                          </a:schemeClr>
                        </a:solidFill>
                      </a:endParaRPr>
                    </a:p>
                  </a:txBody>
                  <a:tcPr>
                    <a:solidFill>
                      <a:schemeClr val="accent6">
                        <a:lumMod val="25000"/>
                      </a:schemeClr>
                    </a:solidFill>
                  </a:tcPr>
                </a:tc>
                <a:extLst>
                  <a:ext uri="{0D108BD9-81ED-4DB2-BD59-A6C34878D82A}">
                    <a16:rowId xmlns:a16="http://schemas.microsoft.com/office/drawing/2014/main" xmlns="" val="4266536265"/>
                  </a:ext>
                </a:extLst>
              </a:tr>
            </a:tbl>
          </a:graphicData>
        </a:graphic>
      </p:graphicFrame>
    </p:spTree>
    <p:extLst>
      <p:ext uri="{BB962C8B-B14F-4D97-AF65-F5344CB8AC3E}">
        <p14:creationId xmlns:p14="http://schemas.microsoft.com/office/powerpoint/2010/main" xmlns="" val="245022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xmlns="" id="{70BA96D9-2E56-3DBD-6315-048A1B2800FB}"/>
              </a:ext>
            </a:extLst>
          </p:cNvPr>
          <p:cNvSpPr>
            <a:spLocks noGrp="1"/>
          </p:cNvSpPr>
          <p:nvPr>
            <p:ph type="title"/>
          </p:nvPr>
        </p:nvSpPr>
        <p:spPr/>
        <p:txBody>
          <a:bodyPr/>
          <a:lstStyle/>
          <a:p>
            <a:r>
              <a:rPr lang="en-US" sz="2000" b="1" dirty="0"/>
              <a:t>A Layered Technology</a:t>
            </a:r>
            <a:br>
              <a:rPr lang="en-US" sz="2000" b="1" dirty="0"/>
            </a:br>
            <a:r>
              <a:rPr lang="en-US" sz="2000" b="1" dirty="0"/>
              <a:t>	Software Engineering Layers</a:t>
            </a:r>
          </a:p>
        </p:txBody>
      </p:sp>
      <p:sp>
        <p:nvSpPr>
          <p:cNvPr id="27" name="Text Placeholder 26">
            <a:extLst>
              <a:ext uri="{FF2B5EF4-FFF2-40B4-BE49-F238E27FC236}">
                <a16:creationId xmlns:a16="http://schemas.microsoft.com/office/drawing/2014/main" xmlns="" id="{64C89AC3-3D7A-65BB-C3F4-2B1CB19E78D1}"/>
              </a:ext>
            </a:extLst>
          </p:cNvPr>
          <p:cNvSpPr>
            <a:spLocks noGrp="1"/>
          </p:cNvSpPr>
          <p:nvPr>
            <p:ph type="body" sz="half" idx="2"/>
          </p:nvPr>
        </p:nvSpPr>
        <p:spPr>
          <a:xfrm>
            <a:off x="576072" y="1947671"/>
            <a:ext cx="7971580" cy="4070729"/>
          </a:xfrm>
        </p:spPr>
        <p:txBody>
          <a:bodyPr/>
          <a:lstStyle/>
          <a:p>
            <a:r>
              <a:rPr lang="en-IN" dirty="0" smtClean="0"/>
              <a:t>.</a:t>
            </a:r>
            <a:endParaRPr lang="en-US" dirty="0"/>
          </a:p>
        </p:txBody>
      </p:sp>
      <p:sp>
        <p:nvSpPr>
          <p:cNvPr id="7" name="Oval 12">
            <a:extLst>
              <a:ext uri="{FF2B5EF4-FFF2-40B4-BE49-F238E27FC236}">
                <a16:creationId xmlns:a16="http://schemas.microsoft.com/office/drawing/2014/main" xmlns="" id="{8166D948-9A92-FE84-ACE0-A6006C20FCE3}"/>
              </a:ext>
            </a:extLst>
          </p:cNvPr>
          <p:cNvSpPr>
            <a:spLocks noChangeArrowheads="1"/>
          </p:cNvSpPr>
          <p:nvPr/>
        </p:nvSpPr>
        <p:spPr bwMode="auto">
          <a:xfrm>
            <a:off x="609600" y="4495800"/>
            <a:ext cx="7620000" cy="1143000"/>
          </a:xfrm>
          <a:prstGeom prst="ellipse">
            <a:avLst/>
          </a:prstGeom>
          <a:solidFill>
            <a:srgbClr val="FFFF99"/>
          </a:solidFill>
          <a:ln>
            <a:noFill/>
          </a:ln>
          <a:effectLst>
            <a:outerShdw dist="107763" dir="2700000" algn="ctr" rotWithShape="0">
              <a:srgbClr val="000000"/>
            </a:outerShdw>
          </a:effectLst>
          <a:extLst>
            <a:ext uri="{91240B29-F687-4F45-9708-019B960494DF}">
              <a14:hiddenLine xmlns:a14="http://schemas.microsoft.com/office/drawing/2010/main" xmlns="" w="12700">
                <a:solidFill>
                  <a:schemeClr val="tx1"/>
                </a:solidFill>
                <a:round/>
                <a:headEnd/>
                <a:tailEnd/>
              </a14:hiddenLine>
            </a:ext>
          </a:extLst>
        </p:spPr>
        <p:txBody>
          <a:bodyPr wrap="none" anchor="ctr"/>
          <a:lstStyle/>
          <a:p>
            <a:endParaRPr lang="en-US"/>
          </a:p>
        </p:txBody>
      </p:sp>
      <p:sp>
        <p:nvSpPr>
          <p:cNvPr id="8" name="Rectangle 4">
            <a:extLst>
              <a:ext uri="{FF2B5EF4-FFF2-40B4-BE49-F238E27FC236}">
                <a16:creationId xmlns:a16="http://schemas.microsoft.com/office/drawing/2014/main" xmlns="" id="{B0179751-E970-AE23-C2D0-B2F0E9E1A27B}"/>
              </a:ext>
            </a:extLst>
          </p:cNvPr>
          <p:cNvSpPr>
            <a:spLocks noChangeArrowheads="1"/>
          </p:cNvSpPr>
          <p:nvPr/>
        </p:nvSpPr>
        <p:spPr bwMode="auto">
          <a:xfrm>
            <a:off x="2728913" y="2743200"/>
            <a:ext cx="3171825" cy="446088"/>
          </a:xfrm>
          <a:prstGeom prst="rect">
            <a:avLst/>
          </a:prstGeom>
          <a:noFill/>
          <a:ln w="28575">
            <a:solidFill>
              <a:srgbClr val="0000FF"/>
            </a:solidFill>
            <a:miter lim="800000"/>
            <a:headEnd/>
            <a:tailEnd/>
          </a:ln>
          <a:effectLst/>
          <a:extLst>
            <a:ext uri="{909E8E84-426E-40DD-AFC4-6F175D3DCCD1}">
              <a14:hiddenFill xmlns:a14="http://schemas.microsoft.com/office/drawing/2010/main" xmlns="">
                <a:solidFill>
                  <a:schemeClr va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7" tIns="44450" rIns="90487" bIns="44450">
            <a:spAutoFit/>
          </a:bodyPr>
          <a:lstStyle/>
          <a:p>
            <a:pPr algn="ctr">
              <a:lnSpc>
                <a:spcPct val="90000"/>
              </a:lnSpc>
            </a:pPr>
            <a:r>
              <a:rPr lang="en-US" altLang="en-US" sz="2400" b="1" dirty="0">
                <a:latin typeface="Palatino" pitchFamily="-128" charset="0"/>
              </a:rPr>
              <a:t>Layered Technology</a:t>
            </a:r>
          </a:p>
        </p:txBody>
      </p:sp>
      <p:sp>
        <p:nvSpPr>
          <p:cNvPr id="9" name="Oval 5">
            <a:extLst>
              <a:ext uri="{FF2B5EF4-FFF2-40B4-BE49-F238E27FC236}">
                <a16:creationId xmlns:a16="http://schemas.microsoft.com/office/drawing/2014/main" xmlns="" id="{1EB80D35-31D6-4B94-070D-F03B38948ED8}"/>
              </a:ext>
            </a:extLst>
          </p:cNvPr>
          <p:cNvSpPr>
            <a:spLocks noChangeArrowheads="1"/>
          </p:cNvSpPr>
          <p:nvPr/>
        </p:nvSpPr>
        <p:spPr bwMode="auto">
          <a:xfrm>
            <a:off x="1046163" y="3960813"/>
            <a:ext cx="6629400" cy="1066800"/>
          </a:xfrm>
          <a:prstGeom prst="ellipse">
            <a:avLst/>
          </a:prstGeom>
          <a:solidFill>
            <a:srgbClr val="BC3700"/>
          </a:solidFill>
          <a:ln>
            <a:noFill/>
          </a:ln>
          <a:effectLst>
            <a:outerShdw dist="107763" dir="2700000" algn="ctr" rotWithShape="0">
              <a:srgbClr val="000000"/>
            </a:outerShdw>
          </a:effectLst>
          <a:extLst>
            <a:ext uri="{91240B29-F687-4F45-9708-019B960494DF}">
              <a14:hiddenLine xmlns:a14="http://schemas.microsoft.com/office/drawing/2010/main" xmlns="" w="12700">
                <a:solidFill>
                  <a:schemeClr val="tx1"/>
                </a:solidFill>
                <a:round/>
                <a:headEnd/>
                <a:tailEnd/>
              </a14:hiddenLine>
            </a:ext>
          </a:extLst>
        </p:spPr>
        <p:txBody>
          <a:bodyPr wrap="none" anchor="ctr"/>
          <a:lstStyle/>
          <a:p>
            <a:endParaRPr lang="en-US"/>
          </a:p>
        </p:txBody>
      </p:sp>
      <p:sp>
        <p:nvSpPr>
          <p:cNvPr id="10" name="Oval 6">
            <a:extLst>
              <a:ext uri="{FF2B5EF4-FFF2-40B4-BE49-F238E27FC236}">
                <a16:creationId xmlns:a16="http://schemas.microsoft.com/office/drawing/2014/main" xmlns="" id="{73F75695-4DDA-B412-649A-F0426E7053F5}"/>
              </a:ext>
            </a:extLst>
          </p:cNvPr>
          <p:cNvSpPr>
            <a:spLocks noChangeArrowheads="1"/>
          </p:cNvSpPr>
          <p:nvPr/>
        </p:nvSpPr>
        <p:spPr bwMode="auto">
          <a:xfrm>
            <a:off x="1579563" y="3579813"/>
            <a:ext cx="5486400" cy="914400"/>
          </a:xfrm>
          <a:prstGeom prst="ellipse">
            <a:avLst/>
          </a:prstGeom>
          <a:solidFill>
            <a:srgbClr val="333333"/>
          </a:solidFill>
          <a:ln>
            <a:noFill/>
          </a:ln>
          <a:effectLst>
            <a:outerShdw dist="107763" dir="2700000" algn="ctr" rotWithShape="0">
              <a:srgbClr val="000000"/>
            </a:outerShdw>
          </a:effectLst>
          <a:extLst>
            <a:ext uri="{91240B29-F687-4F45-9708-019B960494DF}">
              <a14:hiddenLine xmlns:a14="http://schemas.microsoft.com/office/drawing/2010/main" xmlns="" w="12700">
                <a:solidFill>
                  <a:schemeClr val="tx1"/>
                </a:solidFill>
                <a:round/>
                <a:headEnd/>
                <a:tailEnd/>
              </a14:hiddenLine>
            </a:ext>
          </a:extLst>
        </p:spPr>
        <p:txBody>
          <a:bodyPr wrap="none" anchor="ctr"/>
          <a:lstStyle/>
          <a:p>
            <a:endParaRPr lang="en-US"/>
          </a:p>
        </p:txBody>
      </p:sp>
      <p:sp>
        <p:nvSpPr>
          <p:cNvPr id="11" name="Oval 7">
            <a:extLst>
              <a:ext uri="{FF2B5EF4-FFF2-40B4-BE49-F238E27FC236}">
                <a16:creationId xmlns:a16="http://schemas.microsoft.com/office/drawing/2014/main" xmlns="" id="{10538BE7-F2A6-6E3C-BD8C-9DECD9CE941E}"/>
              </a:ext>
            </a:extLst>
          </p:cNvPr>
          <p:cNvSpPr>
            <a:spLocks noChangeArrowheads="1"/>
          </p:cNvSpPr>
          <p:nvPr/>
        </p:nvSpPr>
        <p:spPr bwMode="auto">
          <a:xfrm>
            <a:off x="1960563" y="3351213"/>
            <a:ext cx="4724400" cy="609600"/>
          </a:xfrm>
          <a:prstGeom prst="ellipse">
            <a:avLst/>
          </a:prstGeom>
          <a:solidFill>
            <a:srgbClr val="969696"/>
          </a:solidFill>
          <a:ln>
            <a:noFill/>
          </a:ln>
          <a:effectLst>
            <a:outerShdw dist="107763" dir="2700000" algn="ctr" rotWithShape="0">
              <a:srgbClr val="000000"/>
            </a:outerShdw>
          </a:effectLst>
          <a:extLst>
            <a:ext uri="{91240B29-F687-4F45-9708-019B960494DF}">
              <a14:hiddenLine xmlns:a14="http://schemas.microsoft.com/office/drawing/2010/main" xmlns="" w="12700">
                <a:solidFill>
                  <a:schemeClr val="tx1"/>
                </a:solidFill>
                <a:round/>
                <a:headEnd/>
                <a:tailEnd/>
              </a14:hiddenLine>
            </a:ext>
          </a:extLst>
        </p:spPr>
        <p:txBody>
          <a:bodyPr wrap="none" anchor="ctr"/>
          <a:lstStyle/>
          <a:p>
            <a:endParaRPr lang="en-US"/>
          </a:p>
        </p:txBody>
      </p:sp>
      <p:sp>
        <p:nvSpPr>
          <p:cNvPr id="12" name="Rectangle 8">
            <a:extLst>
              <a:ext uri="{FF2B5EF4-FFF2-40B4-BE49-F238E27FC236}">
                <a16:creationId xmlns:a16="http://schemas.microsoft.com/office/drawing/2014/main" xmlns="" id="{3730D060-83E2-B4CF-A41E-6B813B6BD650}"/>
              </a:ext>
            </a:extLst>
          </p:cNvPr>
          <p:cNvSpPr>
            <a:spLocks noChangeArrowheads="1"/>
          </p:cNvSpPr>
          <p:nvPr/>
        </p:nvSpPr>
        <p:spPr bwMode="auto">
          <a:xfrm>
            <a:off x="2582863" y="5089525"/>
            <a:ext cx="3848100" cy="393700"/>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53882" dir="2700000" algn="ctr" rotWithShape="0">
                    <a:schemeClr val="bg2"/>
                  </a:outerShdw>
                </a:effectLst>
              </a14:hiddenEffects>
            </a:ext>
          </a:extLst>
        </p:spPr>
        <p:txBody>
          <a:bodyPr wrap="none" lIns="90487" tIns="44450" rIns="90487" bIns="44450">
            <a:spAutoFit/>
          </a:bodyPr>
          <a:lstStyle/>
          <a:p>
            <a:r>
              <a:rPr lang="en-US" altLang="en-US" sz="2000" b="1" dirty="0">
                <a:effectLst>
                  <a:outerShdw blurRad="38100" dist="38100" dir="2700000" algn="tl">
                    <a:srgbClr val="C0C0C0"/>
                  </a:outerShdw>
                </a:effectLst>
                <a:latin typeface="Palatino" pitchFamily="-128" charset="0"/>
              </a:rPr>
              <a:t>A quality focus: the “bedrock”</a:t>
            </a:r>
          </a:p>
        </p:txBody>
      </p:sp>
      <p:sp>
        <p:nvSpPr>
          <p:cNvPr id="13" name="Rectangle 9">
            <a:extLst>
              <a:ext uri="{FF2B5EF4-FFF2-40B4-BE49-F238E27FC236}">
                <a16:creationId xmlns:a16="http://schemas.microsoft.com/office/drawing/2014/main" xmlns="" id="{09BF3FD4-5181-B758-B18D-52226F0403D5}"/>
              </a:ext>
            </a:extLst>
          </p:cNvPr>
          <p:cNvSpPr>
            <a:spLocks noChangeArrowheads="1"/>
          </p:cNvSpPr>
          <p:nvPr/>
        </p:nvSpPr>
        <p:spPr bwMode="auto">
          <a:xfrm>
            <a:off x="2422525" y="4556125"/>
            <a:ext cx="4129088" cy="393700"/>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53882" dir="2700000" algn="ctr" rotWithShape="0">
                    <a:schemeClr val="bg2"/>
                  </a:outerShdw>
                </a:effectLst>
              </a14:hiddenEffects>
            </a:ext>
          </a:extLst>
        </p:spPr>
        <p:txBody>
          <a:bodyPr wrap="none" lIns="90487" tIns="44450" rIns="90487" bIns="44450">
            <a:spAutoFit/>
          </a:bodyPr>
          <a:lstStyle/>
          <a:p>
            <a:r>
              <a:rPr lang="en-US" altLang="en-US" sz="2000" b="1">
                <a:solidFill>
                  <a:srgbClr val="DADADA"/>
                </a:solidFill>
                <a:effectLst>
                  <a:outerShdw blurRad="38100" dist="38100" dir="2700000" algn="tl">
                    <a:srgbClr val="C0C0C0"/>
                  </a:outerShdw>
                </a:effectLst>
                <a:latin typeface="Palatino" pitchFamily="-128" charset="0"/>
              </a:rPr>
              <a:t>Process model: the “framework”</a:t>
            </a:r>
          </a:p>
        </p:txBody>
      </p:sp>
      <p:sp>
        <p:nvSpPr>
          <p:cNvPr id="14" name="Rectangle 10">
            <a:extLst>
              <a:ext uri="{FF2B5EF4-FFF2-40B4-BE49-F238E27FC236}">
                <a16:creationId xmlns:a16="http://schemas.microsoft.com/office/drawing/2014/main" xmlns="" id="{00A9A9E6-C781-05D2-8AF7-D486E057DBA7}"/>
              </a:ext>
            </a:extLst>
          </p:cNvPr>
          <p:cNvSpPr>
            <a:spLocks noChangeArrowheads="1"/>
          </p:cNvSpPr>
          <p:nvPr/>
        </p:nvSpPr>
        <p:spPr bwMode="auto">
          <a:xfrm>
            <a:off x="2608263" y="4022725"/>
            <a:ext cx="2468624" cy="397545"/>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53882" dir="2700000" algn="ctr" rotWithShape="0">
                    <a:schemeClr val="bg2"/>
                  </a:outerShdw>
                </a:effectLst>
              </a14:hiddenEffects>
            </a:ext>
          </a:extLst>
        </p:spPr>
        <p:txBody>
          <a:bodyPr wrap="none" lIns="90487" tIns="44450" rIns="90487" bIns="44450">
            <a:spAutoFit/>
          </a:bodyPr>
          <a:lstStyle/>
          <a:p>
            <a:r>
              <a:rPr lang="en-US" altLang="en-US" sz="2000" b="1" dirty="0">
                <a:solidFill>
                  <a:srgbClr val="DADADA"/>
                </a:solidFill>
                <a:effectLst>
                  <a:outerShdw blurRad="38100" dist="38100" dir="2700000" algn="tl">
                    <a:srgbClr val="C0C0C0"/>
                  </a:outerShdw>
                </a:effectLst>
                <a:latin typeface="Palatino" pitchFamily="-128" charset="0"/>
              </a:rPr>
              <a:t>Methods: technical </a:t>
            </a:r>
          </a:p>
        </p:txBody>
      </p:sp>
      <p:sp>
        <p:nvSpPr>
          <p:cNvPr id="15" name="Rectangle 11">
            <a:extLst>
              <a:ext uri="{FF2B5EF4-FFF2-40B4-BE49-F238E27FC236}">
                <a16:creationId xmlns:a16="http://schemas.microsoft.com/office/drawing/2014/main" xmlns="" id="{3A3D04A3-6B67-17C0-9666-EEE570A3A966}"/>
              </a:ext>
            </a:extLst>
          </p:cNvPr>
          <p:cNvSpPr>
            <a:spLocks noChangeArrowheads="1"/>
          </p:cNvSpPr>
          <p:nvPr/>
        </p:nvSpPr>
        <p:spPr bwMode="auto">
          <a:xfrm>
            <a:off x="3155950" y="3489325"/>
            <a:ext cx="943078" cy="397545"/>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53882" dir="2700000" algn="ctr" rotWithShape="0">
                    <a:schemeClr val="bg2"/>
                  </a:outerShdw>
                </a:effectLst>
              </a14:hiddenEffects>
            </a:ext>
          </a:extLst>
        </p:spPr>
        <p:txBody>
          <a:bodyPr wrap="none" lIns="90487" tIns="44450" rIns="90487" bIns="44450">
            <a:spAutoFit/>
          </a:bodyPr>
          <a:lstStyle/>
          <a:p>
            <a:r>
              <a:rPr lang="en-US" altLang="en-US" sz="2000" b="1" dirty="0">
                <a:solidFill>
                  <a:srgbClr val="DADADA"/>
                </a:solidFill>
                <a:effectLst>
                  <a:outerShdw blurRad="38100" dist="38100" dir="2700000" algn="tl">
                    <a:srgbClr val="C0C0C0"/>
                  </a:outerShdw>
                </a:effectLst>
                <a:latin typeface="Palatino" pitchFamily="-128" charset="0"/>
              </a:rPr>
              <a:t>Tools: </a:t>
            </a:r>
          </a:p>
        </p:txBody>
      </p:sp>
    </p:spTree>
    <p:extLst>
      <p:ext uri="{BB962C8B-B14F-4D97-AF65-F5344CB8AC3E}">
        <p14:creationId xmlns:p14="http://schemas.microsoft.com/office/powerpoint/2010/main" xmlns="" val="343507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9FDCF5-456E-0A02-0EFE-C5BB6AADDD3F}"/>
              </a:ext>
            </a:extLst>
          </p:cNvPr>
          <p:cNvSpPr>
            <a:spLocks noGrp="1"/>
          </p:cNvSpPr>
          <p:nvPr>
            <p:ph type="title"/>
          </p:nvPr>
        </p:nvSpPr>
        <p:spPr>
          <a:xfrm>
            <a:off x="981589" y="282669"/>
            <a:ext cx="10515600" cy="676656"/>
          </a:xfrm>
        </p:spPr>
        <p:txBody>
          <a:bodyPr/>
          <a:lstStyle/>
          <a:p>
            <a:r>
              <a:rPr lang="en-US" sz="1800" b="1" dirty="0">
                <a:latin typeface="Times New Roman" panose="02020603050405020304" pitchFamily="18" charset="0"/>
                <a:cs typeface="Times New Roman" panose="02020603050405020304" pitchFamily="18" charset="0"/>
              </a:rPr>
              <a:t>Evolutionary models</a:t>
            </a:r>
          </a:p>
        </p:txBody>
      </p:sp>
      <p:sp>
        <p:nvSpPr>
          <p:cNvPr id="3" name="Content Placeholder 2">
            <a:extLst>
              <a:ext uri="{FF2B5EF4-FFF2-40B4-BE49-F238E27FC236}">
                <a16:creationId xmlns:a16="http://schemas.microsoft.com/office/drawing/2014/main" xmlns="" id="{B1E1DEA6-5F27-5A6A-A783-ADF26D2E2AFD}"/>
              </a:ext>
            </a:extLst>
          </p:cNvPr>
          <p:cNvSpPr>
            <a:spLocks noGrp="1"/>
          </p:cNvSpPr>
          <p:nvPr>
            <p:ph idx="1"/>
          </p:nvPr>
        </p:nvSpPr>
        <p:spPr>
          <a:xfrm>
            <a:off x="576072" y="1129085"/>
            <a:ext cx="11191858" cy="4905955"/>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Evolutionary models are a combination of Iterative and Incremental models of SDLC</a:t>
            </a:r>
          </a:p>
          <a:p>
            <a:r>
              <a:rPr lang="en-US" dirty="0">
                <a:latin typeface="Times New Roman" panose="02020603050405020304" pitchFamily="18" charset="0"/>
                <a:cs typeface="Times New Roman" panose="02020603050405020304" pitchFamily="18" charset="0"/>
              </a:rPr>
              <a:t>Incremental model first implement a few basic features and deliver to the customer</a:t>
            </a:r>
          </a:p>
          <a:p>
            <a:r>
              <a:rPr lang="en-US" dirty="0">
                <a:latin typeface="Times New Roman" panose="02020603050405020304" pitchFamily="18" charset="0"/>
                <a:cs typeface="Times New Roman" panose="02020603050405020304" pitchFamily="18" charset="0"/>
              </a:rPr>
              <a:t>Then it builds the next part and delivered it again and repeat this step until the desired system is completed</a:t>
            </a:r>
          </a:p>
          <a:p>
            <a:r>
              <a:rPr lang="en-US" dirty="0">
                <a:latin typeface="Times New Roman" panose="02020603050405020304" pitchFamily="18" charset="0"/>
                <a:cs typeface="Times New Roman" panose="02020603050405020304" pitchFamily="18" charset="0"/>
              </a:rPr>
              <a:t>Iterative model is called as a feedback process in every phase</a:t>
            </a:r>
          </a:p>
          <a:p>
            <a:r>
              <a:rPr lang="en-US" dirty="0">
                <a:latin typeface="Times New Roman" panose="02020603050405020304" pitchFamily="18" charset="0"/>
                <a:cs typeface="Times New Roman" panose="02020603050405020304" pitchFamily="18" charset="0"/>
              </a:rPr>
              <a:t>Evolutionary models are iterative</a:t>
            </a:r>
          </a:p>
          <a:p>
            <a:r>
              <a:rPr lang="en-US" dirty="0">
                <a:latin typeface="Times New Roman" panose="02020603050405020304" pitchFamily="18" charset="0"/>
                <a:cs typeface="Times New Roman" panose="02020603050405020304" pitchFamily="18" charset="0"/>
              </a:rPr>
              <a:t>The types of evolutionary models</a:t>
            </a:r>
          </a:p>
          <a:p>
            <a:pPr marL="0" indent="0">
              <a:buNone/>
            </a:pPr>
            <a:r>
              <a:rPr lang="en-US" dirty="0">
                <a:latin typeface="Times New Roman" panose="02020603050405020304" pitchFamily="18" charset="0"/>
                <a:cs typeface="Times New Roman" panose="02020603050405020304" pitchFamily="18" charset="0"/>
              </a:rPr>
              <a:t>	a) Prototype model</a:t>
            </a:r>
          </a:p>
          <a:p>
            <a:pPr marL="0" indent="0">
              <a:buNone/>
            </a:pPr>
            <a:r>
              <a:rPr lang="en-US" dirty="0">
                <a:latin typeface="Times New Roman" panose="02020603050405020304" pitchFamily="18" charset="0"/>
                <a:cs typeface="Times New Roman" panose="02020603050405020304" pitchFamily="18" charset="0"/>
              </a:rPr>
              <a:t>	b) Spiral model</a:t>
            </a:r>
          </a:p>
          <a:p>
            <a:pPr marL="0" indent="0">
              <a:buNone/>
            </a:pPr>
            <a:r>
              <a:rPr lang="en-US" dirty="0">
                <a:latin typeface="Times New Roman" panose="02020603050405020304" pitchFamily="18" charset="0"/>
                <a:cs typeface="Times New Roman" panose="02020603050405020304" pitchFamily="18" charset="0"/>
              </a:rPr>
              <a:t>	c) concurrent models</a:t>
            </a:r>
          </a:p>
          <a:p>
            <a:pPr marL="0" indent="0">
              <a:buNone/>
            </a:pPr>
            <a:r>
              <a:rPr lang="en-US" b="1" dirty="0">
                <a:latin typeface="Times New Roman" panose="02020603050405020304" pitchFamily="18" charset="0"/>
                <a:cs typeface="Times New Roman" panose="02020603050405020304" pitchFamily="18" charset="0"/>
              </a:rPr>
              <a:t>Iterative model</a:t>
            </a:r>
          </a:p>
          <a:p>
            <a:r>
              <a:rPr lang="en-US" dirty="0">
                <a:latin typeface="Times New Roman" panose="02020603050405020304" pitchFamily="18" charset="0"/>
                <a:cs typeface="Times New Roman" panose="02020603050405020304" pitchFamily="18" charset="0"/>
              </a:rPr>
              <a:t>In this model, we can start with some of the s/w applications and develop the first version of the s/w.</a:t>
            </a:r>
          </a:p>
          <a:p>
            <a:r>
              <a:rPr lang="en-US" dirty="0">
                <a:latin typeface="Times New Roman" panose="02020603050405020304" pitchFamily="18" charset="0"/>
                <a:cs typeface="Times New Roman" panose="02020603050405020304" pitchFamily="18" charset="0"/>
              </a:rPr>
              <a:t>After the first version if there is need to change the s/w then a new version of the s/w is crested with a new iteration</a:t>
            </a:r>
          </a:p>
          <a:p>
            <a:r>
              <a:rPr lang="en-US" dirty="0">
                <a:latin typeface="Times New Roman" panose="02020603050405020304" pitchFamily="18" charset="0"/>
                <a:cs typeface="Times New Roman" panose="02020603050405020304" pitchFamily="18" charset="0"/>
              </a:rPr>
              <a:t>Every release of the iterative model finishes in an exact and fixed period that is called iteration</a:t>
            </a:r>
          </a:p>
          <a:p>
            <a:r>
              <a:rPr lang="en-US" dirty="0">
                <a:latin typeface="Times New Roman" panose="02020603050405020304" pitchFamily="18" charset="0"/>
                <a:cs typeface="Times New Roman" panose="02020603050405020304" pitchFamily="18" charset="0"/>
              </a:rPr>
              <a:t>The iterative model allows the accessing earlier phase, in which the variations made respectively</a:t>
            </a:r>
          </a:p>
          <a:p>
            <a:r>
              <a:rPr lang="en-US" dirty="0">
                <a:latin typeface="Times New Roman" panose="02020603050405020304" pitchFamily="18" charset="0"/>
                <a:cs typeface="Times New Roman" panose="02020603050405020304" pitchFamily="18" charset="0"/>
              </a:rPr>
              <a:t>The final output of the project renewed at the end of the SDLC process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76386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922F7-4702-741B-88AD-3071A49B85A7}"/>
              </a:ext>
            </a:extLst>
          </p:cNvPr>
          <p:cNvSpPr>
            <a:spLocks noGrp="1"/>
          </p:cNvSpPr>
          <p:nvPr>
            <p:ph type="title"/>
          </p:nvPr>
        </p:nvSpPr>
        <p:spPr>
          <a:xfrm>
            <a:off x="234166" y="115692"/>
            <a:ext cx="10515600" cy="676656"/>
          </a:xfrm>
        </p:spPr>
        <p:txBody>
          <a:bodyPr/>
          <a:lstStyle/>
          <a:p>
            <a:r>
              <a:rPr lang="en-US" sz="1100" dirty="0"/>
              <a:t>Conti..</a:t>
            </a:r>
          </a:p>
        </p:txBody>
      </p:sp>
      <p:graphicFrame>
        <p:nvGraphicFramePr>
          <p:cNvPr id="4" name="Content Placeholder 3">
            <a:extLst>
              <a:ext uri="{FF2B5EF4-FFF2-40B4-BE49-F238E27FC236}">
                <a16:creationId xmlns:a16="http://schemas.microsoft.com/office/drawing/2014/main" xmlns="" id="{37495FBB-3570-5CEA-6293-01EEBB887A76}"/>
              </a:ext>
            </a:extLst>
          </p:cNvPr>
          <p:cNvGraphicFramePr>
            <a:graphicFrameLocks noGrp="1"/>
          </p:cNvGraphicFramePr>
          <p:nvPr>
            <p:ph idx="1"/>
            <p:extLst>
              <p:ext uri="{D42A27DB-BD31-4B8C-83A1-F6EECF244321}">
                <p14:modId xmlns:p14="http://schemas.microsoft.com/office/powerpoint/2010/main" xmlns="" val="2113608611"/>
              </p:ext>
            </p:extLst>
          </p:nvPr>
        </p:nvGraphicFramePr>
        <p:xfrm>
          <a:off x="198997" y="635000"/>
          <a:ext cx="5959707" cy="6217920"/>
        </p:xfrm>
        <a:graphic>
          <a:graphicData uri="http://schemas.openxmlformats.org/drawingml/2006/table">
            <a:tbl>
              <a:tblPr firstRow="1" bandRow="1">
                <a:tableStyleId>{5C22544A-7EE6-4342-B048-85BDC9FD1C3A}</a:tableStyleId>
              </a:tblPr>
              <a:tblGrid>
                <a:gridCol w="1986569">
                  <a:extLst>
                    <a:ext uri="{9D8B030D-6E8A-4147-A177-3AD203B41FA5}">
                      <a16:colId xmlns:a16="http://schemas.microsoft.com/office/drawing/2014/main" xmlns="" val="319430027"/>
                    </a:ext>
                  </a:extLst>
                </a:gridCol>
                <a:gridCol w="1986569">
                  <a:extLst>
                    <a:ext uri="{9D8B030D-6E8A-4147-A177-3AD203B41FA5}">
                      <a16:colId xmlns:a16="http://schemas.microsoft.com/office/drawing/2014/main" xmlns="" val="1110343019"/>
                    </a:ext>
                  </a:extLst>
                </a:gridCol>
                <a:gridCol w="1986569">
                  <a:extLst>
                    <a:ext uri="{9D8B030D-6E8A-4147-A177-3AD203B41FA5}">
                      <a16:colId xmlns:a16="http://schemas.microsoft.com/office/drawing/2014/main" xmlns="" val="1659696190"/>
                    </a:ext>
                  </a:extLst>
                </a:gridCol>
              </a:tblGrid>
              <a:tr h="348834">
                <a:tc>
                  <a:txBody>
                    <a:bodyPr/>
                    <a:lstStyle/>
                    <a:p>
                      <a:r>
                        <a:rPr lang="en-US" dirty="0"/>
                        <a:t>When to use</a:t>
                      </a:r>
                    </a:p>
                  </a:txBody>
                  <a:tcPr>
                    <a:solidFill>
                      <a:schemeClr val="accent6">
                        <a:lumMod val="10000"/>
                      </a:schemeClr>
                    </a:solidFill>
                  </a:tcPr>
                </a:tc>
                <a:tc>
                  <a:txBody>
                    <a:bodyPr/>
                    <a:lstStyle/>
                    <a:p>
                      <a:r>
                        <a:rPr lang="en-US" dirty="0"/>
                        <a:t>Advantages</a:t>
                      </a:r>
                    </a:p>
                  </a:txBody>
                  <a:tcPr>
                    <a:solidFill>
                      <a:schemeClr val="accent6">
                        <a:lumMod val="10000"/>
                      </a:schemeClr>
                    </a:solidFill>
                  </a:tcPr>
                </a:tc>
                <a:tc>
                  <a:txBody>
                    <a:bodyPr/>
                    <a:lstStyle/>
                    <a:p>
                      <a:r>
                        <a:rPr lang="en-US" dirty="0"/>
                        <a:t>disadvantages</a:t>
                      </a:r>
                    </a:p>
                  </a:txBody>
                  <a:tcPr>
                    <a:solidFill>
                      <a:schemeClr val="accent6">
                        <a:lumMod val="10000"/>
                      </a:schemeClr>
                    </a:solidFill>
                  </a:tcPr>
                </a:tc>
                <a:extLst>
                  <a:ext uri="{0D108BD9-81ED-4DB2-BD59-A6C34878D82A}">
                    <a16:rowId xmlns:a16="http://schemas.microsoft.com/office/drawing/2014/main" xmlns="" val="1395908796"/>
                  </a:ext>
                </a:extLst>
              </a:tr>
              <a:tr h="1118181">
                <a:tc>
                  <a:txBody>
                    <a:bodyPr/>
                    <a:lstStyle/>
                    <a:p>
                      <a:r>
                        <a:rPr lang="en-US" dirty="0">
                          <a:solidFill>
                            <a:schemeClr val="bg1">
                              <a:lumMod val="95000"/>
                            </a:schemeClr>
                          </a:solidFill>
                        </a:rPr>
                        <a:t>If requirements are clearly and easy to understand</a:t>
                      </a:r>
                    </a:p>
                  </a:txBody>
                  <a:tcPr>
                    <a:solidFill>
                      <a:schemeClr val="accent6">
                        <a:lumMod val="10000"/>
                      </a:schemeClr>
                    </a:solidFill>
                  </a:tcPr>
                </a:tc>
                <a:tc>
                  <a:txBody>
                    <a:bodyPr/>
                    <a:lstStyle/>
                    <a:p>
                      <a:r>
                        <a:rPr lang="en-US" dirty="0">
                          <a:solidFill>
                            <a:schemeClr val="bg1">
                              <a:lumMod val="95000"/>
                            </a:schemeClr>
                          </a:solidFill>
                        </a:rPr>
                        <a:t>Testing and debugging in every phase is easy</a:t>
                      </a:r>
                    </a:p>
                  </a:txBody>
                  <a:tcPr>
                    <a:solidFill>
                      <a:schemeClr val="accent6">
                        <a:lumMod val="10000"/>
                      </a:schemeClr>
                    </a:solidFill>
                  </a:tcPr>
                </a:tc>
                <a:tc>
                  <a:txBody>
                    <a:bodyPr/>
                    <a:lstStyle/>
                    <a:p>
                      <a:r>
                        <a:rPr lang="en-US" dirty="0">
                          <a:solidFill>
                            <a:schemeClr val="bg1">
                              <a:lumMod val="95000"/>
                            </a:schemeClr>
                          </a:solidFill>
                        </a:rPr>
                        <a:t>It is not suitable for smaller projects</a:t>
                      </a:r>
                    </a:p>
                  </a:txBody>
                  <a:tcPr>
                    <a:solidFill>
                      <a:schemeClr val="accent6">
                        <a:lumMod val="10000"/>
                      </a:schemeClr>
                    </a:solidFill>
                  </a:tcPr>
                </a:tc>
                <a:extLst>
                  <a:ext uri="{0D108BD9-81ED-4DB2-BD59-A6C34878D82A}">
                    <a16:rowId xmlns:a16="http://schemas.microsoft.com/office/drawing/2014/main" xmlns="" val="2109776245"/>
                  </a:ext>
                </a:extLst>
              </a:tr>
              <a:tr h="1376222">
                <a:tc>
                  <a:txBody>
                    <a:bodyPr/>
                    <a:lstStyle/>
                    <a:p>
                      <a:r>
                        <a:rPr lang="en-US" dirty="0">
                          <a:solidFill>
                            <a:schemeClr val="bg1">
                              <a:lumMod val="95000"/>
                            </a:schemeClr>
                          </a:solidFill>
                        </a:rPr>
                        <a:t>The s/w application is large</a:t>
                      </a:r>
                    </a:p>
                  </a:txBody>
                  <a:tcPr>
                    <a:solidFill>
                      <a:schemeClr val="accent6">
                        <a:lumMod val="10000"/>
                      </a:schemeClr>
                    </a:solidFill>
                  </a:tcPr>
                </a:tc>
                <a:tc>
                  <a:txBody>
                    <a:bodyPr/>
                    <a:lstStyle/>
                    <a:p>
                      <a:r>
                        <a:rPr lang="en-US" dirty="0">
                          <a:solidFill>
                            <a:schemeClr val="bg1">
                              <a:lumMod val="95000"/>
                            </a:schemeClr>
                          </a:solidFill>
                        </a:rPr>
                        <a:t>A parallel development can plan </a:t>
                      </a:r>
                    </a:p>
                  </a:txBody>
                  <a:tcPr>
                    <a:solidFill>
                      <a:schemeClr val="accent6">
                        <a:lumMod val="10000"/>
                      </a:schemeClr>
                    </a:solidFill>
                  </a:tcPr>
                </a:tc>
                <a:tc>
                  <a:txBody>
                    <a:bodyPr/>
                    <a:lstStyle/>
                    <a:p>
                      <a:r>
                        <a:rPr lang="en-US" dirty="0">
                          <a:solidFill>
                            <a:schemeClr val="bg1">
                              <a:lumMod val="95000"/>
                            </a:schemeClr>
                          </a:solidFill>
                        </a:rPr>
                        <a:t>Changing of requirements frequently may cause over budget</a:t>
                      </a:r>
                    </a:p>
                  </a:txBody>
                  <a:tcPr>
                    <a:solidFill>
                      <a:schemeClr val="accent6">
                        <a:lumMod val="10000"/>
                      </a:schemeClr>
                    </a:solidFill>
                  </a:tcPr>
                </a:tc>
                <a:extLst>
                  <a:ext uri="{0D108BD9-81ED-4DB2-BD59-A6C34878D82A}">
                    <a16:rowId xmlns:a16="http://schemas.microsoft.com/office/drawing/2014/main" xmlns="" val="1107559702"/>
                  </a:ext>
                </a:extLst>
              </a:tr>
              <a:tr h="1892306">
                <a:tc>
                  <a:txBody>
                    <a:bodyPr/>
                    <a:lstStyle/>
                    <a:p>
                      <a:r>
                        <a:rPr lang="en-US" dirty="0">
                          <a:solidFill>
                            <a:schemeClr val="bg1">
                              <a:lumMod val="95000"/>
                            </a:schemeClr>
                          </a:solidFill>
                        </a:rPr>
                        <a:t>If the requirements are going to change in future</a:t>
                      </a:r>
                    </a:p>
                  </a:txBody>
                  <a:tcPr>
                    <a:solidFill>
                      <a:schemeClr val="accent6">
                        <a:lumMod val="10000"/>
                      </a:schemeClr>
                    </a:solidFill>
                  </a:tcPr>
                </a:tc>
                <a:tc>
                  <a:txBody>
                    <a:bodyPr/>
                    <a:lstStyle/>
                    <a:p>
                      <a:r>
                        <a:rPr lang="en-US" dirty="0">
                          <a:solidFill>
                            <a:schemeClr val="bg1">
                              <a:lumMod val="95000"/>
                            </a:schemeClr>
                          </a:solidFill>
                        </a:rPr>
                        <a:t>Risks are identified and resolved in every iteration</a:t>
                      </a:r>
                    </a:p>
                  </a:txBody>
                  <a:tcPr>
                    <a:solidFill>
                      <a:schemeClr val="accent6">
                        <a:lumMod val="10000"/>
                      </a:schemeClr>
                    </a:solidFill>
                  </a:tcPr>
                </a:tc>
                <a:tc>
                  <a:txBody>
                    <a:bodyPr/>
                    <a:lstStyle/>
                    <a:p>
                      <a:r>
                        <a:rPr lang="en-US" dirty="0">
                          <a:solidFill>
                            <a:schemeClr val="bg1">
                              <a:lumMod val="95000"/>
                            </a:schemeClr>
                          </a:solidFill>
                        </a:rPr>
                        <a:t>Project completion date not confirmed because of changing requirements frequently</a:t>
                      </a:r>
                    </a:p>
                  </a:txBody>
                  <a:tcPr>
                    <a:solidFill>
                      <a:schemeClr val="accent6">
                        <a:lumMod val="10000"/>
                      </a:schemeClr>
                    </a:solidFill>
                  </a:tcPr>
                </a:tc>
                <a:extLst>
                  <a:ext uri="{0D108BD9-81ED-4DB2-BD59-A6C34878D82A}">
                    <a16:rowId xmlns:a16="http://schemas.microsoft.com/office/drawing/2014/main" xmlns="" val="2305197550"/>
                  </a:ext>
                </a:extLst>
              </a:tr>
              <a:tr h="1118181">
                <a:tc>
                  <a:txBody>
                    <a:bodyPr/>
                    <a:lstStyle/>
                    <a:p>
                      <a:endParaRPr lang="en-US" dirty="0"/>
                    </a:p>
                  </a:txBody>
                  <a:tcPr>
                    <a:solidFill>
                      <a:schemeClr val="accent6">
                        <a:lumMod val="10000"/>
                      </a:schemeClr>
                    </a:solidFill>
                  </a:tcPr>
                </a:tc>
                <a:tc>
                  <a:txBody>
                    <a:bodyPr/>
                    <a:lstStyle/>
                    <a:p>
                      <a:r>
                        <a:rPr lang="en-US" dirty="0">
                          <a:solidFill>
                            <a:schemeClr val="bg1">
                              <a:lumMod val="95000"/>
                            </a:schemeClr>
                          </a:solidFill>
                        </a:rPr>
                        <a:t>Client can change the needs of the project easily</a:t>
                      </a:r>
                    </a:p>
                  </a:txBody>
                  <a:tcPr>
                    <a:solidFill>
                      <a:schemeClr val="accent6">
                        <a:lumMod val="10000"/>
                      </a:schemeClr>
                    </a:solidFill>
                  </a:tcPr>
                </a:tc>
                <a:tc>
                  <a:txBody>
                    <a:bodyPr/>
                    <a:lstStyle/>
                    <a:p>
                      <a:r>
                        <a:rPr lang="en-US" dirty="0">
                          <a:solidFill>
                            <a:schemeClr val="bg1">
                              <a:lumMod val="95000"/>
                            </a:schemeClr>
                          </a:solidFill>
                        </a:rPr>
                        <a:t>More resources may be required</a:t>
                      </a:r>
                    </a:p>
                  </a:txBody>
                  <a:tcPr>
                    <a:solidFill>
                      <a:schemeClr val="accent6">
                        <a:lumMod val="10000"/>
                      </a:schemeClr>
                    </a:solidFill>
                  </a:tcPr>
                </a:tc>
                <a:extLst>
                  <a:ext uri="{0D108BD9-81ED-4DB2-BD59-A6C34878D82A}">
                    <a16:rowId xmlns:a16="http://schemas.microsoft.com/office/drawing/2014/main" xmlns="" val="3979160953"/>
                  </a:ext>
                </a:extLst>
              </a:tr>
            </a:tbl>
          </a:graphicData>
        </a:graphic>
      </p:graphicFrame>
      <p:pic>
        <p:nvPicPr>
          <p:cNvPr id="3" name="Picture 2" descr="Iterative Model">
            <a:extLst>
              <a:ext uri="{FF2B5EF4-FFF2-40B4-BE49-F238E27FC236}">
                <a16:creationId xmlns:a16="http://schemas.microsoft.com/office/drawing/2014/main" xmlns="" id="{AEF35294-D89D-35B5-66DF-EFC9663F43F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14977" y="792348"/>
            <a:ext cx="5142857" cy="49600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605026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058BED-D600-1B55-3380-C5DEBE0BD741}"/>
              </a:ext>
            </a:extLst>
          </p:cNvPr>
          <p:cNvSpPr>
            <a:spLocks noGrp="1"/>
          </p:cNvSpPr>
          <p:nvPr>
            <p:ph type="title"/>
          </p:nvPr>
        </p:nvSpPr>
        <p:spPr>
          <a:xfrm>
            <a:off x="185374" y="113884"/>
            <a:ext cx="10515600" cy="676656"/>
          </a:xfrm>
        </p:spPr>
        <p:txBody>
          <a:bodyPr/>
          <a:lstStyle/>
          <a:p>
            <a:r>
              <a:rPr lang="en-US" sz="1100" dirty="0"/>
              <a:t>Conti.. evolutionary models</a:t>
            </a:r>
          </a:p>
        </p:txBody>
      </p:sp>
      <p:sp>
        <p:nvSpPr>
          <p:cNvPr id="4" name="Content Placeholder 3">
            <a:extLst>
              <a:ext uri="{FF2B5EF4-FFF2-40B4-BE49-F238E27FC236}">
                <a16:creationId xmlns:a16="http://schemas.microsoft.com/office/drawing/2014/main" xmlns="" id="{80C3F305-D7DC-1253-EC01-A9F85D450B3D}"/>
              </a:ext>
            </a:extLst>
          </p:cNvPr>
          <p:cNvSpPr>
            <a:spLocks noGrp="1"/>
          </p:cNvSpPr>
          <p:nvPr>
            <p:ph idx="1"/>
          </p:nvPr>
        </p:nvSpPr>
        <p:spPr>
          <a:xfrm>
            <a:off x="185375" y="790539"/>
            <a:ext cx="11627010" cy="5369191"/>
          </a:xfrm>
        </p:spPr>
        <p:txBody>
          <a:bodyPr>
            <a:normAutofit lnSpcReduction="10000"/>
          </a:bodyPr>
          <a:lstStyle/>
          <a:p>
            <a:pPr marL="0" indent="0">
              <a:buNone/>
            </a:pPr>
            <a:r>
              <a:rPr lang="en-US" sz="1800" b="1" dirty="0">
                <a:latin typeface="Times New Roman" panose="02020603050405020304" pitchFamily="18" charset="0"/>
                <a:cs typeface="Times New Roman" panose="02020603050405020304" pitchFamily="18" charset="0"/>
              </a:rPr>
              <a:t>Prototype model</a:t>
            </a:r>
          </a:p>
          <a:p>
            <a:r>
              <a:rPr lang="en-US" sz="1700" dirty="0">
                <a:latin typeface="Times New Roman" panose="02020603050405020304" pitchFamily="18" charset="0"/>
                <a:cs typeface="Times New Roman" panose="02020603050405020304" pitchFamily="18" charset="0"/>
              </a:rPr>
              <a:t>Prototype model is a stand alone process model, it is more commonly used as a technique that can be implemented within the context of any one of the process models.</a:t>
            </a:r>
          </a:p>
          <a:p>
            <a:r>
              <a:rPr lang="en-US" sz="1700" dirty="0">
                <a:latin typeface="Times New Roman" panose="02020603050405020304" pitchFamily="18" charset="0"/>
                <a:cs typeface="Times New Roman" panose="02020603050405020304" pitchFamily="18" charset="0"/>
              </a:rPr>
              <a:t>The prototype paradigm assists you and other stack holders to better understand what is to be build when requirements are fuzzy</a:t>
            </a:r>
          </a:p>
          <a:p>
            <a:r>
              <a:rPr lang="en-US" sz="1700" dirty="0">
                <a:latin typeface="Times New Roman" panose="02020603050405020304" pitchFamily="18" charset="0"/>
                <a:cs typeface="Times New Roman" panose="02020603050405020304" pitchFamily="18" charset="0"/>
              </a:rPr>
              <a:t>The prototyping paradigm begins with the communication phase (requirements phase)</a:t>
            </a:r>
          </a:p>
          <a:p>
            <a:r>
              <a:rPr lang="en-US" sz="1700" dirty="0">
                <a:latin typeface="Times New Roman" panose="02020603050405020304" pitchFamily="18" charset="0"/>
                <a:cs typeface="Times New Roman" panose="02020603050405020304" pitchFamily="18" charset="0"/>
              </a:rPr>
              <a:t>The prototyping model requires that before carrying out the development of actual s/w, a working prototype of the system should be built</a:t>
            </a:r>
          </a:p>
          <a:p>
            <a:r>
              <a:rPr lang="en-US" sz="1700" dirty="0">
                <a:latin typeface="Times New Roman" panose="02020603050405020304" pitchFamily="18" charset="0"/>
                <a:cs typeface="Times New Roman" panose="02020603050405020304" pitchFamily="18" charset="0"/>
              </a:rPr>
              <a:t>Ideally, the prototype model serves as a mechanism for identifying s/w requirements. If a working prototype is to build, you can make use of existing program fragments or apply tools that enable working programs to be generate quickly</a:t>
            </a:r>
          </a:p>
          <a:p>
            <a:r>
              <a:rPr lang="en-US" sz="1700" dirty="0">
                <a:latin typeface="Times New Roman" panose="02020603050405020304" pitchFamily="18" charset="0"/>
                <a:cs typeface="Times New Roman" panose="02020603050405020304" pitchFamily="18" charset="0"/>
              </a:rPr>
              <a:t>The prototype can serve as the first system”</a:t>
            </a:r>
          </a:p>
          <a:p>
            <a:r>
              <a:rPr lang="en-US" sz="1700" b="1" dirty="0">
                <a:latin typeface="Times New Roman" panose="02020603050405020304" pitchFamily="18" charset="0"/>
                <a:cs typeface="Times New Roman" panose="02020603050405020304" pitchFamily="18" charset="0"/>
              </a:rPr>
              <a:t>Steps of prototype model</a:t>
            </a:r>
          </a:p>
          <a:p>
            <a:pPr algn="just">
              <a:buFont typeface="+mj-lt"/>
              <a:buAutoNum type="arabicPeriod"/>
            </a:pPr>
            <a:r>
              <a:rPr lang="en-US" sz="1700" i="0" dirty="0">
                <a:solidFill>
                  <a:srgbClr val="000000"/>
                </a:solidFill>
                <a:effectLst/>
                <a:latin typeface="Times New Roman" panose="02020603050405020304" pitchFamily="18" charset="0"/>
                <a:cs typeface="Times New Roman" panose="02020603050405020304" pitchFamily="18" charset="0"/>
              </a:rPr>
              <a:t>Requirement Gathering and Analyst</a:t>
            </a:r>
          </a:p>
          <a:p>
            <a:pPr algn="just">
              <a:buFont typeface="+mj-lt"/>
              <a:buAutoNum type="arabicPeriod"/>
            </a:pPr>
            <a:r>
              <a:rPr lang="en-US" sz="1700" i="0" dirty="0">
                <a:solidFill>
                  <a:srgbClr val="000000"/>
                </a:solidFill>
                <a:effectLst/>
                <a:latin typeface="Times New Roman" panose="02020603050405020304" pitchFamily="18" charset="0"/>
                <a:cs typeface="Times New Roman" panose="02020603050405020304" pitchFamily="18" charset="0"/>
              </a:rPr>
              <a:t>Quick Decision</a:t>
            </a:r>
          </a:p>
          <a:p>
            <a:pPr algn="just">
              <a:buFont typeface="+mj-lt"/>
              <a:buAutoNum type="arabicPeriod"/>
            </a:pPr>
            <a:r>
              <a:rPr lang="en-US" sz="1700" i="0" dirty="0">
                <a:solidFill>
                  <a:srgbClr val="000000"/>
                </a:solidFill>
                <a:effectLst/>
                <a:latin typeface="Times New Roman" panose="02020603050405020304" pitchFamily="18" charset="0"/>
                <a:cs typeface="Times New Roman" panose="02020603050405020304" pitchFamily="18" charset="0"/>
              </a:rPr>
              <a:t>Build a Prototype</a:t>
            </a:r>
          </a:p>
          <a:p>
            <a:pPr algn="just">
              <a:buFont typeface="+mj-lt"/>
              <a:buAutoNum type="arabicPeriod"/>
            </a:pPr>
            <a:r>
              <a:rPr lang="en-US" sz="1700" i="0" dirty="0">
                <a:solidFill>
                  <a:srgbClr val="000000"/>
                </a:solidFill>
                <a:effectLst/>
                <a:latin typeface="Times New Roman" panose="02020603050405020304" pitchFamily="18" charset="0"/>
                <a:cs typeface="Times New Roman" panose="02020603050405020304" pitchFamily="18" charset="0"/>
              </a:rPr>
              <a:t>Assessment or User Evaluation</a:t>
            </a:r>
          </a:p>
          <a:p>
            <a:pPr algn="just">
              <a:buFont typeface="+mj-lt"/>
              <a:buAutoNum type="arabicPeriod"/>
            </a:pPr>
            <a:r>
              <a:rPr lang="en-US" sz="1700" i="0" dirty="0">
                <a:solidFill>
                  <a:srgbClr val="000000"/>
                </a:solidFill>
                <a:effectLst/>
                <a:latin typeface="Times New Roman" panose="02020603050405020304" pitchFamily="18" charset="0"/>
                <a:cs typeface="Times New Roman" panose="02020603050405020304" pitchFamily="18" charset="0"/>
              </a:rPr>
              <a:t>Prototype Refinement</a:t>
            </a:r>
          </a:p>
          <a:p>
            <a:pPr algn="just">
              <a:buFont typeface="+mj-lt"/>
              <a:buAutoNum type="arabicPeriod"/>
            </a:pPr>
            <a:r>
              <a:rPr lang="en-US" sz="1700" i="0" dirty="0">
                <a:solidFill>
                  <a:srgbClr val="000000"/>
                </a:solidFill>
                <a:effectLst/>
                <a:latin typeface="Times New Roman" panose="02020603050405020304" pitchFamily="18" charset="0"/>
                <a:cs typeface="Times New Roman" panose="02020603050405020304" pitchFamily="18" charset="0"/>
              </a:rPr>
              <a:t>Engineer Product</a:t>
            </a:r>
          </a:p>
          <a:p>
            <a:pPr marL="0" indent="0">
              <a:buNone/>
            </a:pPr>
            <a:endParaRPr lang="en-US" dirty="0"/>
          </a:p>
        </p:txBody>
      </p:sp>
    </p:spTree>
    <p:extLst>
      <p:ext uri="{BB962C8B-B14F-4D97-AF65-F5344CB8AC3E}">
        <p14:creationId xmlns:p14="http://schemas.microsoft.com/office/powerpoint/2010/main" xmlns="" val="3541011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7459A-5C07-65E4-7A7E-599BA7BDBD4D}"/>
              </a:ext>
            </a:extLst>
          </p:cNvPr>
          <p:cNvSpPr>
            <a:spLocks noGrp="1"/>
          </p:cNvSpPr>
          <p:nvPr>
            <p:ph type="title"/>
          </p:nvPr>
        </p:nvSpPr>
        <p:spPr>
          <a:xfrm>
            <a:off x="260188" y="138823"/>
            <a:ext cx="10515600" cy="676656"/>
          </a:xfrm>
        </p:spPr>
        <p:txBody>
          <a:bodyPr/>
          <a:lstStyle/>
          <a:p>
            <a:r>
              <a:rPr lang="en-US" sz="1100" dirty="0">
                <a:latin typeface="Times New Roman" panose="02020603050405020304" pitchFamily="18" charset="0"/>
                <a:cs typeface="Times New Roman" panose="02020603050405020304" pitchFamily="18" charset="0"/>
              </a:rPr>
              <a:t>Conti.. Prototype model</a:t>
            </a:r>
          </a:p>
        </p:txBody>
      </p:sp>
      <p:sp>
        <p:nvSpPr>
          <p:cNvPr id="3" name="Content Placeholder 2">
            <a:extLst>
              <a:ext uri="{FF2B5EF4-FFF2-40B4-BE49-F238E27FC236}">
                <a16:creationId xmlns:a16="http://schemas.microsoft.com/office/drawing/2014/main" xmlns="" id="{D71CC1CB-5793-FB0A-EC50-86D463D2A133}"/>
              </a:ext>
            </a:extLst>
          </p:cNvPr>
          <p:cNvSpPr>
            <a:spLocks noGrp="1"/>
          </p:cNvSpPr>
          <p:nvPr>
            <p:ph idx="1"/>
          </p:nvPr>
        </p:nvSpPr>
        <p:spPr>
          <a:xfrm>
            <a:off x="260187" y="815479"/>
            <a:ext cx="11818205" cy="5294375"/>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When to use this model?</a:t>
            </a:r>
          </a:p>
          <a:p>
            <a:r>
              <a:rPr lang="en-US" sz="1800" dirty="0">
                <a:latin typeface="Times New Roman" panose="02020603050405020304" pitchFamily="18" charset="0"/>
                <a:cs typeface="Times New Roman" panose="02020603050405020304" pitchFamily="18" charset="0"/>
              </a:rPr>
              <a:t>Developer may be unsure of the efficiency of an </a:t>
            </a:r>
          </a:p>
          <a:p>
            <a:pPr marL="0" indent="0">
              <a:buNone/>
            </a:pPr>
            <a:r>
              <a:rPr lang="en-US" sz="1800" dirty="0">
                <a:latin typeface="Times New Roman" panose="02020603050405020304" pitchFamily="18" charset="0"/>
                <a:cs typeface="Times New Roman" panose="02020603050405020304" pitchFamily="18" charset="0"/>
              </a:rPr>
              <a:t>Algorithm, the adaptability of an operating system, </a:t>
            </a:r>
          </a:p>
          <a:p>
            <a:pPr marL="0" indent="0">
              <a:buNone/>
            </a:pPr>
            <a:r>
              <a:rPr lang="en-US" sz="1800" dirty="0">
                <a:latin typeface="Times New Roman" panose="02020603050405020304" pitchFamily="18" charset="0"/>
                <a:cs typeface="Times New Roman" panose="02020603050405020304" pitchFamily="18" charset="0"/>
              </a:rPr>
              <a:t>Or the form that human machine interaction should take.</a:t>
            </a:r>
          </a:p>
          <a:p>
            <a:pPr marL="0" indent="0">
              <a:buNone/>
            </a:pPr>
            <a:r>
              <a:rPr lang="en-US" sz="1800" dirty="0">
                <a:latin typeface="Times New Roman" panose="02020603050405020304" pitchFamily="18" charset="0"/>
                <a:cs typeface="Times New Roman" panose="02020603050405020304" pitchFamily="18" charset="0"/>
              </a:rPr>
              <a:t>In these and many other situations a prototype paradigm</a:t>
            </a:r>
          </a:p>
          <a:p>
            <a:pPr marL="0" indent="0">
              <a:buNone/>
            </a:pPr>
            <a:r>
              <a:rPr lang="en-US" sz="1800" dirty="0">
                <a:latin typeface="Times New Roman" panose="02020603050405020304" pitchFamily="18" charset="0"/>
                <a:cs typeface="Times New Roman" panose="02020603050405020304" pitchFamily="18" charset="0"/>
              </a:rPr>
              <a:t>May offer the best approach </a:t>
            </a:r>
          </a:p>
        </p:txBody>
      </p:sp>
      <p:sp>
        <p:nvSpPr>
          <p:cNvPr id="4" name="Rectangle 3">
            <a:extLst>
              <a:ext uri="{FF2B5EF4-FFF2-40B4-BE49-F238E27FC236}">
                <a16:creationId xmlns:a16="http://schemas.microsoft.com/office/drawing/2014/main" xmlns="" id="{C04A28BF-4B8A-C141-080A-AF4721B14DEA}"/>
              </a:ext>
            </a:extLst>
          </p:cNvPr>
          <p:cNvSpPr/>
          <p:nvPr/>
        </p:nvSpPr>
        <p:spPr>
          <a:xfrm>
            <a:off x="6650181" y="888955"/>
            <a:ext cx="1604357" cy="532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rPr>
              <a:t>Communication</a:t>
            </a:r>
          </a:p>
        </p:txBody>
      </p:sp>
      <p:sp>
        <p:nvSpPr>
          <p:cNvPr id="5" name="Rectangle 4">
            <a:extLst>
              <a:ext uri="{FF2B5EF4-FFF2-40B4-BE49-F238E27FC236}">
                <a16:creationId xmlns:a16="http://schemas.microsoft.com/office/drawing/2014/main" xmlns="" id="{7C7FD4E5-AA80-669A-5FB7-2932E59EC03D}"/>
              </a:ext>
            </a:extLst>
          </p:cNvPr>
          <p:cNvSpPr/>
          <p:nvPr/>
        </p:nvSpPr>
        <p:spPr>
          <a:xfrm>
            <a:off x="10212185" y="1075824"/>
            <a:ext cx="1371600" cy="6226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rPr>
              <a:t>Quick</a:t>
            </a:r>
            <a:r>
              <a:rPr lang="en-US" dirty="0"/>
              <a:t> </a:t>
            </a:r>
            <a:r>
              <a:rPr lang="en-US" dirty="0">
                <a:solidFill>
                  <a:schemeClr val="bg2">
                    <a:lumMod val="10000"/>
                  </a:schemeClr>
                </a:solidFill>
              </a:rPr>
              <a:t>plan</a:t>
            </a:r>
          </a:p>
        </p:txBody>
      </p:sp>
      <p:sp>
        <p:nvSpPr>
          <p:cNvPr id="6" name="Rectangle 5">
            <a:extLst>
              <a:ext uri="{FF2B5EF4-FFF2-40B4-BE49-F238E27FC236}">
                <a16:creationId xmlns:a16="http://schemas.microsoft.com/office/drawing/2014/main" xmlns="" id="{B8BDEC64-1A84-3B3B-D5B0-E3E5F3D3BE56}"/>
              </a:ext>
            </a:extLst>
          </p:cNvPr>
          <p:cNvSpPr/>
          <p:nvPr/>
        </p:nvSpPr>
        <p:spPr>
          <a:xfrm>
            <a:off x="10365970" y="2993410"/>
            <a:ext cx="1429789" cy="6226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rPr>
              <a:t>Modelling and quick design</a:t>
            </a:r>
          </a:p>
        </p:txBody>
      </p:sp>
      <p:sp>
        <p:nvSpPr>
          <p:cNvPr id="7" name="Rectangle 6">
            <a:extLst>
              <a:ext uri="{FF2B5EF4-FFF2-40B4-BE49-F238E27FC236}">
                <a16:creationId xmlns:a16="http://schemas.microsoft.com/office/drawing/2014/main" xmlns="" id="{77BE0F72-1946-7E2A-4D6B-26CF3EED9B20}"/>
              </a:ext>
            </a:extLst>
          </p:cNvPr>
          <p:cNvSpPr/>
          <p:nvPr/>
        </p:nvSpPr>
        <p:spPr>
          <a:xfrm>
            <a:off x="6733307" y="2646786"/>
            <a:ext cx="1604357" cy="806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rPr>
              <a:t>Deployment delivery</a:t>
            </a:r>
          </a:p>
          <a:p>
            <a:pPr algn="ctr"/>
            <a:r>
              <a:rPr lang="en-US" dirty="0">
                <a:solidFill>
                  <a:schemeClr val="bg2">
                    <a:lumMod val="10000"/>
                  </a:schemeClr>
                </a:solidFill>
              </a:rPr>
              <a:t>And feedback</a:t>
            </a:r>
          </a:p>
        </p:txBody>
      </p:sp>
      <p:sp>
        <p:nvSpPr>
          <p:cNvPr id="8" name="Rectangle 7">
            <a:extLst>
              <a:ext uri="{FF2B5EF4-FFF2-40B4-BE49-F238E27FC236}">
                <a16:creationId xmlns:a16="http://schemas.microsoft.com/office/drawing/2014/main" xmlns="" id="{DA9BB7BA-3941-FA5D-7524-406DD11B890C}"/>
              </a:ext>
            </a:extLst>
          </p:cNvPr>
          <p:cNvSpPr/>
          <p:nvPr/>
        </p:nvSpPr>
        <p:spPr>
          <a:xfrm>
            <a:off x="8587046" y="4618238"/>
            <a:ext cx="1554481" cy="6226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rPr>
              <a:t>Construction of prototype</a:t>
            </a:r>
          </a:p>
        </p:txBody>
      </p:sp>
      <p:graphicFrame>
        <p:nvGraphicFramePr>
          <p:cNvPr id="9" name="Table 8">
            <a:extLst>
              <a:ext uri="{FF2B5EF4-FFF2-40B4-BE49-F238E27FC236}">
                <a16:creationId xmlns:a16="http://schemas.microsoft.com/office/drawing/2014/main" xmlns="" id="{1A93CF01-87DC-224D-09B0-D46D8631BFA6}"/>
              </a:ext>
            </a:extLst>
          </p:cNvPr>
          <p:cNvGraphicFramePr>
            <a:graphicFrameLocks noGrp="1"/>
          </p:cNvGraphicFramePr>
          <p:nvPr>
            <p:extLst>
              <p:ext uri="{D42A27DB-BD31-4B8C-83A1-F6EECF244321}">
                <p14:modId xmlns:p14="http://schemas.microsoft.com/office/powerpoint/2010/main" xmlns="" val="1521282950"/>
              </p:ext>
            </p:extLst>
          </p:nvPr>
        </p:nvGraphicFramePr>
        <p:xfrm>
          <a:off x="326363" y="3453116"/>
          <a:ext cx="6323818" cy="3128845"/>
        </p:xfrm>
        <a:graphic>
          <a:graphicData uri="http://schemas.openxmlformats.org/drawingml/2006/table">
            <a:tbl>
              <a:tblPr firstRow="1" bandRow="1">
                <a:tableStyleId>{5C22544A-7EE6-4342-B048-85BDC9FD1C3A}</a:tableStyleId>
              </a:tblPr>
              <a:tblGrid>
                <a:gridCol w="3161909">
                  <a:extLst>
                    <a:ext uri="{9D8B030D-6E8A-4147-A177-3AD203B41FA5}">
                      <a16:colId xmlns:a16="http://schemas.microsoft.com/office/drawing/2014/main" xmlns="" val="477048248"/>
                    </a:ext>
                  </a:extLst>
                </a:gridCol>
                <a:gridCol w="3161909">
                  <a:extLst>
                    <a:ext uri="{9D8B030D-6E8A-4147-A177-3AD203B41FA5}">
                      <a16:colId xmlns:a16="http://schemas.microsoft.com/office/drawing/2014/main" xmlns="" val="2457666037"/>
                    </a:ext>
                  </a:extLst>
                </a:gridCol>
              </a:tblGrid>
              <a:tr h="476901">
                <a:tc>
                  <a:txBody>
                    <a:bodyPr/>
                    <a:lstStyle/>
                    <a:p>
                      <a:r>
                        <a:rPr lang="en-US" dirty="0"/>
                        <a:t>Advantages</a:t>
                      </a:r>
                    </a:p>
                  </a:txBody>
                  <a:tcPr>
                    <a:solidFill>
                      <a:schemeClr val="tx2">
                        <a:lumMod val="75000"/>
                      </a:schemeClr>
                    </a:solidFill>
                  </a:tcPr>
                </a:tc>
                <a:tc>
                  <a:txBody>
                    <a:bodyPr/>
                    <a:lstStyle/>
                    <a:p>
                      <a:r>
                        <a:rPr lang="en-US" dirty="0"/>
                        <a:t>disadvantages</a:t>
                      </a:r>
                    </a:p>
                  </a:txBody>
                  <a:tcPr>
                    <a:solidFill>
                      <a:schemeClr val="tx2">
                        <a:lumMod val="75000"/>
                      </a:schemeClr>
                    </a:solidFill>
                  </a:tcPr>
                </a:tc>
                <a:extLst>
                  <a:ext uri="{0D108BD9-81ED-4DB2-BD59-A6C34878D82A}">
                    <a16:rowId xmlns:a16="http://schemas.microsoft.com/office/drawing/2014/main" xmlns="" val="1901814182"/>
                  </a:ext>
                </a:extLst>
              </a:tr>
              <a:tr h="823144">
                <a:tc>
                  <a:txBody>
                    <a:bodyPr/>
                    <a:lstStyle/>
                    <a:p>
                      <a:r>
                        <a:rPr lang="en-US" dirty="0">
                          <a:solidFill>
                            <a:schemeClr val="bg1">
                              <a:lumMod val="95000"/>
                            </a:schemeClr>
                          </a:solidFill>
                        </a:rPr>
                        <a:t>Reduce the risk of incorrect user requirements</a:t>
                      </a:r>
                    </a:p>
                  </a:txBody>
                  <a:tcPr>
                    <a:solidFill>
                      <a:schemeClr val="tx2">
                        <a:lumMod val="75000"/>
                      </a:schemeClr>
                    </a:solidFill>
                  </a:tcPr>
                </a:tc>
                <a:tc>
                  <a:txBody>
                    <a:bodyPr/>
                    <a:lstStyle/>
                    <a:p>
                      <a:r>
                        <a:rPr lang="en-US" dirty="0">
                          <a:solidFill>
                            <a:schemeClr val="bg1">
                              <a:lumMod val="95000"/>
                            </a:schemeClr>
                          </a:solidFill>
                        </a:rPr>
                        <a:t>Prototyping tools are expensive</a:t>
                      </a:r>
                    </a:p>
                  </a:txBody>
                  <a:tcPr>
                    <a:solidFill>
                      <a:schemeClr val="tx2">
                        <a:lumMod val="75000"/>
                      </a:schemeClr>
                    </a:solidFill>
                  </a:tcPr>
                </a:tc>
                <a:extLst>
                  <a:ext uri="{0D108BD9-81ED-4DB2-BD59-A6C34878D82A}">
                    <a16:rowId xmlns:a16="http://schemas.microsoft.com/office/drawing/2014/main" xmlns="" val="4135474418"/>
                  </a:ext>
                </a:extLst>
              </a:tr>
              <a:tr h="832992">
                <a:tc>
                  <a:txBody>
                    <a:bodyPr/>
                    <a:lstStyle/>
                    <a:p>
                      <a:r>
                        <a:rPr lang="en-US" dirty="0">
                          <a:solidFill>
                            <a:schemeClr val="bg1">
                              <a:lumMod val="95000"/>
                            </a:schemeClr>
                          </a:solidFill>
                        </a:rPr>
                        <a:t>Errors can be detected earlier as the system is made side by side</a:t>
                      </a:r>
                    </a:p>
                  </a:txBody>
                  <a:tcPr>
                    <a:solidFill>
                      <a:schemeClr val="tx2">
                        <a:lumMod val="75000"/>
                      </a:schemeClr>
                    </a:solidFill>
                  </a:tcPr>
                </a:tc>
                <a:tc>
                  <a:txBody>
                    <a:bodyPr/>
                    <a:lstStyle/>
                    <a:p>
                      <a:r>
                        <a:rPr lang="en-US" dirty="0">
                          <a:solidFill>
                            <a:schemeClr val="bg1">
                              <a:lumMod val="95000"/>
                            </a:schemeClr>
                          </a:solidFill>
                        </a:rPr>
                        <a:t>It requires extensive customer collaboration</a:t>
                      </a:r>
                    </a:p>
                  </a:txBody>
                  <a:tcPr>
                    <a:solidFill>
                      <a:schemeClr val="tx2">
                        <a:lumMod val="75000"/>
                      </a:schemeClr>
                    </a:solidFill>
                  </a:tcPr>
                </a:tc>
                <a:extLst>
                  <a:ext uri="{0D108BD9-81ED-4DB2-BD59-A6C34878D82A}">
                    <a16:rowId xmlns:a16="http://schemas.microsoft.com/office/drawing/2014/main" xmlns="" val="3527290150"/>
                  </a:ext>
                </a:extLst>
              </a:tr>
              <a:tr h="476901">
                <a:tc>
                  <a:txBody>
                    <a:bodyPr/>
                    <a:lstStyle/>
                    <a:p>
                      <a:r>
                        <a:rPr lang="en-US" dirty="0">
                          <a:solidFill>
                            <a:schemeClr val="bg1">
                              <a:lumMod val="95000"/>
                            </a:schemeClr>
                          </a:solidFill>
                        </a:rPr>
                        <a:t>Supports early product marketing</a:t>
                      </a:r>
                    </a:p>
                  </a:txBody>
                  <a:tcPr>
                    <a:solidFill>
                      <a:schemeClr val="tx2">
                        <a:lumMod val="75000"/>
                      </a:schemeClr>
                    </a:solidFill>
                  </a:tcPr>
                </a:tc>
                <a:tc>
                  <a:txBody>
                    <a:bodyPr/>
                    <a:lstStyle/>
                    <a:p>
                      <a:r>
                        <a:rPr lang="en-US" dirty="0">
                          <a:solidFill>
                            <a:schemeClr val="bg1">
                              <a:lumMod val="95000"/>
                            </a:schemeClr>
                          </a:solidFill>
                        </a:rPr>
                        <a:t>Special tools and techniques are required to build a prototype</a:t>
                      </a:r>
                    </a:p>
                  </a:txBody>
                  <a:tcPr>
                    <a:solidFill>
                      <a:schemeClr val="tx2">
                        <a:lumMod val="75000"/>
                      </a:schemeClr>
                    </a:solidFill>
                  </a:tcPr>
                </a:tc>
                <a:extLst>
                  <a:ext uri="{0D108BD9-81ED-4DB2-BD59-A6C34878D82A}">
                    <a16:rowId xmlns:a16="http://schemas.microsoft.com/office/drawing/2014/main" xmlns="" val="3802254345"/>
                  </a:ext>
                </a:extLst>
              </a:tr>
            </a:tbl>
          </a:graphicData>
        </a:graphic>
      </p:graphicFrame>
      <p:cxnSp>
        <p:nvCxnSpPr>
          <p:cNvPr id="29" name="Straight Arrow Connector 28">
            <a:extLst>
              <a:ext uri="{FF2B5EF4-FFF2-40B4-BE49-F238E27FC236}">
                <a16:creationId xmlns:a16="http://schemas.microsoft.com/office/drawing/2014/main" xmlns="" id="{FCB0A783-3380-ECF1-FA5A-DB9F1963E0E5}"/>
              </a:ext>
            </a:extLst>
          </p:cNvPr>
          <p:cNvCxnSpPr>
            <a:cxnSpLocks/>
          </p:cNvCxnSpPr>
          <p:nvPr/>
        </p:nvCxnSpPr>
        <p:spPr>
          <a:xfrm>
            <a:off x="8337664" y="1154962"/>
            <a:ext cx="1803863" cy="232173"/>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B5379DCB-31F4-4E76-0733-855025ECEE38}"/>
              </a:ext>
            </a:extLst>
          </p:cNvPr>
          <p:cNvCxnSpPr>
            <a:cxnSpLocks/>
          </p:cNvCxnSpPr>
          <p:nvPr/>
        </p:nvCxnSpPr>
        <p:spPr>
          <a:xfrm>
            <a:off x="10775788" y="1712421"/>
            <a:ext cx="529521" cy="1280989"/>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C4B8FC17-6B08-D217-7CF0-143ED621194B}"/>
              </a:ext>
            </a:extLst>
          </p:cNvPr>
          <p:cNvCxnSpPr>
            <a:endCxn id="8" idx="3"/>
          </p:cNvCxnSpPr>
          <p:nvPr/>
        </p:nvCxnSpPr>
        <p:spPr>
          <a:xfrm flipH="1">
            <a:off x="10141527" y="3616033"/>
            <a:ext cx="1442258" cy="1313517"/>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6EEC8A20-1807-13D0-7221-E6CE0F0B8D2A}"/>
              </a:ext>
            </a:extLst>
          </p:cNvPr>
          <p:cNvCxnSpPr>
            <a:cxnSpLocks/>
            <a:endCxn id="7" idx="2"/>
          </p:cNvCxnSpPr>
          <p:nvPr/>
        </p:nvCxnSpPr>
        <p:spPr>
          <a:xfrm flipH="1" flipV="1">
            <a:off x="7535486" y="3453116"/>
            <a:ext cx="1350819" cy="1537858"/>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927FE6DC-A87F-54F8-C38F-4F2FB697CE52}"/>
              </a:ext>
            </a:extLst>
          </p:cNvPr>
          <p:cNvCxnSpPr>
            <a:cxnSpLocks/>
          </p:cNvCxnSpPr>
          <p:nvPr/>
        </p:nvCxnSpPr>
        <p:spPr>
          <a:xfrm flipV="1">
            <a:off x="6966065" y="1432872"/>
            <a:ext cx="569420" cy="1138846"/>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17341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10D8AF-EB76-2AA0-A1C0-B6B83BE6B15F}"/>
              </a:ext>
            </a:extLst>
          </p:cNvPr>
          <p:cNvSpPr>
            <a:spLocks noGrp="1"/>
          </p:cNvSpPr>
          <p:nvPr>
            <p:ph type="title"/>
          </p:nvPr>
        </p:nvSpPr>
        <p:spPr>
          <a:xfrm>
            <a:off x="251875" y="155448"/>
            <a:ext cx="10515600" cy="676656"/>
          </a:xfrm>
        </p:spPr>
        <p:txBody>
          <a:bodyPr/>
          <a:lstStyle/>
          <a:p>
            <a:r>
              <a:rPr lang="en-US" sz="1800" b="1" dirty="0">
                <a:latin typeface="Times New Roman" panose="02020603050405020304" pitchFamily="18" charset="0"/>
                <a:cs typeface="Times New Roman" panose="02020603050405020304" pitchFamily="18" charset="0"/>
              </a:rPr>
              <a:t>Spiral model</a:t>
            </a:r>
          </a:p>
        </p:txBody>
      </p:sp>
      <p:sp>
        <p:nvSpPr>
          <p:cNvPr id="3" name="Content Placeholder 2">
            <a:extLst>
              <a:ext uri="{FF2B5EF4-FFF2-40B4-BE49-F238E27FC236}">
                <a16:creationId xmlns:a16="http://schemas.microsoft.com/office/drawing/2014/main" xmlns="" id="{BE3CE167-2592-2025-0E58-C47B09E51957}"/>
              </a:ext>
            </a:extLst>
          </p:cNvPr>
          <p:cNvSpPr>
            <a:spLocks noGrp="1"/>
          </p:cNvSpPr>
          <p:nvPr>
            <p:ph idx="1"/>
          </p:nvPr>
        </p:nvSpPr>
        <p:spPr>
          <a:xfrm>
            <a:off x="576071" y="756458"/>
            <a:ext cx="10515599" cy="5503026"/>
          </a:xfrm>
        </p:spPr>
        <p:txBody>
          <a:bodyPr>
            <a:noAutofit/>
          </a:bodyPr>
          <a:lstStyle/>
          <a:p>
            <a:r>
              <a:rPr lang="en-US" sz="1800" dirty="0">
                <a:latin typeface="Times New Roman" panose="02020603050405020304" pitchFamily="18" charset="0"/>
                <a:cs typeface="Times New Roman" panose="02020603050405020304" pitchFamily="18" charset="0"/>
              </a:rPr>
              <a:t>This model originally proposed by Barry </a:t>
            </a:r>
            <a:r>
              <a:rPr lang="en-US" sz="1800" dirty="0" err="1">
                <a:latin typeface="Times New Roman" panose="02020603050405020304" pitchFamily="18" charset="0"/>
                <a:cs typeface="Times New Roman" panose="02020603050405020304" pitchFamily="18" charset="0"/>
              </a:rPr>
              <a:t>Bohem</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The spiral model is an evolutionary s/w model that couples the iterative nature of prototyping with the controlled and systematic aspects of the waterfall model</a:t>
            </a:r>
          </a:p>
          <a:p>
            <a:r>
              <a:rPr lang="en-US" sz="1800" dirty="0">
                <a:latin typeface="Times New Roman" panose="02020603050405020304" pitchFamily="18" charset="0"/>
                <a:cs typeface="Times New Roman" panose="02020603050405020304" pitchFamily="18" charset="0"/>
              </a:rPr>
              <a:t>It provides the potential for rapid development of increasingly more complete versions of the s/w</a:t>
            </a:r>
          </a:p>
          <a:p>
            <a:r>
              <a:rPr lang="en-US" sz="1800" dirty="0">
                <a:latin typeface="Times New Roman" panose="02020603050405020304" pitchFamily="18" charset="0"/>
                <a:cs typeface="Times New Roman" panose="02020603050405020304" pitchFamily="18" charset="0"/>
              </a:rPr>
              <a:t>The spiral development model is a risk-driven process model generator that is used to guide multi stakeholder concurrent engineering of s/w intensive systems</a:t>
            </a:r>
          </a:p>
          <a:p>
            <a:r>
              <a:rPr lang="en-US" sz="1800" dirty="0">
                <a:latin typeface="Times New Roman" panose="02020603050405020304" pitchFamily="18" charset="0"/>
                <a:cs typeface="Times New Roman" panose="02020603050405020304" pitchFamily="18" charset="0"/>
              </a:rPr>
              <a:t>It has mainly two distinguished feature</a:t>
            </a:r>
          </a:p>
          <a:p>
            <a:pPr marL="0" indent="0">
              <a:buNone/>
            </a:pPr>
            <a:r>
              <a:rPr lang="en-US" sz="1800" dirty="0">
                <a:latin typeface="Times New Roman" panose="02020603050405020304" pitchFamily="18" charset="0"/>
                <a:cs typeface="Times New Roman" panose="02020603050405020304" pitchFamily="18" charset="0"/>
              </a:rPr>
              <a:t>	a) </a:t>
            </a:r>
            <a:r>
              <a:rPr lang="en-US" sz="1800" i="1" dirty="0">
                <a:latin typeface="Times New Roman" panose="02020603050405020304" pitchFamily="18" charset="0"/>
                <a:cs typeface="Times New Roman" panose="02020603050405020304" pitchFamily="18" charset="0"/>
              </a:rPr>
              <a:t>cyclic approach- </a:t>
            </a:r>
            <a:r>
              <a:rPr lang="en-US" sz="1800" dirty="0">
                <a:latin typeface="Times New Roman" panose="02020603050405020304" pitchFamily="18" charset="0"/>
                <a:cs typeface="Times New Roman" panose="02020603050405020304" pitchFamily="18" charset="0"/>
              </a:rPr>
              <a:t>for incrementally growing a system’s degree of definition and implementation while decreasing its degree of risk.</a:t>
            </a:r>
          </a:p>
          <a:p>
            <a:pPr marL="0" indent="0">
              <a:buNone/>
            </a:pPr>
            <a:r>
              <a:rPr lang="en-US" sz="1800" dirty="0">
                <a:latin typeface="Times New Roman" panose="02020603050405020304" pitchFamily="18" charset="0"/>
                <a:cs typeface="Times New Roman" panose="02020603050405020304" pitchFamily="18" charset="0"/>
              </a:rPr>
              <a:t>	b) </a:t>
            </a:r>
            <a:r>
              <a:rPr lang="en-US" sz="1800" i="1" dirty="0">
                <a:latin typeface="Times New Roman" panose="02020603050405020304" pitchFamily="18" charset="0"/>
                <a:cs typeface="Times New Roman" panose="02020603050405020304" pitchFamily="18" charset="0"/>
              </a:rPr>
              <a:t>Anchor point- </a:t>
            </a:r>
            <a:r>
              <a:rPr lang="en-US" sz="1800" dirty="0">
                <a:latin typeface="Times New Roman" panose="02020603050405020304" pitchFamily="18" charset="0"/>
                <a:cs typeface="Times New Roman" panose="02020603050405020304" pitchFamily="18" charset="0"/>
              </a:rPr>
              <a:t>a set of anchor point milestones for ensuring stakeholder commitment of feasible and mutually satisfactory system solutions</a:t>
            </a:r>
          </a:p>
          <a:p>
            <a:r>
              <a:rPr lang="en-US" sz="1800" dirty="0">
                <a:latin typeface="Times New Roman" panose="02020603050405020304" pitchFamily="18" charset="0"/>
                <a:cs typeface="Times New Roman" panose="02020603050405020304" pitchFamily="18" charset="0"/>
              </a:rPr>
              <a:t>Using this model, s/w developed in a series of evolutionary releases</a:t>
            </a:r>
          </a:p>
          <a:p>
            <a:r>
              <a:rPr lang="en-US" sz="1800" dirty="0">
                <a:latin typeface="Times New Roman" panose="02020603050405020304" pitchFamily="18" charset="0"/>
                <a:cs typeface="Times New Roman" panose="02020603050405020304" pitchFamily="18" charset="0"/>
              </a:rPr>
              <a:t>During early iterations, the release might be a model or prototype</a:t>
            </a:r>
          </a:p>
          <a:p>
            <a:r>
              <a:rPr lang="en-US" sz="1800" dirty="0">
                <a:latin typeface="Times New Roman" panose="02020603050405020304" pitchFamily="18" charset="0"/>
                <a:cs typeface="Times New Roman" panose="02020603050405020304" pitchFamily="18" charset="0"/>
              </a:rPr>
              <a:t>During later iterations, increasingly more complete versions of the engineered system are produced</a:t>
            </a:r>
          </a:p>
          <a:p>
            <a:r>
              <a:rPr lang="en-US" sz="1800" dirty="0">
                <a:latin typeface="Times New Roman" panose="02020603050405020304" pitchFamily="18" charset="0"/>
                <a:cs typeface="Times New Roman" panose="02020603050405020304" pitchFamily="18" charset="0"/>
              </a:rPr>
              <a:t>The spiral model can be adapted to apply though out the entire life cycle of an application, from concept development to maintenance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091690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16CDA0-5A60-2F0F-6EC2-4E13F5672D5C}"/>
              </a:ext>
            </a:extLst>
          </p:cNvPr>
          <p:cNvSpPr>
            <a:spLocks noGrp="1"/>
          </p:cNvSpPr>
          <p:nvPr>
            <p:ph type="title"/>
          </p:nvPr>
        </p:nvSpPr>
        <p:spPr>
          <a:xfrm>
            <a:off x="177061" y="105572"/>
            <a:ext cx="4511317" cy="676656"/>
          </a:xfrm>
        </p:spPr>
        <p:txBody>
          <a:bodyPr/>
          <a:lstStyle/>
          <a:p>
            <a:r>
              <a:rPr lang="en-US" sz="1100" dirty="0"/>
              <a:t>Conti.. Spiral model</a:t>
            </a:r>
          </a:p>
        </p:txBody>
      </p:sp>
      <p:sp>
        <p:nvSpPr>
          <p:cNvPr id="3" name="Content Placeholder 2">
            <a:extLst>
              <a:ext uri="{FF2B5EF4-FFF2-40B4-BE49-F238E27FC236}">
                <a16:creationId xmlns:a16="http://schemas.microsoft.com/office/drawing/2014/main" xmlns="" id="{A1590233-7403-01A2-FB66-C4594018CF0B}"/>
              </a:ext>
            </a:extLst>
          </p:cNvPr>
          <p:cNvSpPr>
            <a:spLocks noGrp="1"/>
          </p:cNvSpPr>
          <p:nvPr>
            <p:ph idx="1"/>
          </p:nvPr>
        </p:nvSpPr>
        <p:spPr>
          <a:xfrm>
            <a:off x="177062" y="881149"/>
            <a:ext cx="6165550" cy="5353396"/>
          </a:xfrm>
        </p:spPr>
        <p:txBody>
          <a:bodyPr>
            <a:noAutofit/>
          </a:bodyPr>
          <a:lstStyle/>
          <a:p>
            <a:r>
              <a:rPr lang="en-US" sz="1800" dirty="0">
                <a:latin typeface="Times New Roman" panose="02020603050405020304" pitchFamily="18" charset="0"/>
                <a:cs typeface="Times New Roman" panose="02020603050405020304" pitchFamily="18" charset="0"/>
              </a:rPr>
              <a:t>A spiral model is divided into set of framework activities defined by s/w engineering team</a:t>
            </a:r>
          </a:p>
          <a:p>
            <a:r>
              <a:rPr lang="en-US" sz="1800" dirty="0">
                <a:latin typeface="Times New Roman" panose="02020603050405020304" pitchFamily="18" charset="0"/>
                <a:cs typeface="Times New Roman" panose="02020603050405020304" pitchFamily="18" charset="0"/>
              </a:rPr>
              <a:t>Each of the framework activities represent one segment of the spiral path</a:t>
            </a:r>
          </a:p>
          <a:p>
            <a:r>
              <a:rPr lang="en-US" sz="1800" dirty="0">
                <a:latin typeface="Times New Roman" panose="02020603050405020304" pitchFamily="18" charset="0"/>
                <a:cs typeface="Times New Roman" panose="02020603050405020304" pitchFamily="18" charset="0"/>
              </a:rPr>
              <a:t>As this evolutionary process begins, the s/w team perform activities that are implied by a circuit around the spiral in clockwise direction, beginning at the center</a:t>
            </a:r>
          </a:p>
          <a:p>
            <a:r>
              <a:rPr lang="en-US" sz="1800" dirty="0">
                <a:latin typeface="Times New Roman" panose="02020603050405020304" pitchFamily="18" charset="0"/>
                <a:cs typeface="Times New Roman" panose="02020603050405020304" pitchFamily="18" charset="0"/>
              </a:rPr>
              <a:t>Risk is considered as each evolution made</a:t>
            </a:r>
          </a:p>
          <a:p>
            <a:r>
              <a:rPr lang="en-US" sz="1800" dirty="0">
                <a:latin typeface="Times New Roman" panose="02020603050405020304" pitchFamily="18" charset="0"/>
                <a:cs typeface="Times New Roman" panose="02020603050405020304" pitchFamily="18" charset="0"/>
              </a:rPr>
              <a:t>Anchor point milestones- a combination of work products and conditions that are attained along the path of the spiral</a:t>
            </a:r>
          </a:p>
          <a:p>
            <a:r>
              <a:rPr lang="en-US" sz="1800" dirty="0">
                <a:latin typeface="Times New Roman" panose="02020603050405020304" pitchFamily="18" charset="0"/>
                <a:cs typeface="Times New Roman" panose="02020603050405020304" pitchFamily="18" charset="0"/>
              </a:rPr>
              <a:t>The first circuit around the spiral might result in the development of a product specification</a:t>
            </a:r>
          </a:p>
          <a:p>
            <a:r>
              <a:rPr lang="en-US" sz="1800" dirty="0">
                <a:latin typeface="Times New Roman" panose="02020603050405020304" pitchFamily="18" charset="0"/>
                <a:cs typeface="Times New Roman" panose="02020603050405020304" pitchFamily="18" charset="0"/>
              </a:rPr>
              <a:t>Subsequent passes around the spiral might be used to develop a prototype and then progressively more sophisticated versions of the s/w</a:t>
            </a:r>
          </a:p>
          <a:p>
            <a:r>
              <a:rPr lang="en-US" sz="1800" dirty="0">
                <a:latin typeface="Times New Roman" panose="02020603050405020304" pitchFamily="18" charset="0"/>
                <a:cs typeface="Times New Roman" panose="02020603050405020304" pitchFamily="18" charset="0"/>
              </a:rPr>
              <a:t>Cost and schedule are adjusted based on feedback derived from the customer after delivery</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Content Placeholder 5">
            <a:extLst>
              <a:ext uri="{FF2B5EF4-FFF2-40B4-BE49-F238E27FC236}">
                <a16:creationId xmlns:a16="http://schemas.microsoft.com/office/drawing/2014/main" xmlns="" id="{1C798D9B-7ACB-0D58-66D2-4BE6801A2750}"/>
              </a:ext>
            </a:extLst>
          </p:cNvPr>
          <p:cNvPicPr>
            <a:picLocks noChangeAspect="1"/>
          </p:cNvPicPr>
          <p:nvPr/>
        </p:nvPicPr>
        <p:blipFill>
          <a:blip r:embed="rId2"/>
          <a:stretch>
            <a:fillRect/>
          </a:stretch>
        </p:blipFill>
        <p:spPr>
          <a:xfrm>
            <a:off x="7739385" y="2071151"/>
            <a:ext cx="3352287" cy="3055885"/>
          </a:xfrm>
          <a:prstGeom prst="rect">
            <a:avLst/>
          </a:prstGeom>
        </p:spPr>
      </p:pic>
      <p:cxnSp>
        <p:nvCxnSpPr>
          <p:cNvPr id="5" name="Straight Connector 4">
            <a:extLst>
              <a:ext uri="{FF2B5EF4-FFF2-40B4-BE49-F238E27FC236}">
                <a16:creationId xmlns:a16="http://schemas.microsoft.com/office/drawing/2014/main" xmlns="" id="{B578D0CC-97B1-7F7A-46E3-FFD3722B42B9}"/>
              </a:ext>
            </a:extLst>
          </p:cNvPr>
          <p:cNvCxnSpPr>
            <a:cxnSpLocks/>
          </p:cNvCxnSpPr>
          <p:nvPr/>
        </p:nvCxnSpPr>
        <p:spPr>
          <a:xfrm flipH="1" flipV="1">
            <a:off x="8254538" y="1579418"/>
            <a:ext cx="1213658" cy="2094807"/>
          </a:xfrm>
          <a:prstGeom prst="line">
            <a:avLst/>
          </a:prstGeom>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xmlns="" id="{2F297805-5CF3-E288-0788-69674F169AEB}"/>
              </a:ext>
            </a:extLst>
          </p:cNvPr>
          <p:cNvCxnSpPr>
            <a:cxnSpLocks/>
          </p:cNvCxnSpPr>
          <p:nvPr/>
        </p:nvCxnSpPr>
        <p:spPr>
          <a:xfrm flipH="1">
            <a:off x="8254538" y="3674225"/>
            <a:ext cx="1213658" cy="2094807"/>
          </a:xfrm>
          <a:prstGeom prst="line">
            <a:avLst/>
          </a:prstGeom>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xmlns="" id="{4C52BFF4-590F-6882-C31F-08E9AFD4A37E}"/>
              </a:ext>
            </a:extLst>
          </p:cNvPr>
          <p:cNvCxnSpPr/>
          <p:nvPr/>
        </p:nvCxnSpPr>
        <p:spPr>
          <a:xfrm flipV="1">
            <a:off x="9468196" y="1579418"/>
            <a:ext cx="1055717" cy="2094807"/>
          </a:xfrm>
          <a:prstGeom prst="line">
            <a:avLst/>
          </a:prstGeom>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xmlns="" id="{BBB03A63-DAAB-A77C-55E1-16EA7A6E1155}"/>
              </a:ext>
            </a:extLst>
          </p:cNvPr>
          <p:cNvCxnSpPr/>
          <p:nvPr/>
        </p:nvCxnSpPr>
        <p:spPr>
          <a:xfrm>
            <a:off x="9468196" y="3674225"/>
            <a:ext cx="2310939" cy="1452811"/>
          </a:xfrm>
          <a:prstGeom prst="line">
            <a:avLst/>
          </a:prstGeom>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xmlns="" id="{1B454594-F1F0-067E-6563-B788AE296AF6}"/>
              </a:ext>
            </a:extLst>
          </p:cNvPr>
          <p:cNvCxnSpPr>
            <a:cxnSpLocks/>
          </p:cNvCxnSpPr>
          <p:nvPr/>
        </p:nvCxnSpPr>
        <p:spPr>
          <a:xfrm flipH="1">
            <a:off x="6705729" y="3674225"/>
            <a:ext cx="2762467" cy="690407"/>
          </a:xfrm>
          <a:prstGeom prst="line">
            <a:avLst/>
          </a:prstGeom>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xmlns="" id="{B521D316-19FE-7F22-2887-1DA5A776EAD2}"/>
              </a:ext>
            </a:extLst>
          </p:cNvPr>
          <p:cNvSpPr txBox="1"/>
          <p:nvPr/>
        </p:nvSpPr>
        <p:spPr>
          <a:xfrm>
            <a:off x="6609034" y="2411023"/>
            <a:ext cx="1916082" cy="307777"/>
          </a:xfrm>
          <a:prstGeom prst="rect">
            <a:avLst/>
          </a:prstGeom>
          <a:noFill/>
        </p:spPr>
        <p:txBody>
          <a:bodyPr wrap="square">
            <a:spAutoFit/>
          </a:bodyPr>
          <a:lstStyle/>
          <a:p>
            <a:r>
              <a:rPr lang="en-US" sz="1400" b="1" dirty="0"/>
              <a:t>Communication</a:t>
            </a:r>
          </a:p>
        </p:txBody>
      </p:sp>
      <p:sp>
        <p:nvSpPr>
          <p:cNvPr id="11" name="TextBox 10">
            <a:extLst>
              <a:ext uri="{FF2B5EF4-FFF2-40B4-BE49-F238E27FC236}">
                <a16:creationId xmlns:a16="http://schemas.microsoft.com/office/drawing/2014/main" xmlns="" id="{A32A53FE-DC12-D3AD-5152-3081A93270A1}"/>
              </a:ext>
            </a:extLst>
          </p:cNvPr>
          <p:cNvSpPr txBox="1"/>
          <p:nvPr/>
        </p:nvSpPr>
        <p:spPr>
          <a:xfrm>
            <a:off x="8501152" y="1117625"/>
            <a:ext cx="2387830" cy="738664"/>
          </a:xfrm>
          <a:prstGeom prst="rect">
            <a:avLst/>
          </a:prstGeom>
          <a:noFill/>
        </p:spPr>
        <p:txBody>
          <a:bodyPr wrap="square">
            <a:spAutoFit/>
          </a:bodyPr>
          <a:lstStyle/>
          <a:p>
            <a:r>
              <a:rPr lang="en-US" sz="1400" b="1" dirty="0"/>
              <a:t>Planning</a:t>
            </a:r>
            <a:br>
              <a:rPr lang="en-US" sz="1400" b="1" dirty="0"/>
            </a:br>
            <a:r>
              <a:rPr lang="en-US" sz="1400" b="1" dirty="0"/>
              <a:t>    estimation scheduled </a:t>
            </a:r>
            <a:br>
              <a:rPr lang="en-US" sz="1400" b="1" dirty="0"/>
            </a:br>
            <a:r>
              <a:rPr lang="en-US" sz="1400" b="1" dirty="0"/>
              <a:t>       risk analysis</a:t>
            </a:r>
          </a:p>
        </p:txBody>
      </p:sp>
      <p:sp>
        <p:nvSpPr>
          <p:cNvPr id="12" name="TextBox 11">
            <a:extLst>
              <a:ext uri="{FF2B5EF4-FFF2-40B4-BE49-F238E27FC236}">
                <a16:creationId xmlns:a16="http://schemas.microsoft.com/office/drawing/2014/main" xmlns="" id="{8ADF29EA-7B12-0A5D-4C70-1FF6BBD86A73}"/>
              </a:ext>
            </a:extLst>
          </p:cNvPr>
          <p:cNvSpPr txBox="1"/>
          <p:nvPr/>
        </p:nvSpPr>
        <p:spPr>
          <a:xfrm>
            <a:off x="11091672" y="2850957"/>
            <a:ext cx="1091045" cy="738664"/>
          </a:xfrm>
          <a:prstGeom prst="rect">
            <a:avLst/>
          </a:prstGeom>
          <a:noFill/>
        </p:spPr>
        <p:txBody>
          <a:bodyPr wrap="square">
            <a:spAutoFit/>
          </a:bodyPr>
          <a:lstStyle/>
          <a:p>
            <a:r>
              <a:rPr lang="en-US" sz="1400" b="1" dirty="0"/>
              <a:t>Modelling</a:t>
            </a:r>
            <a:br>
              <a:rPr lang="en-US" sz="1400" b="1" dirty="0"/>
            </a:br>
            <a:r>
              <a:rPr lang="en-US" sz="1400" b="1" dirty="0"/>
              <a:t>  analysis</a:t>
            </a:r>
            <a:br>
              <a:rPr lang="en-US" sz="1400" b="1" dirty="0"/>
            </a:br>
            <a:r>
              <a:rPr lang="en-US" sz="1400" b="1" dirty="0"/>
              <a:t>   design</a:t>
            </a:r>
          </a:p>
        </p:txBody>
      </p:sp>
      <p:sp>
        <p:nvSpPr>
          <p:cNvPr id="13" name="TextBox 12">
            <a:extLst>
              <a:ext uri="{FF2B5EF4-FFF2-40B4-BE49-F238E27FC236}">
                <a16:creationId xmlns:a16="http://schemas.microsoft.com/office/drawing/2014/main" xmlns="" id="{4F905FB6-FE82-9148-8A81-0DA4C5BCF49A}"/>
              </a:ext>
            </a:extLst>
          </p:cNvPr>
          <p:cNvSpPr txBox="1"/>
          <p:nvPr/>
        </p:nvSpPr>
        <p:spPr>
          <a:xfrm>
            <a:off x="9451777" y="5226904"/>
            <a:ext cx="1589809" cy="738664"/>
          </a:xfrm>
          <a:prstGeom prst="rect">
            <a:avLst/>
          </a:prstGeom>
          <a:noFill/>
        </p:spPr>
        <p:txBody>
          <a:bodyPr wrap="square">
            <a:spAutoFit/>
          </a:bodyPr>
          <a:lstStyle/>
          <a:p>
            <a:r>
              <a:rPr lang="en-US" sz="1400" b="1" dirty="0"/>
              <a:t>Construction</a:t>
            </a:r>
            <a:br>
              <a:rPr lang="en-US" sz="1400" b="1" dirty="0"/>
            </a:br>
            <a:r>
              <a:rPr lang="en-US" sz="1400" b="1" dirty="0"/>
              <a:t>       Code</a:t>
            </a:r>
            <a:br>
              <a:rPr lang="en-US" sz="1400" b="1" dirty="0"/>
            </a:br>
            <a:r>
              <a:rPr lang="en-US" sz="1400" b="1" dirty="0"/>
              <a:t>        test</a:t>
            </a:r>
          </a:p>
        </p:txBody>
      </p:sp>
      <p:sp>
        <p:nvSpPr>
          <p:cNvPr id="14" name="TextBox 13">
            <a:extLst>
              <a:ext uri="{FF2B5EF4-FFF2-40B4-BE49-F238E27FC236}">
                <a16:creationId xmlns:a16="http://schemas.microsoft.com/office/drawing/2014/main" xmlns="" id="{F4013004-71A9-626F-21FC-4B7CF927CCB3}"/>
              </a:ext>
            </a:extLst>
          </p:cNvPr>
          <p:cNvSpPr txBox="1"/>
          <p:nvPr/>
        </p:nvSpPr>
        <p:spPr>
          <a:xfrm>
            <a:off x="6494601" y="4721628"/>
            <a:ext cx="1337784" cy="738664"/>
          </a:xfrm>
          <a:prstGeom prst="rect">
            <a:avLst/>
          </a:prstGeom>
          <a:noFill/>
        </p:spPr>
        <p:txBody>
          <a:bodyPr wrap="square">
            <a:spAutoFit/>
          </a:bodyPr>
          <a:lstStyle/>
          <a:p>
            <a:r>
              <a:rPr lang="en-US" sz="1400" b="1" dirty="0"/>
              <a:t>Deployment</a:t>
            </a:r>
            <a:br>
              <a:rPr lang="en-US" sz="1400" b="1" dirty="0"/>
            </a:br>
            <a:r>
              <a:rPr lang="en-US" sz="1400" b="1" dirty="0"/>
              <a:t>     delivery</a:t>
            </a:r>
            <a:br>
              <a:rPr lang="en-US" sz="1400" b="1" dirty="0"/>
            </a:br>
            <a:r>
              <a:rPr lang="en-US" sz="1400" b="1" dirty="0"/>
              <a:t>     feed back</a:t>
            </a:r>
          </a:p>
        </p:txBody>
      </p:sp>
    </p:spTree>
    <p:extLst>
      <p:ext uri="{BB962C8B-B14F-4D97-AF65-F5344CB8AC3E}">
        <p14:creationId xmlns:p14="http://schemas.microsoft.com/office/powerpoint/2010/main" xmlns="" val="41817161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26B757-F49C-9124-0892-C0D0E86953BB}"/>
              </a:ext>
            </a:extLst>
          </p:cNvPr>
          <p:cNvSpPr>
            <a:spLocks noGrp="1"/>
          </p:cNvSpPr>
          <p:nvPr>
            <p:ph type="title"/>
          </p:nvPr>
        </p:nvSpPr>
        <p:spPr>
          <a:xfrm>
            <a:off x="210312" y="138823"/>
            <a:ext cx="10515600" cy="676656"/>
          </a:xfrm>
        </p:spPr>
        <p:txBody>
          <a:bodyPr/>
          <a:lstStyle/>
          <a:p>
            <a:r>
              <a:rPr lang="en-US" sz="1100" dirty="0"/>
              <a:t>Conti.. spiral</a:t>
            </a:r>
          </a:p>
        </p:txBody>
      </p:sp>
      <p:sp>
        <p:nvSpPr>
          <p:cNvPr id="3" name="Content Placeholder 2">
            <a:extLst>
              <a:ext uri="{FF2B5EF4-FFF2-40B4-BE49-F238E27FC236}">
                <a16:creationId xmlns:a16="http://schemas.microsoft.com/office/drawing/2014/main" xmlns="" id="{5BEDF999-1FA4-6CF2-F8D9-D81F1B8678CC}"/>
              </a:ext>
            </a:extLst>
          </p:cNvPr>
          <p:cNvSpPr>
            <a:spLocks noGrp="1"/>
          </p:cNvSpPr>
          <p:nvPr>
            <p:ph idx="1"/>
          </p:nvPr>
        </p:nvSpPr>
        <p:spPr>
          <a:xfrm>
            <a:off x="576071" y="685801"/>
            <a:ext cx="10704299" cy="5665124"/>
          </a:xfrm>
        </p:spPr>
        <p:txBody>
          <a:bodyPr>
            <a:normAutofit/>
          </a:bodyPr>
          <a:lstStyle/>
          <a:p>
            <a:r>
              <a:rPr lang="en-US" sz="1600" dirty="0">
                <a:latin typeface="Times New Roman" panose="02020603050405020304" pitchFamily="18" charset="0"/>
                <a:cs typeface="Times New Roman" panose="02020603050405020304" pitchFamily="18" charset="0"/>
              </a:rPr>
              <a:t>Unlike other process models that end when s/w is delivered, the spiral model can adapted to apply through out the life cycle of the computer s/w</a:t>
            </a:r>
          </a:p>
          <a:p>
            <a:r>
              <a:rPr lang="en-US" sz="1600" dirty="0">
                <a:latin typeface="Times New Roman" panose="02020603050405020304" pitchFamily="18" charset="0"/>
                <a:cs typeface="Times New Roman" panose="02020603050405020304" pitchFamily="18" charset="0"/>
              </a:rPr>
              <a:t>Therefore the first circuit around the spiral might represent a “concept development project” that starts at the core of the spiral and continues for multiple iterations until concept development is complete</a:t>
            </a:r>
          </a:p>
          <a:p>
            <a:r>
              <a:rPr lang="en-US" sz="1600" dirty="0">
                <a:latin typeface="Times New Roman" panose="02020603050405020304" pitchFamily="18" charset="0"/>
                <a:cs typeface="Times New Roman" panose="02020603050405020304" pitchFamily="18" charset="0"/>
              </a:rPr>
              <a:t>the arrows pointing inwards along axis separating the deployment region from the communication region indicate a potential for local iteration along the same spiral path</a:t>
            </a:r>
          </a:p>
          <a:p>
            <a:r>
              <a:rPr lang="en-US" sz="1600" dirty="0">
                <a:latin typeface="Times New Roman" panose="02020603050405020304" pitchFamily="18" charset="0"/>
                <a:cs typeface="Times New Roman" panose="02020603050405020304" pitchFamily="18" charset="0"/>
              </a:rPr>
              <a:t>The spiral model is a realistic approach to the development of large scale systems and s/w because s/w evolves as the process progresses, the developer and customer better understand and react to risks at each evolutionary level</a:t>
            </a: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6E68CEC1-7682-F7D4-90FF-8AA067FF2E2B}"/>
              </a:ext>
            </a:extLst>
          </p:cNvPr>
          <p:cNvGraphicFramePr>
            <a:graphicFrameLocks noGrp="1"/>
          </p:cNvGraphicFramePr>
          <p:nvPr>
            <p:extLst>
              <p:ext uri="{D42A27DB-BD31-4B8C-83A1-F6EECF244321}">
                <p14:modId xmlns:p14="http://schemas.microsoft.com/office/powerpoint/2010/main" xmlns="" val="2539943881"/>
              </p:ext>
            </p:extLst>
          </p:nvPr>
        </p:nvGraphicFramePr>
        <p:xfrm>
          <a:off x="648393" y="3233651"/>
          <a:ext cx="11446624" cy="3224621"/>
        </p:xfrm>
        <a:graphic>
          <a:graphicData uri="http://schemas.openxmlformats.org/drawingml/2006/table">
            <a:tbl>
              <a:tblPr firstRow="1" bandRow="1">
                <a:tableStyleId>{5C22544A-7EE6-4342-B048-85BDC9FD1C3A}</a:tableStyleId>
              </a:tblPr>
              <a:tblGrid>
                <a:gridCol w="3485328">
                  <a:extLst>
                    <a:ext uri="{9D8B030D-6E8A-4147-A177-3AD203B41FA5}">
                      <a16:colId xmlns:a16="http://schemas.microsoft.com/office/drawing/2014/main" xmlns="" val="3507073582"/>
                    </a:ext>
                  </a:extLst>
                </a:gridCol>
                <a:gridCol w="3572177">
                  <a:extLst>
                    <a:ext uri="{9D8B030D-6E8A-4147-A177-3AD203B41FA5}">
                      <a16:colId xmlns:a16="http://schemas.microsoft.com/office/drawing/2014/main" xmlns="" val="2354520220"/>
                    </a:ext>
                  </a:extLst>
                </a:gridCol>
                <a:gridCol w="4389119">
                  <a:extLst>
                    <a:ext uri="{9D8B030D-6E8A-4147-A177-3AD203B41FA5}">
                      <a16:colId xmlns:a16="http://schemas.microsoft.com/office/drawing/2014/main" xmlns="" val="2191356454"/>
                    </a:ext>
                  </a:extLst>
                </a:gridCol>
              </a:tblGrid>
              <a:tr h="390786">
                <a:tc>
                  <a:txBody>
                    <a:bodyPr/>
                    <a:lstStyle/>
                    <a:p>
                      <a:r>
                        <a:rPr lang="en-US" dirty="0"/>
                        <a:t>When to use</a:t>
                      </a:r>
                    </a:p>
                  </a:txBody>
                  <a:tcPr>
                    <a:solidFill>
                      <a:schemeClr val="tx2">
                        <a:lumMod val="75000"/>
                      </a:schemeClr>
                    </a:solidFill>
                  </a:tcPr>
                </a:tc>
                <a:tc>
                  <a:txBody>
                    <a:bodyPr/>
                    <a:lstStyle/>
                    <a:p>
                      <a:r>
                        <a:rPr lang="en-US" dirty="0"/>
                        <a:t>Advantages</a:t>
                      </a:r>
                    </a:p>
                  </a:txBody>
                  <a:tcPr>
                    <a:solidFill>
                      <a:schemeClr val="tx2">
                        <a:lumMod val="75000"/>
                      </a:schemeClr>
                    </a:solidFill>
                  </a:tcPr>
                </a:tc>
                <a:tc>
                  <a:txBody>
                    <a:bodyPr/>
                    <a:lstStyle/>
                    <a:p>
                      <a:r>
                        <a:rPr lang="en-US" dirty="0"/>
                        <a:t>Disadvantages</a:t>
                      </a:r>
                    </a:p>
                  </a:txBody>
                  <a:tcPr>
                    <a:solidFill>
                      <a:schemeClr val="tx2">
                        <a:lumMod val="75000"/>
                      </a:schemeClr>
                    </a:solidFill>
                  </a:tcPr>
                </a:tc>
                <a:extLst>
                  <a:ext uri="{0D108BD9-81ED-4DB2-BD59-A6C34878D82A}">
                    <a16:rowId xmlns:a16="http://schemas.microsoft.com/office/drawing/2014/main" xmlns="" val="1411115305"/>
                  </a:ext>
                </a:extLst>
              </a:tr>
              <a:tr h="1096475">
                <a:tc>
                  <a:txBody>
                    <a:bodyPr/>
                    <a:lstStyle/>
                    <a:p>
                      <a:r>
                        <a:rPr lang="en-US" dirty="0">
                          <a:solidFill>
                            <a:schemeClr val="bg1">
                              <a:lumMod val="95000"/>
                            </a:schemeClr>
                          </a:solidFill>
                        </a:rPr>
                        <a:t>If the project is large and risk is more in large projects this model can be used</a:t>
                      </a:r>
                    </a:p>
                  </a:txBody>
                  <a:tcPr>
                    <a:solidFill>
                      <a:schemeClr val="tx2">
                        <a:lumMod val="75000"/>
                      </a:schemeClr>
                    </a:solidFill>
                  </a:tcPr>
                </a:tc>
                <a:tc>
                  <a:txBody>
                    <a:bodyPr/>
                    <a:lstStyle/>
                    <a:p>
                      <a:r>
                        <a:rPr lang="en-US" dirty="0">
                          <a:solidFill>
                            <a:schemeClr val="bg1">
                              <a:lumMod val="95000"/>
                            </a:schemeClr>
                          </a:solidFill>
                        </a:rPr>
                        <a:t>This model considers technical risks at all stages of the project before they become problematic </a:t>
                      </a:r>
                    </a:p>
                  </a:txBody>
                  <a:tcPr>
                    <a:solidFill>
                      <a:schemeClr val="tx2">
                        <a:lumMod val="75000"/>
                      </a:schemeClr>
                    </a:solidFill>
                  </a:tcPr>
                </a:tc>
                <a:tc>
                  <a:txBody>
                    <a:bodyPr/>
                    <a:lstStyle/>
                    <a:p>
                      <a:r>
                        <a:rPr lang="en-US" dirty="0">
                          <a:solidFill>
                            <a:schemeClr val="bg1">
                              <a:lumMod val="95000"/>
                            </a:schemeClr>
                          </a:solidFill>
                        </a:rPr>
                        <a:t>Some times it may difficult to convince customers that the evolutionary approach is controllable</a:t>
                      </a:r>
                    </a:p>
                  </a:txBody>
                  <a:tcPr>
                    <a:solidFill>
                      <a:schemeClr val="tx2">
                        <a:lumMod val="75000"/>
                      </a:schemeClr>
                    </a:solidFill>
                  </a:tcPr>
                </a:tc>
                <a:extLst>
                  <a:ext uri="{0D108BD9-81ED-4DB2-BD59-A6C34878D82A}">
                    <a16:rowId xmlns:a16="http://schemas.microsoft.com/office/drawing/2014/main" xmlns="" val="1874164966"/>
                  </a:ext>
                </a:extLst>
              </a:tr>
              <a:tr h="1563144">
                <a:tc>
                  <a:txBody>
                    <a:bodyPr/>
                    <a:lstStyle/>
                    <a:p>
                      <a:r>
                        <a:rPr lang="en-US" dirty="0">
                          <a:solidFill>
                            <a:schemeClr val="bg1">
                              <a:lumMod val="95000"/>
                            </a:schemeClr>
                          </a:solidFill>
                        </a:rPr>
                        <a:t>If the requirements are unclear and complex then this model is applicable</a:t>
                      </a:r>
                    </a:p>
                  </a:txBody>
                  <a:tcPr>
                    <a:solidFill>
                      <a:schemeClr val="tx2">
                        <a:lumMod val="75000"/>
                      </a:schemeClr>
                    </a:solidFill>
                  </a:tcPr>
                </a:tc>
                <a:tc>
                  <a:txBody>
                    <a:bodyPr/>
                    <a:lstStyle/>
                    <a:p>
                      <a:r>
                        <a:rPr lang="en-US" dirty="0">
                          <a:solidFill>
                            <a:schemeClr val="bg1">
                              <a:lumMod val="95000"/>
                            </a:schemeClr>
                          </a:solidFill>
                        </a:rPr>
                        <a:t>It maintains both classic life cycle approach and iterative framework more realistically </a:t>
                      </a:r>
                    </a:p>
                  </a:txBody>
                  <a:tcPr>
                    <a:solidFill>
                      <a:schemeClr val="tx2">
                        <a:lumMod val="75000"/>
                      </a:schemeClr>
                    </a:solidFill>
                  </a:tcPr>
                </a:tc>
                <a:tc>
                  <a:txBody>
                    <a:bodyPr/>
                    <a:lstStyle/>
                    <a:p>
                      <a:r>
                        <a:rPr lang="en-US" dirty="0">
                          <a:solidFill>
                            <a:schemeClr val="bg1">
                              <a:lumMod val="95000"/>
                            </a:schemeClr>
                          </a:solidFill>
                        </a:rPr>
                        <a:t>This model can not handle the major risks that are uncovered and managed at earlier stages</a:t>
                      </a:r>
                    </a:p>
                    <a:p>
                      <a:r>
                        <a:rPr lang="en-US" dirty="0">
                          <a:solidFill>
                            <a:schemeClr val="bg1">
                              <a:lumMod val="95000"/>
                            </a:schemeClr>
                          </a:solidFill>
                        </a:rPr>
                        <a:t>3. Doesn’t work well for small projects and also it is very expensive to implement</a:t>
                      </a:r>
                    </a:p>
                  </a:txBody>
                  <a:tcPr>
                    <a:solidFill>
                      <a:schemeClr val="tx2">
                        <a:lumMod val="75000"/>
                      </a:schemeClr>
                    </a:solidFill>
                  </a:tcPr>
                </a:tc>
                <a:extLst>
                  <a:ext uri="{0D108BD9-81ED-4DB2-BD59-A6C34878D82A}">
                    <a16:rowId xmlns:a16="http://schemas.microsoft.com/office/drawing/2014/main" xmlns="" val="1998614958"/>
                  </a:ext>
                </a:extLst>
              </a:tr>
            </a:tbl>
          </a:graphicData>
        </a:graphic>
      </p:graphicFrame>
    </p:spTree>
    <p:extLst>
      <p:ext uri="{BB962C8B-B14F-4D97-AF65-F5344CB8AC3E}">
        <p14:creationId xmlns:p14="http://schemas.microsoft.com/office/powerpoint/2010/main" xmlns="" val="14457728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9CB8F-09A6-90A9-75BA-3FEAC28667AA}"/>
              </a:ext>
            </a:extLst>
          </p:cNvPr>
          <p:cNvSpPr>
            <a:spLocks noGrp="1"/>
          </p:cNvSpPr>
          <p:nvPr>
            <p:ph type="title"/>
          </p:nvPr>
        </p:nvSpPr>
        <p:spPr>
          <a:xfrm>
            <a:off x="576072" y="296765"/>
            <a:ext cx="10515600" cy="676656"/>
          </a:xfrm>
        </p:spPr>
        <p:txBody>
          <a:bodyPr/>
          <a:lstStyle/>
          <a:p>
            <a:r>
              <a:rPr lang="en-US" sz="1800" b="1" dirty="0">
                <a:latin typeface="Times New Roman" panose="02020603050405020304" pitchFamily="18" charset="0"/>
                <a:cs typeface="Times New Roman" panose="02020603050405020304" pitchFamily="18" charset="0"/>
              </a:rPr>
              <a:t>Concurrent models</a:t>
            </a:r>
          </a:p>
        </p:txBody>
      </p:sp>
      <p:sp>
        <p:nvSpPr>
          <p:cNvPr id="3" name="Content Placeholder 2">
            <a:extLst>
              <a:ext uri="{FF2B5EF4-FFF2-40B4-BE49-F238E27FC236}">
                <a16:creationId xmlns:a16="http://schemas.microsoft.com/office/drawing/2014/main" xmlns="" id="{009D413A-D916-207E-597D-21BFB2FA2C75}"/>
              </a:ext>
            </a:extLst>
          </p:cNvPr>
          <p:cNvSpPr>
            <a:spLocks noGrp="1"/>
          </p:cNvSpPr>
          <p:nvPr>
            <p:ph idx="1"/>
          </p:nvPr>
        </p:nvSpPr>
        <p:spPr>
          <a:xfrm>
            <a:off x="576072" y="1014153"/>
            <a:ext cx="5109834" cy="4829694"/>
          </a:xfrm>
        </p:spPr>
        <p:txBody>
          <a:bodyPr>
            <a:normAutofit/>
          </a:bodyPr>
          <a:lstStyle/>
          <a:p>
            <a:r>
              <a:rPr lang="en-US" sz="1600" dirty="0">
                <a:latin typeface="Times New Roman" panose="02020603050405020304" pitchFamily="18" charset="0"/>
                <a:cs typeface="Times New Roman" panose="02020603050405020304" pitchFamily="18" charset="0"/>
              </a:rPr>
              <a:t>The concurrent model, also called as concurrent engineering, allows a s/w team a represent iterative and concurrent elements of any of the process models</a:t>
            </a:r>
          </a:p>
          <a:p>
            <a:r>
              <a:rPr lang="en-US" sz="1600" dirty="0">
                <a:latin typeface="Times New Roman" panose="02020603050405020304" pitchFamily="18" charset="0"/>
                <a:cs typeface="Times New Roman" panose="02020603050405020304" pitchFamily="18" charset="0"/>
              </a:rPr>
              <a:t>In fig, provides a schematic representation of one s/w engineering activity within the modelling activity using a concurrent modelling approach</a:t>
            </a:r>
          </a:p>
          <a:p>
            <a:r>
              <a:rPr lang="en-US" sz="1600" dirty="0">
                <a:latin typeface="Times New Roman" panose="02020603050405020304" pitchFamily="18" charset="0"/>
                <a:cs typeface="Times New Roman" panose="02020603050405020304" pitchFamily="18" charset="0"/>
              </a:rPr>
              <a:t>The activity Modelling may be in any one of the states noted at any given time</a:t>
            </a:r>
          </a:p>
          <a:p>
            <a:r>
              <a:rPr lang="en-US" sz="1600" dirty="0">
                <a:latin typeface="Times New Roman" panose="02020603050405020304" pitchFamily="18" charset="0"/>
                <a:cs typeface="Times New Roman" panose="02020603050405020304" pitchFamily="18" charset="0"/>
              </a:rPr>
              <a:t>Similarly the other activities actions and tasks can be represented in an analogous manner</a:t>
            </a:r>
          </a:p>
          <a:p>
            <a:r>
              <a:rPr lang="en-US" sz="1600" dirty="0">
                <a:latin typeface="Times New Roman" panose="02020603050405020304" pitchFamily="18" charset="0"/>
                <a:cs typeface="Times New Roman" panose="02020603050405020304" pitchFamily="18" charset="0"/>
              </a:rPr>
              <a:t>All s/w engineering activities exist concurrently but reside in different states</a:t>
            </a:r>
          </a:p>
          <a:p>
            <a:r>
              <a:rPr lang="en-US" sz="1600" dirty="0">
                <a:latin typeface="Times New Roman" panose="02020603050405020304" pitchFamily="18" charset="0"/>
                <a:cs typeface="Times New Roman" panose="02020603050405020304" pitchFamily="18" charset="0"/>
              </a:rPr>
              <a:t>A state is some externally observable mode </a:t>
            </a:r>
            <a:r>
              <a:rPr lang="en-US" sz="1600">
                <a:latin typeface="Times New Roman" panose="02020603050405020304" pitchFamily="18" charset="0"/>
                <a:cs typeface="Times New Roman" panose="02020603050405020304" pitchFamily="18" charset="0"/>
              </a:rPr>
              <a:t>of </a:t>
            </a:r>
            <a:r>
              <a:rPr lang="en-US" sz="1600" smtClean="0">
                <a:latin typeface="Times New Roman" panose="02020603050405020304" pitchFamily="18" charset="0"/>
                <a:cs typeface="Times New Roman" panose="02020603050405020304" pitchFamily="18" charset="0"/>
              </a:rPr>
              <a:t>behavior</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Concurrent modeling defines a series of events that will trigger transitions from state to state for each of the s/w engineering activities, actions or tasks.</a:t>
            </a: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xmlns="" id="{625D6A0F-A209-2102-0DBE-615ABC14ACB1}"/>
              </a:ext>
            </a:extLst>
          </p:cNvPr>
          <p:cNvSpPr/>
          <p:nvPr/>
        </p:nvSpPr>
        <p:spPr>
          <a:xfrm>
            <a:off x="6286916" y="1088967"/>
            <a:ext cx="5611090" cy="52120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xmlns="" id="{18C2932A-3094-0B2B-87DB-85FC8EA68577}"/>
              </a:ext>
            </a:extLst>
          </p:cNvPr>
          <p:cNvSpPr/>
          <p:nvPr/>
        </p:nvSpPr>
        <p:spPr>
          <a:xfrm>
            <a:off x="8753302" y="1161287"/>
            <a:ext cx="1529542" cy="914400"/>
          </a:xfrm>
          <a:prstGeom prst="roundRect">
            <a:avLst/>
          </a:prstGeom>
          <a:solidFill>
            <a:schemeClr val="tx2">
              <a:lumMod val="75000"/>
            </a:schemeClr>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Under development</a:t>
            </a:r>
          </a:p>
        </p:txBody>
      </p:sp>
      <p:sp>
        <p:nvSpPr>
          <p:cNvPr id="6" name="Rectangle: Rounded Corners 5">
            <a:extLst>
              <a:ext uri="{FF2B5EF4-FFF2-40B4-BE49-F238E27FC236}">
                <a16:creationId xmlns:a16="http://schemas.microsoft.com/office/drawing/2014/main" xmlns="" id="{61303E7E-3592-0B19-643B-B75C4D48A3A2}"/>
              </a:ext>
            </a:extLst>
          </p:cNvPr>
          <p:cNvSpPr/>
          <p:nvPr/>
        </p:nvSpPr>
        <p:spPr>
          <a:xfrm>
            <a:off x="10701528" y="2502131"/>
            <a:ext cx="914400" cy="914400"/>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Under review</a:t>
            </a:r>
          </a:p>
        </p:txBody>
      </p:sp>
      <p:sp>
        <p:nvSpPr>
          <p:cNvPr id="7" name="Rectangle: Rounded Corners 6">
            <a:extLst>
              <a:ext uri="{FF2B5EF4-FFF2-40B4-BE49-F238E27FC236}">
                <a16:creationId xmlns:a16="http://schemas.microsoft.com/office/drawing/2014/main" xmlns="" id="{76B5AF55-990A-0976-617A-BB66BE6683C5}"/>
              </a:ext>
            </a:extLst>
          </p:cNvPr>
          <p:cNvSpPr/>
          <p:nvPr/>
        </p:nvSpPr>
        <p:spPr>
          <a:xfrm>
            <a:off x="7916210" y="3686694"/>
            <a:ext cx="1438102" cy="640080"/>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Under revision</a:t>
            </a:r>
          </a:p>
        </p:txBody>
      </p:sp>
      <p:sp>
        <p:nvSpPr>
          <p:cNvPr id="8" name="Rectangle: Rounded Corners 7">
            <a:extLst>
              <a:ext uri="{FF2B5EF4-FFF2-40B4-BE49-F238E27FC236}">
                <a16:creationId xmlns:a16="http://schemas.microsoft.com/office/drawing/2014/main" xmlns="" id="{1EE7B55E-7031-EEE9-BC89-CCBB3018598A}"/>
              </a:ext>
            </a:extLst>
          </p:cNvPr>
          <p:cNvSpPr/>
          <p:nvPr/>
        </p:nvSpPr>
        <p:spPr>
          <a:xfrm>
            <a:off x="8823614" y="5386647"/>
            <a:ext cx="914400" cy="914400"/>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done</a:t>
            </a:r>
          </a:p>
        </p:txBody>
      </p:sp>
      <p:sp>
        <p:nvSpPr>
          <p:cNvPr id="9" name="Rectangle: Rounded Corners 8">
            <a:extLst>
              <a:ext uri="{FF2B5EF4-FFF2-40B4-BE49-F238E27FC236}">
                <a16:creationId xmlns:a16="http://schemas.microsoft.com/office/drawing/2014/main" xmlns="" id="{4FB06B5C-7116-658D-75CF-476E43B6BB8F}"/>
              </a:ext>
            </a:extLst>
          </p:cNvPr>
          <p:cNvSpPr/>
          <p:nvPr/>
        </p:nvSpPr>
        <p:spPr>
          <a:xfrm>
            <a:off x="6838743" y="2410691"/>
            <a:ext cx="1130531" cy="914400"/>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Awaiting changes</a:t>
            </a:r>
          </a:p>
        </p:txBody>
      </p:sp>
      <p:sp>
        <p:nvSpPr>
          <p:cNvPr id="10" name="Rectangle: Rounded Corners 9">
            <a:extLst>
              <a:ext uri="{FF2B5EF4-FFF2-40B4-BE49-F238E27FC236}">
                <a16:creationId xmlns:a16="http://schemas.microsoft.com/office/drawing/2014/main" xmlns="" id="{C660DC91-F371-0238-4DFB-DFDEC61BD72B}"/>
              </a:ext>
            </a:extLst>
          </p:cNvPr>
          <p:cNvSpPr/>
          <p:nvPr/>
        </p:nvSpPr>
        <p:spPr>
          <a:xfrm>
            <a:off x="9727138" y="3980134"/>
            <a:ext cx="974390" cy="640080"/>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Base lined</a:t>
            </a:r>
          </a:p>
        </p:txBody>
      </p:sp>
      <p:sp>
        <p:nvSpPr>
          <p:cNvPr id="11" name="Rectangle: Rounded Corners 10">
            <a:extLst>
              <a:ext uri="{FF2B5EF4-FFF2-40B4-BE49-F238E27FC236}">
                <a16:creationId xmlns:a16="http://schemas.microsoft.com/office/drawing/2014/main" xmlns="" id="{8CA834AA-A31E-EC88-F9EC-0E70CC380FAE}"/>
              </a:ext>
            </a:extLst>
          </p:cNvPr>
          <p:cNvSpPr/>
          <p:nvPr/>
        </p:nvSpPr>
        <p:spPr>
          <a:xfrm>
            <a:off x="8491451" y="59853"/>
            <a:ext cx="1436439" cy="512894"/>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inactive</a:t>
            </a:r>
          </a:p>
        </p:txBody>
      </p:sp>
      <p:cxnSp>
        <p:nvCxnSpPr>
          <p:cNvPr id="13" name="Straight Arrow Connector 12">
            <a:extLst>
              <a:ext uri="{FF2B5EF4-FFF2-40B4-BE49-F238E27FC236}">
                <a16:creationId xmlns:a16="http://schemas.microsoft.com/office/drawing/2014/main" xmlns="" id="{CA2B836C-3F7E-745C-79EB-DA89B2111B78}"/>
              </a:ext>
            </a:extLst>
          </p:cNvPr>
          <p:cNvCxnSpPr/>
          <p:nvPr/>
        </p:nvCxnSpPr>
        <p:spPr>
          <a:xfrm>
            <a:off x="10390909" y="1862051"/>
            <a:ext cx="0" cy="21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D19D323E-C3A9-C7AF-B860-DC709499810C}"/>
              </a:ext>
            </a:extLst>
          </p:cNvPr>
          <p:cNvCxnSpPr>
            <a:cxnSpLocks/>
          </p:cNvCxnSpPr>
          <p:nvPr/>
        </p:nvCxnSpPr>
        <p:spPr>
          <a:xfrm>
            <a:off x="10282844" y="1762298"/>
            <a:ext cx="533261" cy="715726"/>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06A39BDE-E167-00C1-9072-016CDFE0DDB6}"/>
              </a:ext>
            </a:extLst>
          </p:cNvPr>
          <p:cNvCxnSpPr>
            <a:cxnSpLocks/>
          </p:cNvCxnSpPr>
          <p:nvPr/>
        </p:nvCxnSpPr>
        <p:spPr>
          <a:xfrm flipH="1">
            <a:off x="7473142" y="1762298"/>
            <a:ext cx="1242752" cy="624286"/>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B20E7388-F1B8-8CD6-7BCC-C1E1F0A08670}"/>
              </a:ext>
            </a:extLst>
          </p:cNvPr>
          <p:cNvCxnSpPr>
            <a:cxnSpLocks/>
          </p:cNvCxnSpPr>
          <p:nvPr/>
        </p:nvCxnSpPr>
        <p:spPr>
          <a:xfrm flipH="1" flipV="1">
            <a:off x="7038941" y="3325091"/>
            <a:ext cx="1773797" cy="2518756"/>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AA9E0FF1-D421-5FCE-69CB-C9CA082D7788}"/>
              </a:ext>
            </a:extLst>
          </p:cNvPr>
          <p:cNvCxnSpPr>
            <a:cxnSpLocks/>
          </p:cNvCxnSpPr>
          <p:nvPr/>
        </p:nvCxnSpPr>
        <p:spPr>
          <a:xfrm flipH="1">
            <a:off x="9748890" y="3440638"/>
            <a:ext cx="1714361" cy="2586089"/>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08D593DE-360E-7764-0058-915795480D6F}"/>
              </a:ext>
            </a:extLst>
          </p:cNvPr>
          <p:cNvCxnSpPr>
            <a:cxnSpLocks/>
          </p:cNvCxnSpPr>
          <p:nvPr/>
        </p:nvCxnSpPr>
        <p:spPr>
          <a:xfrm flipH="1">
            <a:off x="10390909" y="3440638"/>
            <a:ext cx="515389" cy="549471"/>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C4603A30-4730-0E62-A608-B56FDB339257}"/>
              </a:ext>
            </a:extLst>
          </p:cNvPr>
          <p:cNvCxnSpPr/>
          <p:nvPr/>
        </p:nvCxnSpPr>
        <p:spPr>
          <a:xfrm flipH="1">
            <a:off x="9434113" y="4620214"/>
            <a:ext cx="599349" cy="766433"/>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7B07BF34-0B84-8991-89A3-FC607550CB03}"/>
              </a:ext>
            </a:extLst>
          </p:cNvPr>
          <p:cNvCxnSpPr>
            <a:cxnSpLocks/>
          </p:cNvCxnSpPr>
          <p:nvPr/>
        </p:nvCxnSpPr>
        <p:spPr>
          <a:xfrm>
            <a:off x="7656022" y="3325091"/>
            <a:ext cx="438496" cy="310897"/>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0CDBB07B-ADFC-25C4-58DD-66705B55E731}"/>
              </a:ext>
            </a:extLst>
          </p:cNvPr>
          <p:cNvCxnSpPr/>
          <p:nvPr/>
        </p:nvCxnSpPr>
        <p:spPr>
          <a:xfrm flipV="1">
            <a:off x="9280814" y="2959331"/>
            <a:ext cx="1367789" cy="676657"/>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1CD58840-22DD-2398-5B88-751487C1CEEA}"/>
              </a:ext>
            </a:extLst>
          </p:cNvPr>
          <p:cNvCxnSpPr>
            <a:stCxn id="11" idx="2"/>
          </p:cNvCxnSpPr>
          <p:nvPr/>
        </p:nvCxnSpPr>
        <p:spPr>
          <a:xfrm flipH="1">
            <a:off x="9129869" y="572747"/>
            <a:ext cx="79802" cy="548640"/>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7DBFBACF-2D45-5215-17AA-25C6EF553A3C}"/>
              </a:ext>
            </a:extLst>
          </p:cNvPr>
          <p:cNvSpPr txBox="1"/>
          <p:nvPr/>
        </p:nvSpPr>
        <p:spPr>
          <a:xfrm>
            <a:off x="10686011" y="580366"/>
            <a:ext cx="1529542" cy="830997"/>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Requirements the state of a s/w engineering activity or task</a:t>
            </a:r>
          </a:p>
        </p:txBody>
      </p:sp>
      <p:cxnSp>
        <p:nvCxnSpPr>
          <p:cNvPr id="50" name="Straight Arrow Connector 49">
            <a:extLst>
              <a:ext uri="{FF2B5EF4-FFF2-40B4-BE49-F238E27FC236}">
                <a16:creationId xmlns:a16="http://schemas.microsoft.com/office/drawing/2014/main" xmlns="" id="{0E819198-4BE4-533F-D99E-578ADE600E84}"/>
              </a:ext>
            </a:extLst>
          </p:cNvPr>
          <p:cNvCxnSpPr/>
          <p:nvPr/>
        </p:nvCxnSpPr>
        <p:spPr>
          <a:xfrm flipH="1">
            <a:off x="10390909" y="1161287"/>
            <a:ext cx="310619" cy="134806"/>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42843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3116" y="350196"/>
            <a:ext cx="8113848" cy="5817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4A05B8-4E89-5F9F-D9DF-6E90745F8F21}"/>
              </a:ext>
            </a:extLst>
          </p:cNvPr>
          <p:cNvSpPr>
            <a:spLocks noGrp="1"/>
          </p:cNvSpPr>
          <p:nvPr>
            <p:ph type="title"/>
          </p:nvPr>
        </p:nvSpPr>
        <p:spPr>
          <a:xfrm>
            <a:off x="185374" y="147136"/>
            <a:ext cx="10515600" cy="676656"/>
          </a:xfrm>
        </p:spPr>
        <p:txBody>
          <a:bodyPr/>
          <a:lstStyle/>
          <a:p>
            <a:r>
              <a:rPr lang="en-US" sz="1100" dirty="0"/>
              <a:t>Conti.. Concurrent model</a:t>
            </a:r>
          </a:p>
        </p:txBody>
      </p:sp>
      <p:sp>
        <p:nvSpPr>
          <p:cNvPr id="3" name="Content Placeholder 2">
            <a:extLst>
              <a:ext uri="{FF2B5EF4-FFF2-40B4-BE49-F238E27FC236}">
                <a16:creationId xmlns:a16="http://schemas.microsoft.com/office/drawing/2014/main" xmlns="" id="{8FC4E317-2811-0B85-B8D2-700A90E2C02A}"/>
              </a:ext>
            </a:extLst>
          </p:cNvPr>
          <p:cNvSpPr>
            <a:spLocks noGrp="1"/>
          </p:cNvSpPr>
          <p:nvPr>
            <p:ph idx="1"/>
          </p:nvPr>
        </p:nvSpPr>
        <p:spPr>
          <a:xfrm>
            <a:off x="293439" y="740665"/>
            <a:ext cx="5990983" cy="4698353"/>
          </a:xfrm>
        </p:spPr>
        <p:txBody>
          <a:bodyPr>
            <a:normAutofit lnSpcReduction="10000"/>
          </a:bodyPr>
          <a:lstStyle/>
          <a:p>
            <a:r>
              <a:rPr lang="en-US" sz="1800" i="1" dirty="0">
                <a:latin typeface="Times New Roman" panose="02020603050405020304" pitchFamily="18" charset="0"/>
                <a:cs typeface="Times New Roman" panose="02020603050405020304" pitchFamily="18" charset="0"/>
              </a:rPr>
              <a:t>Awaiting changes state </a:t>
            </a:r>
            <a:r>
              <a:rPr lang="en-US" sz="1800" dirty="0">
                <a:latin typeface="Times New Roman" panose="02020603050405020304" pitchFamily="18" charset="0"/>
                <a:cs typeface="Times New Roman" panose="02020603050405020304" pitchFamily="18" charset="0"/>
              </a:rPr>
              <a:t>– after completion of first iteration and it exits in this state</a:t>
            </a:r>
          </a:p>
          <a:p>
            <a:r>
              <a:rPr lang="en-US" sz="1800" i="1" dirty="0">
                <a:latin typeface="Times New Roman" panose="02020603050405020304" pitchFamily="18" charset="0"/>
                <a:cs typeface="Times New Roman" panose="02020603050405020304" pitchFamily="18" charset="0"/>
              </a:rPr>
              <a:t>inactive state</a:t>
            </a:r>
            <a:r>
              <a:rPr lang="en-US" sz="1800" dirty="0">
                <a:latin typeface="Times New Roman" panose="02020603050405020304" pitchFamily="18" charset="0"/>
                <a:cs typeface="Times New Roman" panose="02020603050405020304" pitchFamily="18" charset="0"/>
              </a:rPr>
              <a:t>– the modelling activity which existed in inactive state while initial communication was completed, now makes a transition into under development state</a:t>
            </a:r>
          </a:p>
          <a:p>
            <a:r>
              <a:rPr lang="en-US" sz="1800" dirty="0">
                <a:latin typeface="Times New Roman" panose="02020603050405020304" pitchFamily="18" charset="0"/>
                <a:cs typeface="Times New Roman" panose="02020603050405020304" pitchFamily="18" charset="0"/>
              </a:rPr>
              <a:t>If the customer indicates that changes in requirements must be made, the modelling activity moves from the under development state into awaiting changes state</a:t>
            </a:r>
          </a:p>
          <a:p>
            <a:r>
              <a:rPr lang="en-US" sz="1800" dirty="0">
                <a:latin typeface="Times New Roman" panose="02020603050405020304" pitchFamily="18" charset="0"/>
                <a:cs typeface="Times New Roman" panose="02020603050405020304" pitchFamily="18" charset="0"/>
              </a:rPr>
              <a:t>During early stages of design an inconsistency in requirement model is un covered. This generates </a:t>
            </a:r>
            <a:r>
              <a:rPr lang="en-US" sz="1800" i="1" dirty="0">
                <a:latin typeface="Times New Roman" panose="02020603050405020304" pitchFamily="18" charset="0"/>
                <a:cs typeface="Times New Roman" panose="02020603050405020304" pitchFamily="18" charset="0"/>
              </a:rPr>
              <a:t>the event analysis model correction </a:t>
            </a:r>
            <a:r>
              <a:rPr lang="en-US" sz="1800" dirty="0">
                <a:latin typeface="Times New Roman" panose="02020603050405020304" pitchFamily="18" charset="0"/>
                <a:cs typeface="Times New Roman" panose="02020603050405020304" pitchFamily="18" charset="0"/>
              </a:rPr>
              <a:t>which will trigger requirement analysis action from the </a:t>
            </a:r>
            <a:r>
              <a:rPr lang="en-US" sz="1800" i="1" dirty="0">
                <a:latin typeface="Times New Roman" panose="02020603050405020304" pitchFamily="18" charset="0"/>
                <a:cs typeface="Times New Roman" panose="02020603050405020304" pitchFamily="18" charset="0"/>
              </a:rPr>
              <a:t>done state into awaiting state</a:t>
            </a:r>
          </a:p>
          <a:p>
            <a:r>
              <a:rPr lang="en-US" sz="1800" dirty="0">
                <a:latin typeface="Times New Roman" panose="02020603050405020304" pitchFamily="18" charset="0"/>
                <a:cs typeface="Times New Roman" panose="02020603050405020304" pitchFamily="18" charset="0"/>
              </a:rPr>
              <a:t>Concurrent modelling is applicable to all types of s/w development and provides an accurate picture of the current state of a project</a:t>
            </a:r>
          </a:p>
          <a:p>
            <a:r>
              <a:rPr lang="en-US" sz="1800" dirty="0">
                <a:latin typeface="Times New Roman" panose="02020603050405020304" pitchFamily="18" charset="0"/>
                <a:cs typeface="Times New Roman" panose="02020603050405020304" pitchFamily="18" charset="0"/>
              </a:rPr>
              <a:t>It defines a process network rather than confining s/w engineering activities, actions and tasks to a sequence of events</a:t>
            </a:r>
          </a:p>
          <a:p>
            <a:endParaRPr lang="en-US" sz="1800" i="1" dirty="0">
              <a:latin typeface="Times New Roman" panose="02020603050405020304" pitchFamily="18" charset="0"/>
              <a:cs typeface="Times New Roman" panose="02020603050405020304" pitchFamily="18" charset="0"/>
            </a:endParaRPr>
          </a:p>
          <a:p>
            <a:endParaRPr lang="en-US" sz="1800" i="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20E32135-4181-6B14-6C2E-7A465FE6778E}"/>
              </a:ext>
            </a:extLst>
          </p:cNvPr>
          <p:cNvGraphicFramePr>
            <a:graphicFrameLocks noGrp="1"/>
          </p:cNvGraphicFramePr>
          <p:nvPr>
            <p:extLst>
              <p:ext uri="{D42A27DB-BD31-4B8C-83A1-F6EECF244321}">
                <p14:modId xmlns:p14="http://schemas.microsoft.com/office/powerpoint/2010/main" xmlns="" val="624629048"/>
              </p:ext>
            </p:extLst>
          </p:nvPr>
        </p:nvGraphicFramePr>
        <p:xfrm>
          <a:off x="6924501" y="740665"/>
          <a:ext cx="4538750" cy="5400040"/>
        </p:xfrm>
        <a:graphic>
          <a:graphicData uri="http://schemas.openxmlformats.org/drawingml/2006/table">
            <a:tbl>
              <a:tblPr firstRow="1" bandRow="1">
                <a:tableStyleId>{5C22544A-7EE6-4342-B048-85BDC9FD1C3A}</a:tableStyleId>
              </a:tblPr>
              <a:tblGrid>
                <a:gridCol w="2269375">
                  <a:extLst>
                    <a:ext uri="{9D8B030D-6E8A-4147-A177-3AD203B41FA5}">
                      <a16:colId xmlns:a16="http://schemas.microsoft.com/office/drawing/2014/main" xmlns="" val="3410875703"/>
                    </a:ext>
                  </a:extLst>
                </a:gridCol>
                <a:gridCol w="2269375">
                  <a:extLst>
                    <a:ext uri="{9D8B030D-6E8A-4147-A177-3AD203B41FA5}">
                      <a16:colId xmlns:a16="http://schemas.microsoft.com/office/drawing/2014/main" xmlns="" val="2786857166"/>
                    </a:ext>
                  </a:extLst>
                </a:gridCol>
              </a:tblGrid>
              <a:tr h="370840">
                <a:tc>
                  <a:txBody>
                    <a:bodyPr/>
                    <a:lstStyle/>
                    <a:p>
                      <a:r>
                        <a:rPr lang="en-US" dirty="0"/>
                        <a:t>Advantages</a:t>
                      </a:r>
                    </a:p>
                  </a:txBody>
                  <a:tcPr>
                    <a:solidFill>
                      <a:schemeClr val="accent5">
                        <a:lumMod val="60000"/>
                        <a:lumOff val="40000"/>
                      </a:schemeClr>
                    </a:solidFill>
                  </a:tcPr>
                </a:tc>
                <a:tc>
                  <a:txBody>
                    <a:bodyPr/>
                    <a:lstStyle/>
                    <a:p>
                      <a:r>
                        <a:rPr lang="en-US" dirty="0"/>
                        <a:t>Disadvantages</a:t>
                      </a:r>
                    </a:p>
                  </a:txBody>
                  <a:tcPr>
                    <a:solidFill>
                      <a:schemeClr val="accent5">
                        <a:lumMod val="60000"/>
                        <a:lumOff val="40000"/>
                      </a:schemeClr>
                    </a:solidFill>
                  </a:tcPr>
                </a:tc>
                <a:extLst>
                  <a:ext uri="{0D108BD9-81ED-4DB2-BD59-A6C34878D82A}">
                    <a16:rowId xmlns:a16="http://schemas.microsoft.com/office/drawing/2014/main" xmlns="" val="3959110999"/>
                  </a:ext>
                </a:extLst>
              </a:tr>
              <a:tr h="370840">
                <a:tc>
                  <a:txBody>
                    <a:bodyPr/>
                    <a:lstStyle/>
                    <a:p>
                      <a:r>
                        <a:rPr lang="en-US" dirty="0"/>
                        <a:t>This model is applicable to all types of software development processes.</a:t>
                      </a:r>
                    </a:p>
                  </a:txBody>
                  <a:tcPr>
                    <a:solidFill>
                      <a:schemeClr val="accent5">
                        <a:lumMod val="60000"/>
                        <a:lumOff val="40000"/>
                      </a:schemeClr>
                    </a:solidFill>
                  </a:tcPr>
                </a:tc>
                <a:tc>
                  <a:txBody>
                    <a:bodyPr/>
                    <a:lstStyle/>
                    <a:p>
                      <a:r>
                        <a:rPr lang="en-US" dirty="0"/>
                        <a:t>It needs better communication between the team members. This may not be achieved all the time</a:t>
                      </a:r>
                    </a:p>
                  </a:txBody>
                  <a:tcPr>
                    <a:solidFill>
                      <a:schemeClr val="accent5">
                        <a:lumMod val="60000"/>
                        <a:lumOff val="40000"/>
                      </a:schemeClr>
                    </a:solidFill>
                  </a:tcPr>
                </a:tc>
                <a:extLst>
                  <a:ext uri="{0D108BD9-81ED-4DB2-BD59-A6C34878D82A}">
                    <a16:rowId xmlns:a16="http://schemas.microsoft.com/office/drawing/2014/main" xmlns="" val="2103071762"/>
                  </a:ext>
                </a:extLst>
              </a:tr>
              <a:tr h="370840">
                <a:tc>
                  <a:txBody>
                    <a:bodyPr/>
                    <a:lstStyle/>
                    <a:p>
                      <a:r>
                        <a:rPr lang="en-US" dirty="0"/>
                        <a:t>• It is easy for understanding and use.</a:t>
                      </a:r>
                    </a:p>
                  </a:txBody>
                  <a:tcPr>
                    <a:solidFill>
                      <a:schemeClr val="accent5">
                        <a:lumMod val="60000"/>
                        <a:lumOff val="40000"/>
                      </a:schemeClr>
                    </a:solidFill>
                  </a:tcPr>
                </a:tc>
                <a:tc>
                  <a:txBody>
                    <a:bodyPr/>
                    <a:lstStyle/>
                    <a:p>
                      <a:r>
                        <a:rPr lang="en-US" dirty="0"/>
                        <a:t>It requires to remember the status of the different activities.</a:t>
                      </a:r>
                    </a:p>
                  </a:txBody>
                  <a:tcPr>
                    <a:solidFill>
                      <a:schemeClr val="accent5">
                        <a:lumMod val="60000"/>
                        <a:lumOff val="40000"/>
                      </a:schemeClr>
                    </a:solidFill>
                  </a:tcPr>
                </a:tc>
                <a:extLst>
                  <a:ext uri="{0D108BD9-81ED-4DB2-BD59-A6C34878D82A}">
                    <a16:rowId xmlns:a16="http://schemas.microsoft.com/office/drawing/2014/main" xmlns="" val="3863992322"/>
                  </a:ext>
                </a:extLst>
              </a:tr>
              <a:tr h="370840">
                <a:tc>
                  <a:txBody>
                    <a:bodyPr/>
                    <a:lstStyle/>
                    <a:p>
                      <a:r>
                        <a:rPr lang="en-US" dirty="0"/>
                        <a:t>It gives immediate feedback from testing.</a:t>
                      </a:r>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xmlns="" val="2911928392"/>
                  </a:ext>
                </a:extLst>
              </a:tr>
              <a:tr h="370840">
                <a:tc>
                  <a:txBody>
                    <a:bodyPr/>
                    <a:lstStyle/>
                    <a:p>
                      <a:r>
                        <a:rPr lang="en-US" dirty="0"/>
                        <a:t>• It provides an accurate picture of the current state of a project. </a:t>
                      </a:r>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xmlns="" val="871479582"/>
                  </a:ext>
                </a:extLst>
              </a:tr>
            </a:tbl>
          </a:graphicData>
        </a:graphic>
      </p:graphicFrame>
    </p:spTree>
    <p:extLst>
      <p:ext uri="{BB962C8B-B14F-4D97-AF65-F5344CB8AC3E}">
        <p14:creationId xmlns:p14="http://schemas.microsoft.com/office/powerpoint/2010/main" xmlns="" val="614278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1377AF6-2477-81EC-D1BC-43FD72DF18F6}"/>
              </a:ext>
            </a:extLst>
          </p:cNvPr>
          <p:cNvSpPr>
            <a:spLocks noGrp="1"/>
          </p:cNvSpPr>
          <p:nvPr>
            <p:ph type="title"/>
          </p:nvPr>
        </p:nvSpPr>
        <p:spPr>
          <a:xfrm>
            <a:off x="174929" y="152400"/>
            <a:ext cx="6271876" cy="1773555"/>
          </a:xfrm>
        </p:spPr>
        <p:txBody>
          <a:bodyPr/>
          <a:lstStyle/>
          <a:p>
            <a:r>
              <a:rPr lang="en-US" altLang="en-US" sz="1600" b="1" dirty="0">
                <a:solidFill>
                  <a:schemeClr val="bg2">
                    <a:lumMod val="10000"/>
                  </a:schemeClr>
                </a:solidFill>
                <a:latin typeface="Times New Roman" panose="02020603050405020304" pitchFamily="18" charset="0"/>
                <a:cs typeface="Times New Roman" panose="02020603050405020304" pitchFamily="18" charset="0"/>
              </a:rPr>
              <a:t>Tools</a:t>
            </a:r>
            <a:r>
              <a:rPr lang="en-US" altLang="en-US" sz="1600" dirty="0">
                <a:solidFill>
                  <a:schemeClr val="bg2">
                    <a:lumMod val="10000"/>
                  </a:schemeClr>
                </a:solidFill>
                <a:latin typeface="Times New Roman" panose="02020603050405020304" pitchFamily="18" charset="0"/>
                <a:cs typeface="Times New Roman" panose="02020603050405020304" pitchFamily="18" charset="0"/>
              </a:rPr>
              <a:t>:</a:t>
            </a:r>
            <a:br>
              <a:rPr lang="en-US" altLang="en-US" sz="1600" dirty="0">
                <a:solidFill>
                  <a:schemeClr val="bg2">
                    <a:lumMod val="10000"/>
                  </a:schemeClr>
                </a:solidFill>
                <a:latin typeface="Times New Roman" panose="02020603050405020304" pitchFamily="18" charset="0"/>
                <a:cs typeface="Times New Roman" panose="02020603050405020304" pitchFamily="18" charset="0"/>
              </a:rPr>
            </a:br>
            <a:r>
              <a:rPr lang="en-US" altLang="en-US" sz="1600" dirty="0">
                <a:solidFill>
                  <a:schemeClr val="bg2">
                    <a:lumMod val="10000"/>
                  </a:schemeClr>
                </a:solidFill>
                <a:latin typeface="Times New Roman" panose="02020603050405020304" pitchFamily="18" charset="0"/>
                <a:cs typeface="Times New Roman" panose="02020603050405020304" pitchFamily="18" charset="0"/>
              </a:rPr>
              <a:t>Provide automated or semi-automated support for the process, methods and quality control. </a:t>
            </a:r>
            <a:br>
              <a:rPr lang="en-US" altLang="en-US" sz="1600" dirty="0">
                <a:solidFill>
                  <a:schemeClr val="bg2">
                    <a:lumMod val="10000"/>
                  </a:schemeClr>
                </a:solidFill>
                <a:latin typeface="Times New Roman" panose="02020603050405020304" pitchFamily="18" charset="0"/>
                <a:cs typeface="Times New Roman" panose="02020603050405020304" pitchFamily="18" charset="0"/>
              </a:rPr>
            </a:br>
            <a:r>
              <a:rPr lang="en-US" altLang="en-US" sz="1600" dirty="0">
                <a:solidFill>
                  <a:schemeClr val="bg2">
                    <a:lumMod val="10000"/>
                  </a:schemeClr>
                </a:solidFill>
                <a:latin typeface="Times New Roman" panose="02020603050405020304" pitchFamily="18" charset="0"/>
                <a:cs typeface="Times New Roman" panose="02020603050405020304" pitchFamily="18" charset="0"/>
              </a:rPr>
              <a:t>When tools are integrated so that information created by one tool can be used by another, a system for the support of software development, called </a:t>
            </a:r>
            <a:r>
              <a:rPr lang="en-US" altLang="en-US" sz="1600" b="1" i="1" dirty="0">
                <a:solidFill>
                  <a:schemeClr val="bg2">
                    <a:lumMod val="10000"/>
                  </a:schemeClr>
                </a:solidFill>
                <a:latin typeface="Times New Roman" panose="02020603050405020304" pitchFamily="18" charset="0"/>
                <a:cs typeface="Times New Roman" panose="02020603050405020304" pitchFamily="18" charset="0"/>
              </a:rPr>
              <a:t>computer-aided software engineering (CASE)</a:t>
            </a:r>
            <a:r>
              <a:rPr lang="en-US" altLang="en-US" sz="1600" b="1" dirty="0">
                <a:solidFill>
                  <a:schemeClr val="bg2">
                    <a:lumMod val="10000"/>
                  </a:schemeClr>
                </a:solidFill>
                <a:latin typeface="Times New Roman" panose="02020603050405020304" pitchFamily="18" charset="0"/>
                <a:cs typeface="Times New Roman" panose="02020603050405020304" pitchFamily="18" charset="0"/>
              </a:rPr>
              <a:t/>
            </a:r>
            <a:br>
              <a:rPr lang="en-US" altLang="en-US" sz="1600" b="1" dirty="0">
                <a:solidFill>
                  <a:schemeClr val="bg2">
                    <a:lumMod val="10000"/>
                  </a:schemeClr>
                </a:solidFill>
                <a:latin typeface="Times New Roman" panose="02020603050405020304" pitchFamily="18" charset="0"/>
                <a:cs typeface="Times New Roman" panose="02020603050405020304" pitchFamily="18" charset="0"/>
              </a:rPr>
            </a:br>
            <a:endParaRPr lang="en-US" sz="16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7F0BE93-CF02-BDF9-E8A7-DD7347722FAB}"/>
              </a:ext>
            </a:extLst>
          </p:cNvPr>
          <p:cNvSpPr txBox="1"/>
          <p:nvPr/>
        </p:nvSpPr>
        <p:spPr>
          <a:xfrm>
            <a:off x="5353216" y="1736230"/>
            <a:ext cx="6663855" cy="1846659"/>
          </a:xfrm>
          <a:prstGeom prst="rect">
            <a:avLst/>
          </a:prstGeom>
          <a:noFill/>
        </p:spPr>
        <p:txBody>
          <a:bodyPr wrap="square">
            <a:spAutoFit/>
          </a:bodyPr>
          <a:lstStyle/>
          <a:p>
            <a:pPr>
              <a:buFont typeface="Wingdings" panose="05000000000000000000" pitchFamily="2" charset="2"/>
              <a:buNone/>
            </a:pPr>
            <a:r>
              <a:rPr lang="en-US" altLang="en-US" sz="2400" b="1" dirty="0">
                <a:solidFill>
                  <a:schemeClr val="bg2">
                    <a:lumMod val="10000"/>
                  </a:schemeClr>
                </a:solidFill>
              </a:rPr>
              <a:t>Methods:</a:t>
            </a:r>
          </a:p>
          <a:p>
            <a:r>
              <a:rPr lang="en-US" altLang="en-US" sz="1800" dirty="0">
                <a:solidFill>
                  <a:schemeClr val="bg2">
                    <a:lumMod val="10000"/>
                  </a:schemeClr>
                </a:solidFill>
                <a:latin typeface="Times New Roman" panose="02020603050405020304" pitchFamily="18" charset="0"/>
                <a:cs typeface="Times New Roman" panose="02020603050405020304" pitchFamily="18" charset="0"/>
              </a:rPr>
              <a:t>It provide the technical </a:t>
            </a:r>
            <a:r>
              <a:rPr lang="en-US" altLang="en-US" sz="1800" b="1" dirty="0">
                <a:solidFill>
                  <a:schemeClr val="bg2">
                    <a:lumMod val="10000"/>
                  </a:schemeClr>
                </a:solidFill>
                <a:latin typeface="Times New Roman" panose="02020603050405020304" pitchFamily="18" charset="0"/>
                <a:cs typeface="Times New Roman" panose="02020603050405020304" pitchFamily="18" charset="0"/>
              </a:rPr>
              <a:t>how-</a:t>
            </a:r>
            <a:r>
              <a:rPr lang="en-US" altLang="en-US" sz="1800" b="1" dirty="0" err="1">
                <a:solidFill>
                  <a:schemeClr val="bg2">
                    <a:lumMod val="10000"/>
                  </a:schemeClr>
                </a:solidFill>
                <a:latin typeface="Times New Roman" panose="02020603050405020304" pitchFamily="18" charset="0"/>
                <a:cs typeface="Times New Roman" panose="02020603050405020304" pitchFamily="18" charset="0"/>
              </a:rPr>
              <a:t>to's</a:t>
            </a:r>
            <a:r>
              <a:rPr lang="en-US" altLang="en-US" sz="1800" b="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1800" dirty="0">
                <a:solidFill>
                  <a:schemeClr val="bg2">
                    <a:lumMod val="10000"/>
                  </a:schemeClr>
                </a:solidFill>
                <a:latin typeface="Times New Roman" panose="02020603050405020304" pitchFamily="18" charset="0"/>
                <a:cs typeface="Times New Roman" panose="02020603050405020304" pitchFamily="18" charset="0"/>
              </a:rPr>
              <a:t>for building software.</a:t>
            </a:r>
          </a:p>
          <a:p>
            <a:r>
              <a:rPr lang="en-US" altLang="en-US" sz="1800" dirty="0">
                <a:solidFill>
                  <a:schemeClr val="bg2">
                    <a:lumMod val="10000"/>
                  </a:schemeClr>
                </a:solidFill>
                <a:latin typeface="Times New Roman" panose="02020603050405020304" pitchFamily="18" charset="0"/>
                <a:cs typeface="Times New Roman" panose="02020603050405020304" pitchFamily="18" charset="0"/>
              </a:rPr>
              <a:t>Methods </a:t>
            </a:r>
            <a:r>
              <a:rPr lang="en-US" altLang="en-US" sz="1600" b="1" dirty="0">
                <a:solidFill>
                  <a:schemeClr val="bg2">
                    <a:lumMod val="10000"/>
                  </a:schemeClr>
                </a:solidFill>
                <a:latin typeface="Times New Roman" panose="02020603050405020304" pitchFamily="18" charset="0"/>
                <a:cs typeface="Times New Roman" panose="02020603050405020304" pitchFamily="18" charset="0"/>
              </a:rPr>
              <a:t>encompass</a:t>
            </a:r>
            <a:r>
              <a:rPr lang="en-US" altLang="en-US" sz="1800" dirty="0">
                <a:solidFill>
                  <a:schemeClr val="bg2">
                    <a:lumMod val="10000"/>
                  </a:schemeClr>
                </a:solidFill>
                <a:latin typeface="Times New Roman" panose="02020603050405020304" pitchFamily="18" charset="0"/>
                <a:cs typeface="Times New Roman" panose="02020603050405020304" pitchFamily="18" charset="0"/>
              </a:rPr>
              <a:t> a broad array of tasks that include requirements analysis, design, program construction, testing, and support.</a:t>
            </a:r>
          </a:p>
          <a:p>
            <a:r>
              <a:rPr lang="en-GB" altLang="en-US" sz="1800" dirty="0">
                <a:solidFill>
                  <a:schemeClr val="bg2">
                    <a:lumMod val="10000"/>
                  </a:schemeClr>
                </a:solidFill>
                <a:latin typeface="Times New Roman" panose="02020603050405020304" pitchFamily="18" charset="0"/>
                <a:cs typeface="Times New Roman" panose="02020603050405020304" pitchFamily="18" charset="0"/>
              </a:rPr>
              <a:t>There could be more than one technique to perform a task and different techniques could be used in different situations.</a:t>
            </a:r>
            <a:r>
              <a:rPr lang="en-US" altLang="en-US" sz="1800" dirty="0">
                <a:solidFill>
                  <a:schemeClr val="bg2">
                    <a:lumMod val="10000"/>
                  </a:schemeClr>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xmlns="" id="{D02EDEE4-A140-D906-E265-D6B6F02BE9D2}"/>
              </a:ext>
            </a:extLst>
          </p:cNvPr>
          <p:cNvSpPr txBox="1"/>
          <p:nvPr/>
        </p:nvSpPr>
        <p:spPr>
          <a:xfrm>
            <a:off x="174930" y="3900994"/>
            <a:ext cx="4572000" cy="2062103"/>
          </a:xfrm>
          <a:prstGeom prst="rect">
            <a:avLst/>
          </a:prstGeom>
          <a:noFill/>
        </p:spPr>
        <p:txBody>
          <a:bodyPr wrap="square">
            <a:spAutoFit/>
          </a:bodyPr>
          <a:lstStyle/>
          <a:p>
            <a:pPr>
              <a:buFont typeface="Wingdings" panose="05000000000000000000" pitchFamily="2" charset="2"/>
              <a:buNone/>
            </a:pPr>
            <a:r>
              <a:rPr lang="en-US" altLang="en-US" sz="1600" b="1" dirty="0">
                <a:solidFill>
                  <a:schemeClr val="bg2">
                    <a:lumMod val="10000"/>
                  </a:schemeClr>
                </a:solidFill>
                <a:latin typeface="Times New Roman" panose="02020603050405020304" pitchFamily="18" charset="0"/>
                <a:cs typeface="Times New Roman" panose="02020603050405020304" pitchFamily="18" charset="0"/>
              </a:rPr>
              <a:t>Process:</a:t>
            </a:r>
          </a:p>
          <a:p>
            <a:r>
              <a:rPr lang="en-US" altLang="en-US" sz="1600" dirty="0">
                <a:solidFill>
                  <a:schemeClr val="bg2">
                    <a:lumMod val="10000"/>
                  </a:schemeClr>
                </a:solidFill>
                <a:latin typeface="Times New Roman" panose="02020603050405020304" pitchFamily="18" charset="0"/>
                <a:cs typeface="Times New Roman" panose="02020603050405020304" pitchFamily="18" charset="0"/>
              </a:rPr>
              <a:t>It’s a foundation layer for software engineering.</a:t>
            </a:r>
          </a:p>
          <a:p>
            <a:r>
              <a:rPr lang="en-US" altLang="en-US" sz="1600" dirty="0">
                <a:solidFill>
                  <a:schemeClr val="bg2">
                    <a:lumMod val="10000"/>
                  </a:schemeClr>
                </a:solidFill>
                <a:latin typeface="Times New Roman" panose="02020603050405020304" pitchFamily="18" charset="0"/>
                <a:cs typeface="Times New Roman" panose="02020603050405020304" pitchFamily="18" charset="0"/>
              </a:rPr>
              <a:t>It’s define </a:t>
            </a:r>
            <a:r>
              <a:rPr lang="en-US" altLang="en-US" sz="1600" b="1" dirty="0">
                <a:solidFill>
                  <a:schemeClr val="bg2">
                    <a:lumMod val="10000"/>
                  </a:schemeClr>
                </a:solidFill>
                <a:latin typeface="Times New Roman" panose="02020603050405020304" pitchFamily="18" charset="0"/>
                <a:cs typeface="Times New Roman" panose="02020603050405020304" pitchFamily="18" charset="0"/>
              </a:rPr>
              <a:t>framework</a:t>
            </a:r>
            <a:r>
              <a:rPr lang="en-US" altLang="en-US" sz="1600" dirty="0">
                <a:solidFill>
                  <a:schemeClr val="bg2">
                    <a:lumMod val="10000"/>
                  </a:schemeClr>
                </a:solidFill>
                <a:latin typeface="Times New Roman" panose="02020603050405020304" pitchFamily="18" charset="0"/>
                <a:cs typeface="Times New Roman" panose="02020603050405020304" pitchFamily="18" charset="0"/>
              </a:rPr>
              <a:t> for a set of </a:t>
            </a:r>
            <a:r>
              <a:rPr lang="en-US" altLang="en-US" sz="1600" i="1" dirty="0">
                <a:solidFill>
                  <a:schemeClr val="bg2">
                    <a:lumMod val="10000"/>
                  </a:schemeClr>
                </a:solidFill>
                <a:latin typeface="Times New Roman" panose="02020603050405020304" pitchFamily="18" charset="0"/>
                <a:cs typeface="Times New Roman" panose="02020603050405020304" pitchFamily="18" charset="0"/>
              </a:rPr>
              <a:t>key process areas</a:t>
            </a:r>
            <a:r>
              <a:rPr lang="en-US" altLang="en-US" sz="1600"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1600" dirty="0" smtClean="0">
                <a:solidFill>
                  <a:schemeClr val="bg2">
                    <a:lumMod val="10000"/>
                  </a:schemeClr>
                </a:solidFill>
                <a:latin typeface="Times New Roman" panose="02020603050405020304" pitchFamily="18" charset="0"/>
                <a:cs typeface="Times New Roman" panose="02020603050405020304" pitchFamily="18" charset="0"/>
              </a:rPr>
              <a:t> </a:t>
            </a:r>
            <a:r>
              <a:rPr lang="en-GB" altLang="en-US" sz="1600" dirty="0">
                <a:solidFill>
                  <a:schemeClr val="bg2">
                    <a:lumMod val="10000"/>
                  </a:schemeClr>
                </a:solidFill>
                <a:latin typeface="Times New Roman" panose="02020603050405020304" pitchFamily="18" charset="0"/>
                <a:cs typeface="Times New Roman" panose="02020603050405020304" pitchFamily="18" charset="0"/>
              </a:rPr>
              <a:t>for effectively manage and deliver quality software in a cost effective manner</a:t>
            </a:r>
            <a:r>
              <a:rPr lang="en-US" altLang="en-US" sz="1600" i="1" dirty="0">
                <a:solidFill>
                  <a:schemeClr val="bg2">
                    <a:lumMod val="10000"/>
                  </a:schemeClr>
                </a:solidFill>
                <a:latin typeface="Times New Roman" panose="02020603050405020304" pitchFamily="18" charset="0"/>
                <a:cs typeface="Times New Roman" panose="02020603050405020304" pitchFamily="18" charset="0"/>
              </a:rPr>
              <a:t> </a:t>
            </a:r>
          </a:p>
          <a:p>
            <a:r>
              <a:rPr lang="en-GB" altLang="en-US" sz="1600" dirty="0">
                <a:solidFill>
                  <a:schemeClr val="bg2">
                    <a:lumMod val="10000"/>
                  </a:schemeClr>
                </a:solidFill>
                <a:latin typeface="Times New Roman" panose="02020603050405020304" pitchFamily="18" charset="0"/>
                <a:cs typeface="Times New Roman" panose="02020603050405020304" pitchFamily="18" charset="0"/>
              </a:rPr>
              <a:t>The processes define the tasks to be performed and the order in which they are to be performed</a:t>
            </a:r>
            <a:r>
              <a:rPr lang="en-US" altLang="en-US" sz="1600" dirty="0">
                <a:solidFill>
                  <a:schemeClr val="bg2">
                    <a:lumMod val="10000"/>
                  </a:schemeClr>
                </a:solidFill>
                <a:latin typeface="Times New Roman" panose="02020603050405020304" pitchFamily="18" charset="0"/>
                <a:cs typeface="Times New Roman" panose="02020603050405020304" pitchFamily="18" charset="0"/>
              </a:rPr>
              <a:t> </a:t>
            </a:r>
            <a:endParaRPr lang="en-US" altLang="en-US" sz="1600" dirty="0" smtClean="0">
              <a:solidFill>
                <a:schemeClr val="bg2">
                  <a:lumMod val="10000"/>
                </a:schemeClr>
              </a:solidFill>
              <a:latin typeface="Times New Roman" panose="02020603050405020304" pitchFamily="18" charset="0"/>
              <a:cs typeface="Times New Roman" panose="02020603050405020304" pitchFamily="18" charset="0"/>
            </a:endParaRPr>
          </a:p>
          <a:p>
            <a:endParaRPr lang="en-US" altLang="en-US" sz="16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7B683177-A4D8-D935-ED95-D63D262A646B}"/>
              </a:ext>
            </a:extLst>
          </p:cNvPr>
          <p:cNvSpPr txBox="1"/>
          <p:nvPr/>
        </p:nvSpPr>
        <p:spPr>
          <a:xfrm>
            <a:off x="6355742" y="4408825"/>
            <a:ext cx="5836258" cy="1569660"/>
          </a:xfrm>
          <a:prstGeom prst="rect">
            <a:avLst/>
          </a:prstGeom>
          <a:noFill/>
        </p:spPr>
        <p:txBody>
          <a:bodyPr wrap="square">
            <a:spAutoFit/>
          </a:bodyPr>
          <a:lstStyle/>
          <a:p>
            <a:pPr>
              <a:buFont typeface="Wingdings" panose="05000000000000000000" pitchFamily="2" charset="2"/>
              <a:buNone/>
            </a:pPr>
            <a:r>
              <a:rPr lang="en-US" altLang="en-US" sz="1600" b="1" dirty="0">
                <a:solidFill>
                  <a:schemeClr val="bg2">
                    <a:lumMod val="10000"/>
                  </a:schemeClr>
                </a:solidFill>
                <a:latin typeface="Times New Roman" panose="02020603050405020304" pitchFamily="18" charset="0"/>
                <a:cs typeface="Times New Roman" panose="02020603050405020304" pitchFamily="18" charset="0"/>
              </a:rPr>
              <a:t>A Quality </a:t>
            </a:r>
            <a:r>
              <a:rPr lang="en-US" altLang="en-US" sz="1600" b="1" dirty="0" smtClean="0">
                <a:solidFill>
                  <a:schemeClr val="bg2">
                    <a:lumMod val="10000"/>
                  </a:schemeClr>
                </a:solidFill>
                <a:latin typeface="Times New Roman" panose="02020603050405020304" pitchFamily="18" charset="0"/>
                <a:cs typeface="Times New Roman" panose="02020603050405020304" pitchFamily="18" charset="0"/>
              </a:rPr>
              <a:t>Focus</a:t>
            </a:r>
          </a:p>
          <a:p>
            <a:pPr>
              <a:buFont typeface="Wingdings" panose="05000000000000000000" pitchFamily="2" charset="2"/>
              <a:buNone/>
            </a:pPr>
            <a:r>
              <a:rPr lang="en-US" sz="1600" dirty="0" smtClean="0">
                <a:latin typeface="Times New Roman" pitchFamily="18" charset="0"/>
                <a:cs typeface="Times New Roman" pitchFamily="18" charset="0"/>
              </a:rPr>
              <a:t>It defines the continuous process improvement principles of software. It provides integrity that means providing security to the software so that data can be accessed by only an authorized person, no outsider can access the data. It also focuses on maintainability and usability</a:t>
            </a:r>
            <a:endParaRPr lang="en-US" altLang="en-US" sz="1600" b="1" dirty="0">
              <a:solidFill>
                <a:schemeClr val="bg2">
                  <a:lumMod val="1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79754" y="5789368"/>
            <a:ext cx="4233985" cy="693737"/>
          </a:xfrm>
          <a:prstGeom prst="rect">
            <a:avLst/>
          </a:prstGeom>
          <a:noFill/>
          <a:ln w="9525">
            <a:noFill/>
            <a:miter lim="800000"/>
            <a:headEnd/>
            <a:tailEnd/>
          </a:ln>
          <a:effectLst/>
        </p:spPr>
      </p:pic>
    </p:spTree>
    <p:extLst>
      <p:ext uri="{BB962C8B-B14F-4D97-AF65-F5344CB8AC3E}">
        <p14:creationId xmlns:p14="http://schemas.microsoft.com/office/powerpoint/2010/main" xmlns="" val="520000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D18340-69B7-C5C6-DBAA-D9EC7850AAEE}"/>
              </a:ext>
            </a:extLst>
          </p:cNvPr>
          <p:cNvSpPr>
            <a:spLocks noGrp="1"/>
          </p:cNvSpPr>
          <p:nvPr>
            <p:ph type="title"/>
          </p:nvPr>
        </p:nvSpPr>
        <p:spPr>
          <a:xfrm>
            <a:off x="293440" y="180386"/>
            <a:ext cx="10515600" cy="676656"/>
          </a:xfrm>
        </p:spPr>
        <p:txBody>
          <a:bodyPr/>
          <a:lstStyle/>
          <a:p>
            <a:r>
              <a:rPr lang="en-US" sz="1800" b="1" dirty="0"/>
              <a:t>Component model</a:t>
            </a:r>
          </a:p>
        </p:txBody>
      </p:sp>
      <p:sp>
        <p:nvSpPr>
          <p:cNvPr id="3" name="Content Placeholder 2">
            <a:extLst>
              <a:ext uri="{FF2B5EF4-FFF2-40B4-BE49-F238E27FC236}">
                <a16:creationId xmlns:a16="http://schemas.microsoft.com/office/drawing/2014/main" xmlns="" id="{672F55AE-7FC9-1AB4-9675-C09D9AF3F80C}"/>
              </a:ext>
            </a:extLst>
          </p:cNvPr>
          <p:cNvSpPr>
            <a:spLocks noGrp="1"/>
          </p:cNvSpPr>
          <p:nvPr>
            <p:ph idx="1"/>
          </p:nvPr>
        </p:nvSpPr>
        <p:spPr>
          <a:xfrm>
            <a:off x="415637" y="997527"/>
            <a:ext cx="10208028" cy="5029200"/>
          </a:xfrm>
        </p:spPr>
        <p:txBody>
          <a:bodyPr>
            <a:normAutofit/>
          </a:bodyPr>
          <a:lstStyle/>
          <a:p>
            <a:r>
              <a:rPr lang="en-US" altLang="en-US" sz="1600" dirty="0">
                <a:latin typeface="Times New Roman" panose="02020603050405020304" pitchFamily="18" charset="0"/>
                <a:cs typeface="Times New Roman" panose="02020603050405020304" pitchFamily="18" charset="0"/>
              </a:rPr>
              <a:t>component-based development (CBD) model incorporates many of the characteristics of the spiral model.</a:t>
            </a:r>
          </a:p>
          <a:p>
            <a:r>
              <a:rPr lang="en-US" altLang="en-US" sz="1600" dirty="0">
                <a:latin typeface="Times New Roman" panose="02020603050405020304" pitchFamily="18" charset="0"/>
                <a:cs typeface="Times New Roman" panose="02020603050405020304" pitchFamily="18" charset="0"/>
              </a:rPr>
              <a:t>It is evolutionary by nature and iterative approach to create software.</a:t>
            </a:r>
          </a:p>
          <a:p>
            <a:r>
              <a:rPr lang="en-US" altLang="en-US" sz="1600" dirty="0">
                <a:latin typeface="Times New Roman" panose="02020603050405020304" pitchFamily="18" charset="0"/>
                <a:cs typeface="Times New Roman" panose="02020603050405020304" pitchFamily="18" charset="0"/>
              </a:rPr>
              <a:t>CBD model creates applications from prepackaged software components (called </a:t>
            </a:r>
            <a:r>
              <a:rPr lang="en-US" altLang="en-US" sz="1600" i="1" dirty="0">
                <a:latin typeface="Times New Roman" panose="02020603050405020304" pitchFamily="18" charset="0"/>
                <a:cs typeface="Times New Roman" panose="02020603050405020304" pitchFamily="18" charset="0"/>
              </a:rPr>
              <a:t>classes).</a:t>
            </a:r>
          </a:p>
          <a:p>
            <a:r>
              <a:rPr lang="en-US" altLang="en-US" sz="1600" dirty="0">
                <a:latin typeface="Times New Roman" panose="02020603050405020304" pitchFamily="18" charset="0"/>
                <a:cs typeface="Times New Roman" panose="02020603050405020304" pitchFamily="18" charset="0"/>
              </a:rPr>
              <a:t>Modeling and construction activities begin with identification of candidate components.</a:t>
            </a:r>
          </a:p>
          <a:p>
            <a:r>
              <a:rPr lang="en-US" altLang="en-US" sz="1600" dirty="0">
                <a:latin typeface="Times New Roman" panose="02020603050405020304" pitchFamily="18" charset="0"/>
                <a:cs typeface="Times New Roman" panose="02020603050405020304" pitchFamily="18" charset="0"/>
              </a:rPr>
              <a:t>Classes created in past software engineering projects are stored in a class library or repository.</a:t>
            </a:r>
          </a:p>
          <a:p>
            <a:r>
              <a:rPr lang="en-US" altLang="en-US" sz="1600" dirty="0">
                <a:latin typeface="Times New Roman" panose="02020603050405020304" pitchFamily="18" charset="0"/>
                <a:cs typeface="Times New Roman" panose="02020603050405020304" pitchFamily="18" charset="0"/>
              </a:rPr>
              <a:t>Once candidate classes are identified, the class library is searched to determine if these classes already exist.</a:t>
            </a:r>
          </a:p>
          <a:p>
            <a:r>
              <a:rPr lang="en-US" altLang="en-US" sz="1600" dirty="0">
                <a:latin typeface="Times New Roman" panose="02020603050405020304" pitchFamily="18" charset="0"/>
                <a:cs typeface="Times New Roman" panose="02020603050405020304" pitchFamily="18" charset="0"/>
              </a:rPr>
              <a:t>If class is already available in library extract and reuse it.</a:t>
            </a:r>
          </a:p>
          <a:p>
            <a:r>
              <a:rPr lang="en-US" altLang="en-US" sz="1600" dirty="0">
                <a:latin typeface="Times New Roman" panose="02020603050405020304" pitchFamily="18" charset="0"/>
                <a:cs typeface="Times New Roman" panose="02020603050405020304" pitchFamily="18" charset="0"/>
              </a:rPr>
              <a:t>If class is not available in library, it is engineered or developed using object-oriented methods.</a:t>
            </a:r>
          </a:p>
          <a:p>
            <a:r>
              <a:rPr lang="en-US" altLang="en-US" sz="1600" dirty="0">
                <a:latin typeface="Times New Roman" panose="02020603050405020304" pitchFamily="18" charset="0"/>
                <a:cs typeface="Times New Roman" panose="02020603050405020304" pitchFamily="18" charset="0"/>
              </a:rPr>
              <a:t>Any new classes built to meet the unique needs of the application.</a:t>
            </a:r>
          </a:p>
          <a:p>
            <a:r>
              <a:rPr lang="en-US" altLang="en-US" sz="1600" dirty="0">
                <a:latin typeface="Times New Roman" panose="02020603050405020304" pitchFamily="18" charset="0"/>
                <a:cs typeface="Times New Roman" panose="02020603050405020304" pitchFamily="18" charset="0"/>
              </a:rPr>
              <a:t>Now process flow return to the spiral activity.</a:t>
            </a:r>
          </a:p>
          <a:p>
            <a:r>
              <a:rPr lang="en-US" altLang="en-US" sz="1600" dirty="0">
                <a:latin typeface="Times New Roman" panose="02020603050405020304" pitchFamily="18" charset="0"/>
                <a:cs typeface="Times New Roman" panose="02020603050405020304" pitchFamily="18" charset="0"/>
              </a:rPr>
              <a:t>CBD model leads to software reusability</a:t>
            </a:r>
            <a:r>
              <a:rPr lang="en-US" altLang="en-US" sz="1800" dirty="0"/>
              <a:t>.</a:t>
            </a:r>
          </a:p>
          <a:p>
            <a:r>
              <a:rPr lang="en-US" altLang="en-US" sz="1600" dirty="0">
                <a:latin typeface="Times New Roman" panose="02020603050405020304" pitchFamily="18" charset="0"/>
                <a:cs typeface="Times New Roman" panose="02020603050405020304" pitchFamily="18" charset="0"/>
              </a:rPr>
              <a:t>Based on studies, CBD model leads to 70 % reduction in development cycle time. 84% reduction in project cost.</a:t>
            </a:r>
          </a:p>
          <a:p>
            <a:r>
              <a:rPr lang="en-US" altLang="en-US" sz="1600" dirty="0">
                <a:latin typeface="Times New Roman" panose="02020603050405020304" pitchFamily="18" charset="0"/>
                <a:cs typeface="Times New Roman" panose="02020603050405020304" pitchFamily="18" charset="0"/>
              </a:rPr>
              <a:t>Productivity is very high.</a:t>
            </a:r>
          </a:p>
          <a:p>
            <a:endParaRPr lang="en-US" altLang="en-US" sz="1600" dirty="0">
              <a:latin typeface="Times New Roman" panose="02020603050405020304" pitchFamily="18" charset="0"/>
              <a:cs typeface="Times New Roman" panose="02020603050405020304" pitchFamily="18" charset="0"/>
            </a:endParaRPr>
          </a:p>
          <a:p>
            <a:endParaRPr lang="en-US" altLang="en-US" sz="1600" i="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35398502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17802-D00D-4CC5-F4D9-A52C248DA448}"/>
              </a:ext>
            </a:extLst>
          </p:cNvPr>
          <p:cNvSpPr>
            <a:spLocks noGrp="1"/>
          </p:cNvSpPr>
          <p:nvPr>
            <p:ph type="title"/>
          </p:nvPr>
        </p:nvSpPr>
        <p:spPr>
          <a:xfrm>
            <a:off x="368254" y="246888"/>
            <a:ext cx="10515600" cy="676656"/>
          </a:xfrm>
        </p:spPr>
        <p:txBody>
          <a:bodyPr/>
          <a:lstStyle/>
          <a:p>
            <a:r>
              <a:rPr lang="en-US" sz="1100" dirty="0"/>
              <a:t>Conti..</a:t>
            </a:r>
          </a:p>
        </p:txBody>
      </p:sp>
      <p:pic>
        <p:nvPicPr>
          <p:cNvPr id="4" name="Content Placeholder 3">
            <a:extLst>
              <a:ext uri="{FF2B5EF4-FFF2-40B4-BE49-F238E27FC236}">
                <a16:creationId xmlns:a16="http://schemas.microsoft.com/office/drawing/2014/main" xmlns="" id="{0F63E2F3-DB33-3B81-9C8A-EA7D656E0D31}"/>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56613" y="923545"/>
            <a:ext cx="8551663" cy="4854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80580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BCBD32-2C17-1721-9DA7-0324FC1222B5}"/>
              </a:ext>
            </a:extLst>
          </p:cNvPr>
          <p:cNvSpPr>
            <a:spLocks noGrp="1"/>
          </p:cNvSpPr>
          <p:nvPr>
            <p:ph type="title"/>
          </p:nvPr>
        </p:nvSpPr>
        <p:spPr>
          <a:xfrm>
            <a:off x="576071" y="254370"/>
            <a:ext cx="10515600" cy="676656"/>
          </a:xfrm>
        </p:spPr>
        <p:txBody>
          <a:bodyPr/>
          <a:lstStyle/>
          <a:p>
            <a:pPr algn="ctr"/>
            <a:r>
              <a:rPr lang="en-US" sz="1800" b="1" dirty="0">
                <a:latin typeface="Times New Roman" panose="02020603050405020304" pitchFamily="18" charset="0"/>
                <a:cs typeface="Times New Roman" panose="02020603050405020304" pitchFamily="18" charset="0"/>
              </a:rPr>
              <a:t>Unified process</a:t>
            </a:r>
          </a:p>
        </p:txBody>
      </p:sp>
      <p:sp>
        <p:nvSpPr>
          <p:cNvPr id="3" name="Content Placeholder 2">
            <a:extLst>
              <a:ext uri="{FF2B5EF4-FFF2-40B4-BE49-F238E27FC236}">
                <a16:creationId xmlns:a16="http://schemas.microsoft.com/office/drawing/2014/main" xmlns="" id="{EEE6DC37-7C34-1968-9EDB-2BBEC6895A83}"/>
              </a:ext>
            </a:extLst>
          </p:cNvPr>
          <p:cNvSpPr>
            <a:spLocks noGrp="1"/>
          </p:cNvSpPr>
          <p:nvPr>
            <p:ph idx="1"/>
          </p:nvPr>
        </p:nvSpPr>
        <p:spPr>
          <a:xfrm>
            <a:off x="224445" y="1138843"/>
            <a:ext cx="11671068" cy="5020888"/>
          </a:xfrm>
        </p:spPr>
        <p:txBody>
          <a:bodyPr>
            <a:normAutofit/>
          </a:bodyPr>
          <a:lstStyle/>
          <a:p>
            <a:pPr algn="l"/>
            <a:r>
              <a:rPr lang="en-US" sz="1600" b="0" i="0" dirty="0">
                <a:solidFill>
                  <a:srgbClr val="374151"/>
                </a:solidFill>
                <a:effectLst/>
                <a:latin typeface="Times New Roman" panose="02020603050405020304" pitchFamily="18" charset="0"/>
                <a:cs typeface="Times New Roman" panose="02020603050405020304" pitchFamily="18" charset="0"/>
              </a:rPr>
              <a:t>The </a:t>
            </a:r>
            <a:r>
              <a:rPr lang="en-US" sz="1600" b="1" i="0" dirty="0">
                <a:solidFill>
                  <a:srgbClr val="374151"/>
                </a:solidFill>
                <a:effectLst/>
                <a:latin typeface="Times New Roman" panose="02020603050405020304" pitchFamily="18" charset="0"/>
                <a:cs typeface="Times New Roman" panose="02020603050405020304" pitchFamily="18" charset="0"/>
              </a:rPr>
              <a:t>Unified Process (UP)</a:t>
            </a:r>
            <a:r>
              <a:rPr lang="en-US" sz="1600" b="0" i="0" dirty="0">
                <a:solidFill>
                  <a:srgbClr val="374151"/>
                </a:solidFill>
                <a:effectLst/>
                <a:latin typeface="Times New Roman" panose="02020603050405020304" pitchFamily="18" charset="0"/>
                <a:cs typeface="Times New Roman" panose="02020603050405020304" pitchFamily="18" charset="0"/>
              </a:rPr>
              <a:t> is a software development framework used for object-oriented modeling. </a:t>
            </a:r>
          </a:p>
          <a:p>
            <a:pPr algn="l"/>
            <a:r>
              <a:rPr lang="en-US" sz="1600" b="0" i="0" dirty="0">
                <a:solidFill>
                  <a:srgbClr val="374151"/>
                </a:solidFill>
                <a:effectLst/>
                <a:latin typeface="Times New Roman" panose="02020603050405020304" pitchFamily="18" charset="0"/>
                <a:cs typeface="Times New Roman" panose="02020603050405020304" pitchFamily="18" charset="0"/>
              </a:rPr>
              <a:t>The framework is also known as Rational Unified Process (RUP) and the Open Unified Process (Open UP). Some of the key features of this process include:</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It defines the order of phases.</a:t>
            </a: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	</a:t>
            </a:r>
            <a:r>
              <a:rPr lang="en-US" sz="1600" dirty="0">
                <a:solidFill>
                  <a:srgbClr val="374151"/>
                </a:solidFill>
                <a:latin typeface="Times New Roman" panose="02020603050405020304" pitchFamily="18" charset="0"/>
                <a:cs typeface="Times New Roman" panose="02020603050405020304" pitchFamily="18" charset="0"/>
              </a:rPr>
              <a:t>I</a:t>
            </a:r>
            <a:r>
              <a:rPr lang="en-US" sz="1600" b="0" i="0" dirty="0">
                <a:solidFill>
                  <a:srgbClr val="374151"/>
                </a:solidFill>
                <a:effectLst/>
                <a:latin typeface="Times New Roman" panose="02020603050405020304" pitchFamily="18" charset="0"/>
                <a:cs typeface="Times New Roman" panose="02020603050405020304" pitchFamily="18" charset="0"/>
              </a:rPr>
              <a:t>) It is component-based, meaning a software system is built as a set of software components. There must be well-defined interfaces between the components for smooth communication.</a:t>
            </a:r>
          </a:p>
          <a:p>
            <a:pPr marL="0" indent="0" algn="l">
              <a:buNone/>
            </a:pPr>
            <a:r>
              <a:rPr lang="en-US" sz="1600" dirty="0">
                <a:solidFill>
                  <a:srgbClr val="374151"/>
                </a:solidFill>
                <a:latin typeface="Times New Roman" panose="02020603050405020304" pitchFamily="18" charset="0"/>
                <a:cs typeface="Times New Roman" panose="02020603050405020304" pitchFamily="18" charset="0"/>
              </a:rPr>
              <a:t>	ii) </a:t>
            </a:r>
            <a:r>
              <a:rPr lang="en-US" sz="1600" b="0" i="0" dirty="0">
                <a:solidFill>
                  <a:srgbClr val="374151"/>
                </a:solidFill>
                <a:effectLst/>
                <a:latin typeface="Times New Roman" panose="02020603050405020304" pitchFamily="18" charset="0"/>
                <a:cs typeface="Times New Roman" panose="02020603050405020304" pitchFamily="18" charset="0"/>
              </a:rPr>
              <a:t>It follows an iterative, incremental, architecture-centric, and use-case driven approach</a:t>
            </a:r>
          </a:p>
          <a:p>
            <a:r>
              <a:rPr lang="en-US" sz="1600" dirty="0">
                <a:latin typeface="Times New Roman" panose="02020603050405020304" pitchFamily="18" charset="0"/>
                <a:cs typeface="Times New Roman" panose="02020603050405020304" pitchFamily="18" charset="0"/>
              </a:rPr>
              <a:t>The unified process recognizes the importance of customer communication and streamlined methods for describing the customer’s view of the system (“The use case”)</a:t>
            </a:r>
          </a:p>
          <a:p>
            <a:r>
              <a:rPr lang="en-US" sz="1600" dirty="0">
                <a:latin typeface="Times New Roman" panose="02020603050405020304" pitchFamily="18" charset="0"/>
                <a:cs typeface="Times New Roman" panose="02020603050405020304" pitchFamily="18" charset="0"/>
              </a:rPr>
              <a:t>It emphasizes the important role of s/w architecture </a:t>
            </a:r>
          </a:p>
          <a:p>
            <a:r>
              <a:rPr lang="en-US" sz="1600" dirty="0">
                <a:latin typeface="Times New Roman" panose="02020603050405020304" pitchFamily="18" charset="0"/>
                <a:cs typeface="Times New Roman" panose="02020603050405020304" pitchFamily="18" charset="0"/>
              </a:rPr>
              <a:t>The scientists began working on a “unified method” that combine the best feature of their individual object-oriented analysis and design methods and adopted additional features proposed in object oriented modelling</a:t>
            </a:r>
          </a:p>
          <a:p>
            <a:r>
              <a:rPr lang="en-US" sz="1600" dirty="0">
                <a:latin typeface="Times New Roman" panose="02020603050405020304" pitchFamily="18" charset="0"/>
                <a:cs typeface="Times New Roman" panose="02020603050405020304" pitchFamily="18" charset="0"/>
              </a:rPr>
              <a:t>The result was “unified process modelling language UML” which contains robust notation for modelling and development of object oriented systems</a:t>
            </a:r>
          </a:p>
          <a:p>
            <a:r>
              <a:rPr lang="en-US" sz="1600" dirty="0">
                <a:latin typeface="Times New Roman" panose="02020603050405020304" pitchFamily="18" charset="0"/>
                <a:cs typeface="Times New Roman" panose="02020603050405020304" pitchFamily="18" charset="0"/>
              </a:rPr>
              <a:t>The unified process is sometimes also called as  “RUP” rational unified process after the rational corporation ,(IBM) an early contributor to the development and refinement of UP(unified process)) and a builder of complete environment (tools &amp;technology) that support the process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51741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36A2BC-11AD-0CD7-E000-F95E8D46FCA4}"/>
              </a:ext>
            </a:extLst>
          </p:cNvPr>
          <p:cNvSpPr>
            <a:spLocks noGrp="1"/>
          </p:cNvSpPr>
          <p:nvPr>
            <p:ph type="title"/>
          </p:nvPr>
        </p:nvSpPr>
        <p:spPr>
          <a:xfrm>
            <a:off x="77308" y="80634"/>
            <a:ext cx="10515600" cy="676656"/>
          </a:xfrm>
        </p:spPr>
        <p:txBody>
          <a:bodyPr/>
          <a:lstStyle/>
          <a:p>
            <a:r>
              <a:rPr lang="en-US" sz="1100" dirty="0" err="1"/>
              <a:t>conti</a:t>
            </a:r>
            <a:r>
              <a:rPr lang="en-US" sz="1100" dirty="0"/>
              <a:t>.. Unified process</a:t>
            </a:r>
          </a:p>
        </p:txBody>
      </p:sp>
      <p:sp>
        <p:nvSpPr>
          <p:cNvPr id="3" name="Content Placeholder 2">
            <a:extLst>
              <a:ext uri="{FF2B5EF4-FFF2-40B4-BE49-F238E27FC236}">
                <a16:creationId xmlns:a16="http://schemas.microsoft.com/office/drawing/2014/main" xmlns="" id="{AB54D25F-9B01-2117-E9FD-77BAFCE61495}"/>
              </a:ext>
            </a:extLst>
          </p:cNvPr>
          <p:cNvSpPr>
            <a:spLocks noGrp="1"/>
          </p:cNvSpPr>
          <p:nvPr>
            <p:ph idx="1"/>
          </p:nvPr>
        </p:nvSpPr>
        <p:spPr>
          <a:xfrm>
            <a:off x="166256" y="864524"/>
            <a:ext cx="7182196" cy="5357532"/>
          </a:xfrm>
        </p:spPr>
        <p:txBody>
          <a:bodyPr>
            <a:normAutofit/>
          </a:bodyPr>
          <a:lstStyle/>
          <a:p>
            <a:pPr algn="l"/>
            <a:r>
              <a:rPr lang="en-US" sz="1600" b="0" i="0" dirty="0">
                <a:solidFill>
                  <a:srgbClr val="374151"/>
                </a:solidFill>
                <a:effectLst/>
                <a:latin typeface="Times New Roman" panose="02020603050405020304" pitchFamily="18" charset="0"/>
                <a:cs typeface="Times New Roman" panose="02020603050405020304" pitchFamily="18" charset="0"/>
              </a:rPr>
              <a:t>We can represent a unified process model as a series of cycles. Each cycle ends with the release of a new system version for the customers. We have five phases in every cycle:</a:t>
            </a: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	a) Inception phase</a:t>
            </a: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	b) Elaboration phase</a:t>
            </a:r>
          </a:p>
          <a:p>
            <a:pPr marL="0" indent="0" algn="l">
              <a:buNone/>
            </a:pPr>
            <a:r>
              <a:rPr lang="en-US" sz="1600" dirty="0">
                <a:solidFill>
                  <a:srgbClr val="374151"/>
                </a:solidFill>
                <a:latin typeface="Times New Roman" panose="02020603050405020304" pitchFamily="18" charset="0"/>
                <a:cs typeface="Times New Roman" panose="02020603050405020304" pitchFamily="18" charset="0"/>
              </a:rPr>
              <a:t>	C) </a:t>
            </a:r>
            <a:r>
              <a:rPr lang="en-US" sz="1600" b="0" i="0" dirty="0">
                <a:solidFill>
                  <a:srgbClr val="374151"/>
                </a:solidFill>
                <a:effectLst/>
                <a:latin typeface="Times New Roman" panose="02020603050405020304" pitchFamily="18" charset="0"/>
                <a:cs typeface="Times New Roman" panose="02020603050405020304" pitchFamily="18" charset="0"/>
              </a:rPr>
              <a:t>Construction phase</a:t>
            </a: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	D) Transition phase</a:t>
            </a:r>
          </a:p>
          <a:p>
            <a:pPr marL="0" indent="0" algn="l">
              <a:buNone/>
            </a:pPr>
            <a:r>
              <a:rPr lang="en-US" sz="1600" dirty="0">
                <a:solidFill>
                  <a:srgbClr val="374151"/>
                </a:solidFill>
                <a:latin typeface="Times New Roman" panose="02020603050405020304" pitchFamily="18" charset="0"/>
                <a:cs typeface="Times New Roman" panose="02020603050405020304" pitchFamily="18" charset="0"/>
              </a:rPr>
              <a:t>	e) Production phase</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1026" name="Picture 2" descr="Unified Software Process. The Unified Software Process is a… | by Juan  Abaroa | Medium">
            <a:extLst>
              <a:ext uri="{FF2B5EF4-FFF2-40B4-BE49-F238E27FC236}">
                <a16:creationId xmlns:a16="http://schemas.microsoft.com/office/drawing/2014/main" xmlns="" id="{9CD44D35-BD0B-2B3E-37E7-D41B3ABE714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7999" y="1587730"/>
            <a:ext cx="5012576" cy="383424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C2D7E9CB-4388-108D-1D5B-6D57A6A7B585}"/>
              </a:ext>
            </a:extLst>
          </p:cNvPr>
          <p:cNvSpPr txBox="1"/>
          <p:nvPr/>
        </p:nvSpPr>
        <p:spPr>
          <a:xfrm>
            <a:off x="7180119" y="5498850"/>
            <a:ext cx="4318892" cy="646331"/>
          </a:xfrm>
          <a:prstGeom prst="rect">
            <a:avLst/>
          </a:prstGeom>
          <a:noFill/>
        </p:spPr>
        <p:txBody>
          <a:bodyPr wrap="square">
            <a:spAutoFit/>
          </a:bodyPr>
          <a:lstStyle/>
          <a:p>
            <a:pPr marL="0" indent="0" algn="l">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Fig: Unified Process</a:t>
            </a:r>
            <a:endParaRPr lang="en-US" dirty="0"/>
          </a:p>
        </p:txBody>
      </p:sp>
      <p:sp>
        <p:nvSpPr>
          <p:cNvPr id="13" name="TextBox 12">
            <a:extLst>
              <a:ext uri="{FF2B5EF4-FFF2-40B4-BE49-F238E27FC236}">
                <a16:creationId xmlns:a16="http://schemas.microsoft.com/office/drawing/2014/main" xmlns="" id="{FD90DD1C-97AB-9958-8031-9DAD4DD040CA}"/>
              </a:ext>
            </a:extLst>
          </p:cNvPr>
          <p:cNvSpPr txBox="1"/>
          <p:nvPr/>
        </p:nvSpPr>
        <p:spPr>
          <a:xfrm>
            <a:off x="265264" y="3685152"/>
            <a:ext cx="6014766" cy="2616101"/>
          </a:xfrm>
          <a:prstGeom prst="rect">
            <a:avLst/>
          </a:prstGeom>
          <a:noFill/>
        </p:spPr>
        <p:txBody>
          <a:bodyPr wrap="square">
            <a:spAutoFit/>
          </a:bodyPr>
          <a:lstStyle/>
          <a:p>
            <a:pPr algn="l"/>
            <a:r>
              <a:rPr lang="en-US" b="1" i="0" dirty="0">
                <a:solidFill>
                  <a:schemeClr val="accent1">
                    <a:lumMod val="25000"/>
                  </a:schemeClr>
                </a:solidFill>
                <a:effectLst/>
                <a:latin typeface="var(--font-family-heading-lesson-markdown)"/>
              </a:rPr>
              <a:t>Inception Phase</a:t>
            </a:r>
          </a:p>
          <a:p>
            <a:pPr algn="l"/>
            <a:endParaRPr lang="en-US" b="1" i="0" dirty="0">
              <a:solidFill>
                <a:schemeClr val="accent1">
                  <a:lumMod val="25000"/>
                </a:schemeClr>
              </a:solidFill>
              <a:effectLst/>
              <a:latin typeface="var(--font-family-heading-lesson-markdown)"/>
            </a:endParaRPr>
          </a:p>
          <a:p>
            <a:pPr marL="285750" indent="-285750" algn="l">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This phase enc</a:t>
            </a:r>
            <a:r>
              <a:rPr lang="en-US" sz="1600" dirty="0">
                <a:latin typeface="Times New Roman" panose="02020603050405020304" pitchFamily="18" charset="0"/>
                <a:cs typeface="Times New Roman" panose="02020603050405020304" pitchFamily="18" charset="0"/>
              </a:rPr>
              <a:t>ompasses both customer and planning activities</a:t>
            </a:r>
          </a:p>
          <a:p>
            <a:pPr marL="285750" indent="-285750" algn="l">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By collaborating with stakeholders, business requirements for s/w are identified</a:t>
            </a:r>
          </a:p>
          <a:p>
            <a:pPr marL="285750" indent="-28575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rough architecture for the system is proposed</a:t>
            </a:r>
          </a:p>
          <a:p>
            <a:pPr marL="285750" indent="-285750" algn="l">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It plans for iterative, incremental nature of the ensuring project is developed</a:t>
            </a:r>
          </a:p>
          <a:p>
            <a:pPr marL="285750" indent="-28575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Fundamental business requirements are described through out a set of preliminary use cases</a:t>
            </a:r>
            <a:endParaRPr lang="en-US" sz="16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7149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5927F-D4E7-3305-6BA9-1D3F8C77CDB9}"/>
              </a:ext>
            </a:extLst>
          </p:cNvPr>
          <p:cNvSpPr>
            <a:spLocks noGrp="1"/>
          </p:cNvSpPr>
          <p:nvPr>
            <p:ph type="title"/>
          </p:nvPr>
        </p:nvSpPr>
        <p:spPr>
          <a:xfrm>
            <a:off x="196509" y="221009"/>
            <a:ext cx="10515600" cy="676656"/>
          </a:xfrm>
        </p:spPr>
        <p:txBody>
          <a:bodyPr/>
          <a:lstStyle/>
          <a:p>
            <a:r>
              <a:rPr lang="en-US" sz="1050" dirty="0"/>
              <a:t>Conti.. unified process</a:t>
            </a:r>
          </a:p>
        </p:txBody>
      </p:sp>
      <p:sp>
        <p:nvSpPr>
          <p:cNvPr id="3" name="Content Placeholder 2">
            <a:extLst>
              <a:ext uri="{FF2B5EF4-FFF2-40B4-BE49-F238E27FC236}">
                <a16:creationId xmlns:a16="http://schemas.microsoft.com/office/drawing/2014/main" xmlns="" id="{5C9A6324-9FED-B69A-890C-9533B95DC5D8}"/>
              </a:ext>
            </a:extLst>
          </p:cNvPr>
          <p:cNvSpPr>
            <a:spLocks noGrp="1"/>
          </p:cNvSpPr>
          <p:nvPr>
            <p:ph idx="1"/>
          </p:nvPr>
        </p:nvSpPr>
        <p:spPr>
          <a:xfrm>
            <a:off x="284673" y="897665"/>
            <a:ext cx="11628406" cy="4881343"/>
          </a:xfrm>
        </p:spPr>
        <p:txBody>
          <a:bodyPr>
            <a:normAutofit fontScale="92500" lnSpcReduction="20000"/>
          </a:bodyPr>
          <a:lstStyle/>
          <a:p>
            <a:pPr algn="l"/>
            <a:r>
              <a:rPr lang="en-US" sz="1600" b="0" i="0" dirty="0">
                <a:solidFill>
                  <a:srgbClr val="000000"/>
                </a:solidFill>
                <a:effectLst/>
                <a:latin typeface="Times New Roman" panose="02020603050405020304" pitchFamily="18" charset="0"/>
                <a:cs typeface="Times New Roman" panose="02020603050405020304" pitchFamily="18" charset="0"/>
              </a:rPr>
              <a:t>The main goal of this phase involves delimiting the project scope. </a:t>
            </a:r>
          </a:p>
          <a:p>
            <a:pPr algn="l"/>
            <a:r>
              <a:rPr lang="en-US" sz="1600" b="0" i="0" dirty="0">
                <a:solidFill>
                  <a:srgbClr val="000000"/>
                </a:solidFill>
                <a:effectLst/>
                <a:latin typeface="Times New Roman" panose="02020603050405020304" pitchFamily="18" charset="0"/>
                <a:cs typeface="Times New Roman" panose="02020603050405020304" pitchFamily="18" charset="0"/>
              </a:rPr>
              <a:t>This is where we define why we are making this product in the first place. It should have the following:</a:t>
            </a:r>
          </a:p>
          <a:p>
            <a:pPr marL="0" indent="0" algn="l">
              <a:buNone/>
            </a:pPr>
            <a:r>
              <a:rPr lang="en-US" sz="1600" b="0" i="0" dirty="0">
                <a:solidFill>
                  <a:srgbClr val="000000"/>
                </a:solidFill>
                <a:effectLst/>
                <a:latin typeface="Times New Roman" panose="02020603050405020304" pitchFamily="18" charset="0"/>
                <a:cs typeface="Times New Roman" panose="02020603050405020304" pitchFamily="18" charset="0"/>
              </a:rPr>
              <a:t>	What are the key features?</a:t>
            </a:r>
          </a:p>
          <a:p>
            <a:pPr marL="0" indent="0" algn="l">
              <a:buNone/>
            </a:pPr>
            <a:r>
              <a:rPr lang="en-US" sz="1600" b="0" i="0" dirty="0">
                <a:solidFill>
                  <a:srgbClr val="000000"/>
                </a:solidFill>
                <a:effectLst/>
                <a:latin typeface="Times New Roman" panose="02020603050405020304" pitchFamily="18" charset="0"/>
                <a:cs typeface="Times New Roman" panose="02020603050405020304" pitchFamily="18" charset="0"/>
              </a:rPr>
              <a:t>	How does this benefit the customers?</a:t>
            </a:r>
          </a:p>
          <a:p>
            <a:pPr marL="0" indent="0" algn="l">
              <a:buNone/>
            </a:pPr>
            <a:r>
              <a:rPr lang="en-US" sz="1600" b="0" i="0" dirty="0">
                <a:solidFill>
                  <a:srgbClr val="000000"/>
                </a:solidFill>
                <a:effectLst/>
                <a:latin typeface="Times New Roman" panose="02020603050405020304" pitchFamily="18" charset="0"/>
                <a:cs typeface="Times New Roman" panose="02020603050405020304" pitchFamily="18" charset="0"/>
              </a:rPr>
              <a:t>	Which methodology will we follow?</a:t>
            </a:r>
          </a:p>
          <a:p>
            <a:pPr marL="0" indent="0" algn="l">
              <a:buNone/>
            </a:pPr>
            <a:r>
              <a:rPr lang="en-US" sz="1600" b="0" i="0" dirty="0">
                <a:solidFill>
                  <a:srgbClr val="000000"/>
                </a:solidFill>
                <a:effectLst/>
                <a:latin typeface="Times New Roman" panose="02020603050405020304" pitchFamily="18" charset="0"/>
                <a:cs typeface="Times New Roman" panose="02020603050405020304" pitchFamily="18" charset="0"/>
              </a:rPr>
              <a:t>	What are the risks involved in executing the project?</a:t>
            </a:r>
          </a:p>
          <a:p>
            <a:pPr marL="0" indent="0" algn="l">
              <a:buNone/>
            </a:pPr>
            <a:r>
              <a:rPr lang="en-US" sz="1600" b="0" i="0" dirty="0">
                <a:solidFill>
                  <a:srgbClr val="000000"/>
                </a:solidFill>
                <a:effectLst/>
                <a:latin typeface="Times New Roman" panose="02020603050405020304" pitchFamily="18" charset="0"/>
                <a:cs typeface="Times New Roman" panose="02020603050405020304" pitchFamily="18" charset="0"/>
              </a:rPr>
              <a:t>	Schedule and cost estimates.</a:t>
            </a:r>
          </a:p>
          <a:p>
            <a:pPr marL="0" indent="0">
              <a:buNone/>
            </a:pPr>
            <a:r>
              <a:rPr lang="en-US" sz="1900" b="1" dirty="0">
                <a:solidFill>
                  <a:schemeClr val="accent2">
                    <a:lumMod val="75000"/>
                  </a:schemeClr>
                </a:solidFill>
              </a:rPr>
              <a:t>Elaboration phase:</a:t>
            </a:r>
          </a:p>
          <a:p>
            <a:r>
              <a:rPr lang="en-US" sz="1700" dirty="0">
                <a:solidFill>
                  <a:srgbClr val="000000"/>
                </a:solidFill>
                <a:latin typeface="Times New Roman" panose="02020603050405020304" pitchFamily="18" charset="0"/>
                <a:cs typeface="Times New Roman" panose="02020603050405020304" pitchFamily="18" charset="0"/>
              </a:rPr>
              <a:t>It encompasses the communication and modelling activities of generic process model</a:t>
            </a:r>
          </a:p>
          <a:p>
            <a:r>
              <a:rPr lang="en-US" sz="1700" dirty="0">
                <a:solidFill>
                  <a:schemeClr val="tx1">
                    <a:lumMod val="50000"/>
                  </a:schemeClr>
                </a:solidFill>
                <a:latin typeface="Times New Roman" panose="02020603050405020304" pitchFamily="18" charset="0"/>
                <a:cs typeface="Times New Roman" panose="02020603050405020304" pitchFamily="18" charset="0"/>
              </a:rPr>
              <a:t>Elaboration refines and expands the preliminary use cases that were developed as part of the inception phase and expands the architectural representation to include five different views of the s/w – the use case model, the requirement model, the design model, the implementation and deployments models.</a:t>
            </a:r>
          </a:p>
          <a:p>
            <a:r>
              <a:rPr lang="en-US" sz="1700" dirty="0">
                <a:solidFill>
                  <a:schemeClr val="tx1">
                    <a:lumMod val="50000"/>
                  </a:schemeClr>
                </a:solidFill>
                <a:latin typeface="Times New Roman" panose="02020603050405020304" pitchFamily="18" charset="0"/>
                <a:cs typeface="Times New Roman" panose="02020603050405020304" pitchFamily="18" charset="0"/>
              </a:rPr>
              <a:t>Elaboration phase also creates an “executable architectural baseline” that represents a “first cut” executable system</a:t>
            </a:r>
          </a:p>
          <a:p>
            <a:r>
              <a:rPr lang="en-US" sz="1700" dirty="0">
                <a:solidFill>
                  <a:schemeClr val="tx1">
                    <a:lumMod val="50000"/>
                  </a:schemeClr>
                </a:solidFill>
                <a:latin typeface="Times New Roman" panose="02020603050405020304" pitchFamily="18" charset="0"/>
                <a:cs typeface="Times New Roman" panose="02020603050405020304" pitchFamily="18" charset="0"/>
              </a:rPr>
              <a:t>This architectural baselines demonstrates only the viability of the architecture but does not provide all features and functions required to use the system</a:t>
            </a:r>
          </a:p>
          <a:p>
            <a:r>
              <a:rPr lang="en-US" sz="1700" dirty="0">
                <a:solidFill>
                  <a:schemeClr val="tx1">
                    <a:lumMod val="50000"/>
                  </a:schemeClr>
                </a:solidFill>
                <a:latin typeface="Times New Roman" panose="02020603050405020304" pitchFamily="18" charset="0"/>
                <a:cs typeface="Times New Roman" panose="02020603050405020304" pitchFamily="18" charset="0"/>
              </a:rPr>
              <a:t>In addition, the plan is carefully reviewed at the culmination of the elaboration phase to ensure that scope, risk and delivery dates remain reasonable</a:t>
            </a:r>
          </a:p>
          <a:p>
            <a:r>
              <a:rPr lang="en-US" sz="1700" dirty="0">
                <a:solidFill>
                  <a:schemeClr val="tx1">
                    <a:lumMod val="50000"/>
                  </a:schemeClr>
                </a:solidFill>
                <a:latin typeface="Times New Roman" panose="02020603050405020304" pitchFamily="18" charset="0"/>
                <a:cs typeface="Times New Roman" panose="02020603050405020304" pitchFamily="18" charset="0"/>
              </a:rPr>
              <a:t>In this phase, the architectural baseline is not a prototype, rather the baseline is fleshed out during the next phase</a:t>
            </a:r>
          </a:p>
        </p:txBody>
      </p:sp>
    </p:spTree>
    <p:extLst>
      <p:ext uri="{BB962C8B-B14F-4D97-AF65-F5344CB8AC3E}">
        <p14:creationId xmlns:p14="http://schemas.microsoft.com/office/powerpoint/2010/main" xmlns="" val="1277389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E1DDA-3E6A-51A1-1975-68B8E55CE627}"/>
              </a:ext>
            </a:extLst>
          </p:cNvPr>
          <p:cNvSpPr>
            <a:spLocks noGrp="1"/>
          </p:cNvSpPr>
          <p:nvPr>
            <p:ph type="title"/>
          </p:nvPr>
        </p:nvSpPr>
        <p:spPr>
          <a:xfrm>
            <a:off x="118872" y="65734"/>
            <a:ext cx="10515600" cy="676656"/>
          </a:xfrm>
        </p:spPr>
        <p:txBody>
          <a:bodyPr/>
          <a:lstStyle/>
          <a:p>
            <a:r>
              <a:rPr lang="en-US" sz="1100" dirty="0"/>
              <a:t>Conti..</a:t>
            </a:r>
          </a:p>
        </p:txBody>
      </p:sp>
      <p:sp>
        <p:nvSpPr>
          <p:cNvPr id="3" name="Content Placeholder 2">
            <a:extLst>
              <a:ext uri="{FF2B5EF4-FFF2-40B4-BE49-F238E27FC236}">
                <a16:creationId xmlns:a16="http://schemas.microsoft.com/office/drawing/2014/main" xmlns="" id="{B1C59435-5CF7-55DF-AF44-4BBEEB6C6927}"/>
              </a:ext>
            </a:extLst>
          </p:cNvPr>
          <p:cNvSpPr>
            <a:spLocks noGrp="1"/>
          </p:cNvSpPr>
          <p:nvPr>
            <p:ph idx="1"/>
          </p:nvPr>
        </p:nvSpPr>
        <p:spPr>
          <a:xfrm>
            <a:off x="181155" y="742389"/>
            <a:ext cx="11542143" cy="5546267"/>
          </a:xfrm>
        </p:spPr>
        <p:txBody>
          <a:bodyPr>
            <a:normAutofit lnSpcReduction="10000"/>
          </a:bodyPr>
          <a:lstStyle/>
          <a:p>
            <a:pPr marL="0" indent="0">
              <a:buNone/>
            </a:pPr>
            <a:r>
              <a:rPr lang="en-US" sz="1800" dirty="0">
                <a:solidFill>
                  <a:schemeClr val="accent1">
                    <a:lumMod val="25000"/>
                  </a:schemeClr>
                </a:solidFill>
                <a:latin typeface="Times New Roman" panose="02020603050405020304" pitchFamily="18" charset="0"/>
                <a:cs typeface="Times New Roman" panose="02020603050405020304" pitchFamily="18" charset="0"/>
              </a:rPr>
              <a:t>Construction phase</a:t>
            </a:r>
          </a:p>
          <a:p>
            <a:r>
              <a:rPr lang="en-US" sz="1800" dirty="0">
                <a:solidFill>
                  <a:schemeClr val="tx1">
                    <a:lumMod val="75000"/>
                  </a:schemeClr>
                </a:solidFill>
                <a:latin typeface="Times New Roman" panose="02020603050405020304" pitchFamily="18" charset="0"/>
                <a:cs typeface="Times New Roman" panose="02020603050405020304" pitchFamily="18" charset="0"/>
              </a:rPr>
              <a:t>This phase is identical to the construction activity defined for the generic s/w process</a:t>
            </a:r>
          </a:p>
          <a:p>
            <a:r>
              <a:rPr lang="en-US" sz="1800" dirty="0">
                <a:solidFill>
                  <a:schemeClr val="tx1">
                    <a:lumMod val="75000"/>
                  </a:schemeClr>
                </a:solidFill>
                <a:latin typeface="Times New Roman" panose="02020603050405020304" pitchFamily="18" charset="0"/>
                <a:cs typeface="Times New Roman" panose="02020603050405020304" pitchFamily="18" charset="0"/>
              </a:rPr>
              <a:t>The input is considering from architectural model and it develops the s/w components that will make each use case operational for end users</a:t>
            </a:r>
          </a:p>
          <a:p>
            <a:r>
              <a:rPr lang="en-US" sz="1800" dirty="0">
                <a:solidFill>
                  <a:schemeClr val="tx1">
                    <a:lumMod val="75000"/>
                  </a:schemeClr>
                </a:solidFill>
                <a:latin typeface="Times New Roman" panose="02020603050405020304" pitchFamily="18" charset="0"/>
                <a:cs typeface="Times New Roman" panose="02020603050405020304" pitchFamily="18" charset="0"/>
              </a:rPr>
              <a:t>To achieve the output of this phase requirements and design model that were started during the elaboration phase are completed and reflect the final version of the s/w increment</a:t>
            </a:r>
          </a:p>
          <a:p>
            <a:r>
              <a:rPr lang="en-US" sz="1800" dirty="0">
                <a:solidFill>
                  <a:schemeClr val="tx1">
                    <a:lumMod val="75000"/>
                  </a:schemeClr>
                </a:solidFill>
                <a:latin typeface="Times New Roman" panose="02020603050405020304" pitchFamily="18" charset="0"/>
                <a:cs typeface="Times New Roman" panose="02020603050405020304" pitchFamily="18" charset="0"/>
              </a:rPr>
              <a:t>As components are being implemented, unit tests are designed and executed for each</a:t>
            </a:r>
          </a:p>
          <a:p>
            <a:r>
              <a:rPr lang="en-US" sz="1800" dirty="0">
                <a:solidFill>
                  <a:schemeClr val="tx1">
                    <a:lumMod val="75000"/>
                  </a:schemeClr>
                </a:solidFill>
                <a:latin typeface="Times New Roman" panose="02020603050405020304" pitchFamily="18" charset="0"/>
                <a:cs typeface="Times New Roman" panose="02020603050405020304" pitchFamily="18" charset="0"/>
              </a:rPr>
              <a:t>In addition to this, component assembly and integration testing are conducted</a:t>
            </a:r>
          </a:p>
          <a:p>
            <a:r>
              <a:rPr lang="en-US" sz="1800" dirty="0">
                <a:solidFill>
                  <a:schemeClr val="tx1">
                    <a:lumMod val="75000"/>
                  </a:schemeClr>
                </a:solidFill>
                <a:latin typeface="Times New Roman" panose="02020603050405020304" pitchFamily="18" charset="0"/>
                <a:cs typeface="Times New Roman" panose="02020603050405020304" pitchFamily="18" charset="0"/>
              </a:rPr>
              <a:t>For acceptance testing, use cases are used to derive and executed prior to the initiation of the next unified process phase(UP phase)</a:t>
            </a:r>
          </a:p>
          <a:p>
            <a:pPr marL="0" indent="0">
              <a:buNone/>
            </a:pPr>
            <a:r>
              <a:rPr lang="en-US" sz="1800" dirty="0">
                <a:solidFill>
                  <a:schemeClr val="accent1">
                    <a:lumMod val="25000"/>
                  </a:schemeClr>
                </a:solidFill>
                <a:latin typeface="Times New Roman" panose="02020603050405020304" pitchFamily="18" charset="0"/>
                <a:cs typeface="Times New Roman" panose="02020603050405020304" pitchFamily="18" charset="0"/>
              </a:rPr>
              <a:t>Transition phase</a:t>
            </a:r>
          </a:p>
          <a:p>
            <a:pPr marL="0" indent="0">
              <a:buNone/>
            </a:pPr>
            <a:r>
              <a:rPr lang="en-US" sz="1800" dirty="0">
                <a:solidFill>
                  <a:schemeClr val="tx1">
                    <a:lumMod val="75000"/>
                  </a:schemeClr>
                </a:solidFill>
                <a:latin typeface="Times New Roman" panose="02020603050405020304" pitchFamily="18" charset="0"/>
                <a:cs typeface="Times New Roman" panose="02020603050405020304" pitchFamily="18" charset="0"/>
              </a:rPr>
              <a:t>This phase encompasses the latter stages of the generic construction activity and the first part of generic deployment (delivery &amp; feedback) activity</a:t>
            </a:r>
          </a:p>
          <a:p>
            <a:pPr marL="0" indent="0">
              <a:buNone/>
            </a:pPr>
            <a:r>
              <a:rPr lang="en-US" sz="1800" dirty="0">
                <a:solidFill>
                  <a:schemeClr val="tx1">
                    <a:lumMod val="75000"/>
                  </a:schemeClr>
                </a:solidFill>
                <a:latin typeface="Times New Roman" panose="02020603050405020304" pitchFamily="18" charset="0"/>
                <a:cs typeface="Times New Roman" panose="02020603050405020304" pitchFamily="18" charset="0"/>
              </a:rPr>
              <a:t>s/w is given to end users for beta testing and user feedback reports both defects and necessary changes</a:t>
            </a:r>
          </a:p>
          <a:p>
            <a:pPr marL="0" indent="0">
              <a:buNone/>
            </a:pPr>
            <a:r>
              <a:rPr lang="en-US" sz="1800" dirty="0">
                <a:solidFill>
                  <a:schemeClr val="tx1">
                    <a:lumMod val="75000"/>
                  </a:schemeClr>
                </a:solidFill>
                <a:latin typeface="Times New Roman" panose="02020603050405020304" pitchFamily="18" charset="0"/>
                <a:cs typeface="Times New Roman" panose="02020603050405020304" pitchFamily="18" charset="0"/>
              </a:rPr>
              <a:t>In this phase, in addition to testing s/w team creates user manuals, trouble shooting guides, installation procedures that is required for the release of the product</a:t>
            </a:r>
          </a:p>
          <a:p>
            <a:pPr marL="0" indent="0">
              <a:buNone/>
            </a:pPr>
            <a:r>
              <a:rPr lang="en-US" sz="1800" dirty="0">
                <a:solidFill>
                  <a:schemeClr val="tx1">
                    <a:lumMod val="75000"/>
                  </a:schemeClr>
                </a:solidFill>
                <a:latin typeface="Times New Roman" panose="02020603050405020304" pitchFamily="18" charset="0"/>
                <a:cs typeface="Times New Roman" panose="02020603050405020304" pitchFamily="18" charset="0"/>
              </a:rPr>
              <a:t>At the conclusion of the transition phase, the s/w increment becomes a usable s/w release</a:t>
            </a:r>
          </a:p>
          <a:p>
            <a:pPr marL="0" indent="0">
              <a:buNone/>
            </a:pPr>
            <a:endParaRPr lang="en-US" sz="1800" dirty="0">
              <a:solidFill>
                <a:schemeClr val="tx1">
                  <a:lumMod val="75000"/>
                </a:schemeClr>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1">
                  <a:lumMod val="75000"/>
                </a:schemeClr>
              </a:solidFill>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39349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8B79CC-3275-194B-CA34-04FC3AF7D752}"/>
              </a:ext>
            </a:extLst>
          </p:cNvPr>
          <p:cNvSpPr>
            <a:spLocks noGrp="1"/>
          </p:cNvSpPr>
          <p:nvPr>
            <p:ph type="title"/>
          </p:nvPr>
        </p:nvSpPr>
        <p:spPr>
          <a:xfrm>
            <a:off x="93934" y="238575"/>
            <a:ext cx="10515600" cy="676656"/>
          </a:xfrm>
        </p:spPr>
        <p:txBody>
          <a:bodyPr/>
          <a:lstStyle/>
          <a:p>
            <a:r>
              <a:rPr lang="en-US" sz="1800" dirty="0">
                <a:solidFill>
                  <a:srgbClr val="AD5C4D"/>
                </a:solidFill>
              </a:rPr>
              <a:t>Production phase</a:t>
            </a:r>
          </a:p>
        </p:txBody>
      </p:sp>
      <p:sp>
        <p:nvSpPr>
          <p:cNvPr id="3" name="Content Placeholder 2">
            <a:extLst>
              <a:ext uri="{FF2B5EF4-FFF2-40B4-BE49-F238E27FC236}">
                <a16:creationId xmlns:a16="http://schemas.microsoft.com/office/drawing/2014/main" xmlns="" id="{95582696-1DD3-D10D-DA93-D9982A0A2637}"/>
              </a:ext>
            </a:extLst>
          </p:cNvPr>
          <p:cNvSpPr>
            <a:spLocks noGrp="1"/>
          </p:cNvSpPr>
          <p:nvPr>
            <p:ph idx="1"/>
          </p:nvPr>
        </p:nvSpPr>
        <p:spPr>
          <a:xfrm>
            <a:off x="249381" y="915231"/>
            <a:ext cx="11554691" cy="4863777"/>
          </a:xfrm>
        </p:spPr>
        <p:txBody>
          <a:bodyPr/>
          <a:lstStyle/>
          <a:p>
            <a:r>
              <a:rPr lang="en-US" sz="1800" dirty="0">
                <a:latin typeface="Times New Roman" panose="02020603050405020304" pitchFamily="18" charset="0"/>
                <a:cs typeface="Times New Roman" panose="02020603050405020304" pitchFamily="18" charset="0"/>
              </a:rPr>
              <a:t>The production phase of UP coincides with the deployment activity of the generic process</a:t>
            </a:r>
          </a:p>
          <a:p>
            <a:r>
              <a:rPr lang="en-US" sz="1800" dirty="0">
                <a:latin typeface="Times New Roman" panose="02020603050405020304" pitchFamily="18" charset="0"/>
                <a:cs typeface="Times New Roman" panose="02020603050405020304" pitchFamily="18" charset="0"/>
              </a:rPr>
              <a:t>During this phase, the ongoing use of the s/w is monitored, support for the operating environment or infrastructure is provided, defects reports and request for changes are submitted and evaluated</a:t>
            </a:r>
          </a:p>
          <a:p>
            <a:r>
              <a:rPr lang="en-US" sz="1800" dirty="0">
                <a:latin typeface="Times New Roman" panose="02020603050405020304" pitchFamily="18" charset="0"/>
                <a:cs typeface="Times New Roman" panose="02020603050405020304" pitchFamily="18" charset="0"/>
              </a:rPr>
              <a:t>These five UP phases do not occur sequentially rather it was with staggered concurrency</a:t>
            </a:r>
          </a:p>
          <a:p>
            <a:r>
              <a:rPr lang="en-US" sz="1800" dirty="0">
                <a:latin typeface="Times New Roman" panose="02020603050405020304" pitchFamily="18" charset="0"/>
                <a:cs typeface="Times New Roman" panose="02020603050405020304" pitchFamily="18" charset="0"/>
              </a:rPr>
              <a:t>A s/w engineering workflow is disturbed across all the UP phases</a:t>
            </a:r>
          </a:p>
          <a:p>
            <a:pPr marL="0" indent="0">
              <a:buNone/>
            </a:pPr>
            <a:endParaRPr lang="en-US" dirty="0"/>
          </a:p>
        </p:txBody>
      </p:sp>
      <p:sp>
        <p:nvSpPr>
          <p:cNvPr id="4" name="Rectangle 3">
            <a:extLst>
              <a:ext uri="{FF2B5EF4-FFF2-40B4-BE49-F238E27FC236}">
                <a16:creationId xmlns:a16="http://schemas.microsoft.com/office/drawing/2014/main" xmlns="" id="{9DE91BD5-039B-0CA2-A1F0-74EB6C8DAC47}"/>
              </a:ext>
            </a:extLst>
          </p:cNvPr>
          <p:cNvSpPr/>
          <p:nvPr/>
        </p:nvSpPr>
        <p:spPr>
          <a:xfrm>
            <a:off x="498763" y="3424844"/>
            <a:ext cx="914400" cy="914400"/>
          </a:xfrm>
          <a:prstGeom prst="rect">
            <a:avLst/>
          </a:prstGeom>
          <a:solidFill>
            <a:schemeClr val="accent6">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Inception phase</a:t>
            </a:r>
          </a:p>
        </p:txBody>
      </p:sp>
      <p:sp>
        <p:nvSpPr>
          <p:cNvPr id="5" name="Rectangle 4">
            <a:extLst>
              <a:ext uri="{FF2B5EF4-FFF2-40B4-BE49-F238E27FC236}">
                <a16:creationId xmlns:a16="http://schemas.microsoft.com/office/drawing/2014/main" xmlns="" id="{48DD4E1B-8875-4E09-A5B5-E8D9D2F427FE}"/>
              </a:ext>
            </a:extLst>
          </p:cNvPr>
          <p:cNvSpPr/>
          <p:nvPr/>
        </p:nvSpPr>
        <p:spPr>
          <a:xfrm>
            <a:off x="2765643" y="3429000"/>
            <a:ext cx="1249404" cy="914400"/>
          </a:xfrm>
          <a:prstGeom prst="rect">
            <a:avLst/>
          </a:prstGeom>
          <a:solidFill>
            <a:schemeClr val="accent6">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Elaboration phase</a:t>
            </a:r>
          </a:p>
        </p:txBody>
      </p:sp>
      <p:sp>
        <p:nvSpPr>
          <p:cNvPr id="6" name="Rectangle 5">
            <a:extLst>
              <a:ext uri="{FF2B5EF4-FFF2-40B4-BE49-F238E27FC236}">
                <a16:creationId xmlns:a16="http://schemas.microsoft.com/office/drawing/2014/main" xmlns="" id="{8F8B5EE5-E6C4-8C09-CD5A-898C61FC30BE}"/>
              </a:ext>
            </a:extLst>
          </p:cNvPr>
          <p:cNvSpPr/>
          <p:nvPr/>
        </p:nvSpPr>
        <p:spPr>
          <a:xfrm>
            <a:off x="5278582" y="3429000"/>
            <a:ext cx="1113076" cy="914400"/>
          </a:xfrm>
          <a:prstGeom prst="rect">
            <a:avLst/>
          </a:prstGeom>
          <a:solidFill>
            <a:schemeClr val="accent6">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Construction phase</a:t>
            </a:r>
          </a:p>
        </p:txBody>
      </p:sp>
      <p:sp>
        <p:nvSpPr>
          <p:cNvPr id="7" name="Rectangle 6">
            <a:extLst>
              <a:ext uri="{FF2B5EF4-FFF2-40B4-BE49-F238E27FC236}">
                <a16:creationId xmlns:a16="http://schemas.microsoft.com/office/drawing/2014/main" xmlns="" id="{EA46E4A0-BA49-B00F-16FF-6F4FC035B85C}"/>
              </a:ext>
            </a:extLst>
          </p:cNvPr>
          <p:cNvSpPr/>
          <p:nvPr/>
        </p:nvSpPr>
        <p:spPr>
          <a:xfrm>
            <a:off x="7655193" y="3429000"/>
            <a:ext cx="1113076" cy="914400"/>
          </a:xfrm>
          <a:prstGeom prst="rect">
            <a:avLst/>
          </a:prstGeom>
          <a:solidFill>
            <a:schemeClr val="accent6">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Transition phase</a:t>
            </a:r>
          </a:p>
        </p:txBody>
      </p:sp>
      <p:sp>
        <p:nvSpPr>
          <p:cNvPr id="8" name="Rectangle 7">
            <a:extLst>
              <a:ext uri="{FF2B5EF4-FFF2-40B4-BE49-F238E27FC236}">
                <a16:creationId xmlns:a16="http://schemas.microsoft.com/office/drawing/2014/main" xmlns="" id="{8EC1246E-8649-01BB-133A-A6A1A788506F}"/>
              </a:ext>
            </a:extLst>
          </p:cNvPr>
          <p:cNvSpPr/>
          <p:nvPr/>
        </p:nvSpPr>
        <p:spPr>
          <a:xfrm>
            <a:off x="9904753" y="3424844"/>
            <a:ext cx="1249404" cy="914400"/>
          </a:xfrm>
          <a:prstGeom prst="rect">
            <a:avLst/>
          </a:prstGeom>
          <a:solidFill>
            <a:schemeClr val="accent6">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Production phase</a:t>
            </a:r>
          </a:p>
        </p:txBody>
      </p:sp>
      <p:cxnSp>
        <p:nvCxnSpPr>
          <p:cNvPr id="10" name="Straight Connector 9">
            <a:extLst>
              <a:ext uri="{FF2B5EF4-FFF2-40B4-BE49-F238E27FC236}">
                <a16:creationId xmlns:a16="http://schemas.microsoft.com/office/drawing/2014/main" xmlns="" id="{94C2AAAB-4BBD-D4D7-EF51-4E28A9F1F3BA}"/>
              </a:ext>
            </a:extLst>
          </p:cNvPr>
          <p:cNvCxnSpPr>
            <a:cxnSpLocks/>
          </p:cNvCxnSpPr>
          <p:nvPr/>
        </p:nvCxnSpPr>
        <p:spPr>
          <a:xfrm>
            <a:off x="1471353" y="3882044"/>
            <a:ext cx="1213658"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0971C75-6992-3A02-39C6-816D2ECCF485}"/>
              </a:ext>
            </a:extLst>
          </p:cNvPr>
          <p:cNvCxnSpPr>
            <a:cxnSpLocks/>
            <a:stCxn id="5" idx="3"/>
            <a:endCxn id="6" idx="1"/>
          </p:cNvCxnSpPr>
          <p:nvPr/>
        </p:nvCxnSpPr>
        <p:spPr>
          <a:xfrm>
            <a:off x="4015047" y="3886200"/>
            <a:ext cx="126353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C35F0522-750F-67F1-2097-54F184E1C3C2}"/>
              </a:ext>
            </a:extLst>
          </p:cNvPr>
          <p:cNvCxnSpPr/>
          <p:nvPr/>
        </p:nvCxnSpPr>
        <p:spPr>
          <a:xfrm>
            <a:off x="6403362" y="3882044"/>
            <a:ext cx="1251831"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1194B127-7CAB-73AD-90B3-6BEAC4EFC8ED}"/>
              </a:ext>
            </a:extLst>
          </p:cNvPr>
          <p:cNvCxnSpPr>
            <a:cxnSpLocks/>
            <a:stCxn id="7" idx="3"/>
            <a:endCxn id="8" idx="1"/>
          </p:cNvCxnSpPr>
          <p:nvPr/>
        </p:nvCxnSpPr>
        <p:spPr>
          <a:xfrm flipV="1">
            <a:off x="8768269" y="3882044"/>
            <a:ext cx="1136484" cy="4156"/>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85941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05DFD4-CF74-CF9D-7256-5F04419489B9}"/>
              </a:ext>
            </a:extLst>
          </p:cNvPr>
          <p:cNvSpPr>
            <a:spLocks noGrp="1"/>
          </p:cNvSpPr>
          <p:nvPr>
            <p:ph type="title"/>
          </p:nvPr>
        </p:nvSpPr>
        <p:spPr>
          <a:xfrm>
            <a:off x="2679192" y="280139"/>
            <a:ext cx="10515600" cy="676656"/>
          </a:xfrm>
        </p:spPr>
        <p:txBody>
          <a:bodyPr/>
          <a:lstStyle/>
          <a:p>
            <a:r>
              <a:rPr lang="en-US" sz="1800" b="1" dirty="0">
                <a:latin typeface="Times New Roman" panose="02020603050405020304" pitchFamily="18" charset="0"/>
                <a:cs typeface="Times New Roman" panose="02020603050405020304" pitchFamily="18" charset="0"/>
              </a:rPr>
              <a:t>Process and Product</a:t>
            </a:r>
          </a:p>
        </p:txBody>
      </p:sp>
      <p:sp>
        <p:nvSpPr>
          <p:cNvPr id="4" name="Content Placeholder 3">
            <a:extLst>
              <a:ext uri="{FF2B5EF4-FFF2-40B4-BE49-F238E27FC236}">
                <a16:creationId xmlns:a16="http://schemas.microsoft.com/office/drawing/2014/main" xmlns="" id="{2E8E1651-33A0-9DBA-0334-9AF92F58F091}"/>
              </a:ext>
            </a:extLst>
          </p:cNvPr>
          <p:cNvSpPr>
            <a:spLocks noGrp="1"/>
          </p:cNvSpPr>
          <p:nvPr>
            <p:ph idx="1"/>
          </p:nvPr>
        </p:nvSpPr>
        <p:spPr>
          <a:xfrm>
            <a:off x="155276" y="1181819"/>
            <a:ext cx="7134046" cy="4597189"/>
          </a:xfrm>
        </p:spPr>
        <p:txBody>
          <a:bodyPr>
            <a:normAutofit fontScale="55000" lnSpcReduction="20000"/>
          </a:bodyPr>
          <a:lstStyle/>
          <a:p>
            <a:r>
              <a:rPr lang="en-US" b="1" dirty="0">
                <a:solidFill>
                  <a:srgbClr val="AD5C4D"/>
                </a:solidFill>
              </a:rPr>
              <a:t>Process :</a:t>
            </a:r>
          </a:p>
          <a:p>
            <a:r>
              <a:rPr lang="en-US" dirty="0"/>
              <a:t>	Insights of process paradigm, s/w engineering tasks, work product or mile stones</a:t>
            </a:r>
          </a:p>
          <a:p>
            <a:r>
              <a:rPr lang="en-US" dirty="0"/>
              <a:t>	lead to long term process improvement</a:t>
            </a:r>
          </a:p>
          <a:p>
            <a:r>
              <a:rPr lang="en-US" dirty="0"/>
              <a:t>	process is used to create a project</a:t>
            </a:r>
          </a:p>
          <a:p>
            <a:r>
              <a:rPr lang="en-US" dirty="0"/>
              <a:t>	process is treated as evolution of steps to produce the project</a:t>
            </a:r>
          </a:p>
          <a:p>
            <a:pPr marL="0" indent="0">
              <a:buNone/>
            </a:pPr>
            <a:r>
              <a:rPr lang="en-US" b="1" dirty="0">
                <a:solidFill>
                  <a:srgbClr val="AD5C4D"/>
                </a:solidFill>
              </a:rPr>
              <a:t>Product:</a:t>
            </a:r>
          </a:p>
          <a:p>
            <a:r>
              <a:rPr lang="en-US" dirty="0"/>
              <a:t>	assesses the state of the project</a:t>
            </a:r>
          </a:p>
          <a:p>
            <a:r>
              <a:rPr lang="en-US" dirty="0"/>
              <a:t>	track potential risks</a:t>
            </a:r>
          </a:p>
          <a:p>
            <a:r>
              <a:rPr lang="en-US" dirty="0"/>
              <a:t>	uncover problem areas</a:t>
            </a:r>
          </a:p>
          <a:p>
            <a:r>
              <a:rPr lang="en-US" dirty="0"/>
              <a:t>	adjust workflow or tasks</a:t>
            </a:r>
          </a:p>
          <a:p>
            <a:r>
              <a:rPr lang="en-US" dirty="0"/>
              <a:t>	Evaluate teams ability to control quality</a:t>
            </a:r>
          </a:p>
          <a:p>
            <a:r>
              <a:rPr lang="en-US" dirty="0"/>
              <a:t>	it is known as end of the project as it focus on end of the result	</a:t>
            </a:r>
          </a:p>
          <a:p>
            <a:pPr marL="0" indent="0">
              <a:buNone/>
            </a:pPr>
            <a:r>
              <a:rPr lang="en-US" dirty="0"/>
              <a:t>	</a:t>
            </a:r>
          </a:p>
          <a:p>
            <a:pPr marL="0" indent="0">
              <a:buNone/>
            </a:pPr>
            <a:endParaRPr lang="en-US" dirty="0"/>
          </a:p>
        </p:txBody>
      </p:sp>
      <p:pic>
        <p:nvPicPr>
          <p:cNvPr id="5" name="Picture 4">
            <a:extLst>
              <a:ext uri="{FF2B5EF4-FFF2-40B4-BE49-F238E27FC236}">
                <a16:creationId xmlns:a16="http://schemas.microsoft.com/office/drawing/2014/main" xmlns="" id="{5ACABB87-89A0-780D-0CCB-A866EB314F02}"/>
              </a:ext>
            </a:extLst>
          </p:cNvPr>
          <p:cNvPicPr>
            <a:picLocks noChangeAspect="1"/>
          </p:cNvPicPr>
          <p:nvPr/>
        </p:nvPicPr>
        <p:blipFill>
          <a:blip r:embed="rId2"/>
          <a:stretch>
            <a:fillRect/>
          </a:stretch>
        </p:blipFill>
        <p:spPr>
          <a:xfrm>
            <a:off x="7379768" y="1590541"/>
            <a:ext cx="4316342" cy="2572735"/>
          </a:xfrm>
          <a:prstGeom prst="rect">
            <a:avLst/>
          </a:prstGeom>
        </p:spPr>
      </p:pic>
    </p:spTree>
    <p:extLst>
      <p:ext uri="{BB962C8B-B14F-4D97-AF65-F5344CB8AC3E}">
        <p14:creationId xmlns:p14="http://schemas.microsoft.com/office/powerpoint/2010/main" xmlns="" val="1928529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D82A2-D39D-C20B-913D-D289AFBB4A3D}"/>
              </a:ext>
            </a:extLst>
          </p:cNvPr>
          <p:cNvSpPr>
            <a:spLocks noGrp="1"/>
          </p:cNvSpPr>
          <p:nvPr>
            <p:ph type="title"/>
          </p:nvPr>
        </p:nvSpPr>
        <p:spPr>
          <a:xfrm>
            <a:off x="463929" y="195128"/>
            <a:ext cx="10515600" cy="676656"/>
          </a:xfrm>
        </p:spPr>
        <p:txBody>
          <a:bodyPr/>
          <a:lstStyle/>
          <a:p>
            <a:pPr algn="ctr"/>
            <a:r>
              <a:rPr lang="en-US" sz="1800" b="1" dirty="0">
                <a:latin typeface="Times New Roman" panose="02020603050405020304" pitchFamily="18" charset="0"/>
                <a:cs typeface="Times New Roman" panose="02020603050405020304" pitchFamily="18" charset="0"/>
              </a:rPr>
              <a:t>Agile Development</a:t>
            </a:r>
          </a:p>
        </p:txBody>
      </p:sp>
      <p:sp>
        <p:nvSpPr>
          <p:cNvPr id="3" name="Content Placeholder 2">
            <a:extLst>
              <a:ext uri="{FF2B5EF4-FFF2-40B4-BE49-F238E27FC236}">
                <a16:creationId xmlns:a16="http://schemas.microsoft.com/office/drawing/2014/main" xmlns="" id="{747A18A2-723D-8A54-AA39-943E06BAD742}"/>
              </a:ext>
            </a:extLst>
          </p:cNvPr>
          <p:cNvSpPr>
            <a:spLocks noGrp="1"/>
          </p:cNvSpPr>
          <p:nvPr>
            <p:ph idx="1"/>
          </p:nvPr>
        </p:nvSpPr>
        <p:spPr>
          <a:xfrm>
            <a:off x="576071" y="871784"/>
            <a:ext cx="11086841" cy="5570580"/>
          </a:xfrm>
        </p:spPr>
        <p:txBody>
          <a:bodyPr>
            <a:normAutofit/>
          </a:bodyPr>
          <a:lstStyle/>
          <a:p>
            <a:r>
              <a:rPr lang="en-US" sz="1800" dirty="0">
                <a:latin typeface="Times New Roman" panose="02020603050405020304" pitchFamily="18" charset="0"/>
                <a:cs typeface="Times New Roman" panose="02020603050405020304" pitchFamily="18" charset="0"/>
              </a:rPr>
              <a:t>Agile software engineering combines a philosophy and a set of development guidelines. </a:t>
            </a:r>
          </a:p>
          <a:p>
            <a:r>
              <a:rPr lang="en-US" sz="1800" dirty="0">
                <a:latin typeface="Times New Roman" panose="02020603050405020304" pitchFamily="18" charset="0"/>
                <a:cs typeface="Times New Roman" panose="02020603050405020304" pitchFamily="18" charset="0"/>
              </a:rPr>
              <a:t>The development stress delivery over analysis and design, and active and continuous communication between developers and customer.</a:t>
            </a:r>
          </a:p>
          <a:p>
            <a:r>
              <a:rPr lang="en-US" sz="1800" dirty="0">
                <a:latin typeface="Times New Roman" panose="02020603050405020304" pitchFamily="18" charset="0"/>
                <a:cs typeface="Times New Roman" panose="02020603050405020304" pitchFamily="18" charset="0"/>
              </a:rPr>
              <a:t>s/w engineers and other project stakeholders (managers, customers and users) work together on an agile team.</a:t>
            </a:r>
          </a:p>
          <a:p>
            <a:r>
              <a:rPr lang="en-US" sz="1800" dirty="0">
                <a:latin typeface="Times New Roman" panose="02020603050405020304" pitchFamily="18" charset="0"/>
                <a:cs typeface="Times New Roman" panose="02020603050405020304" pitchFamily="18" charset="0"/>
              </a:rPr>
              <a:t>Agile team- a team that is self organizing and in control of its own destiny</a:t>
            </a:r>
          </a:p>
          <a:p>
            <a:r>
              <a:rPr lang="en-US" sz="1800" dirty="0">
                <a:latin typeface="Times New Roman" panose="02020603050405020304" pitchFamily="18" charset="0"/>
                <a:cs typeface="Times New Roman" panose="02020603050405020304" pitchFamily="18" charset="0"/>
              </a:rPr>
              <a:t>An agile team fasters communication and collaboration among all who serve on it</a:t>
            </a:r>
          </a:p>
          <a:p>
            <a:r>
              <a:rPr lang="en-US" sz="1800" dirty="0">
                <a:latin typeface="Times New Roman" panose="02020603050405020304" pitchFamily="18" charset="0"/>
                <a:cs typeface="Times New Roman" panose="02020603050405020304" pitchFamily="18" charset="0"/>
              </a:rPr>
              <a:t>Agile s/w engineering represents a reasonable alternative to conventional s/w engineering for certain classes of s/w and certain types of s/w projects</a:t>
            </a:r>
          </a:p>
          <a:p>
            <a:r>
              <a:rPr lang="en-US" sz="1800" dirty="0">
                <a:latin typeface="Times New Roman" panose="02020603050405020304" pitchFamily="18" charset="0"/>
                <a:cs typeface="Times New Roman" panose="02020603050405020304" pitchFamily="18" charset="0"/>
              </a:rPr>
              <a:t>Agile methods are sometimes referred to as light methods or lean methods</a:t>
            </a:r>
          </a:p>
          <a:p>
            <a:r>
              <a:rPr lang="en-US" sz="1800" dirty="0">
                <a:latin typeface="Times New Roman" panose="02020603050405020304" pitchFamily="18" charset="0"/>
                <a:cs typeface="Times New Roman" panose="02020603050405020304" pitchFamily="18" charset="0"/>
              </a:rPr>
              <a:t>Agility is dynamic content specific aggressively change embracing and growth oriented </a:t>
            </a:r>
          </a:p>
          <a:p>
            <a:r>
              <a:rPr lang="en-US" sz="1800" dirty="0">
                <a:latin typeface="Times New Roman" panose="02020603050405020304" pitchFamily="18" charset="0"/>
                <a:cs typeface="Times New Roman" panose="02020603050405020304" pitchFamily="18" charset="0"/>
              </a:rPr>
              <a:t>An agile process reduces the cost of change because s/w is released in increments and change can better controlled within an increment</a:t>
            </a:r>
          </a:p>
          <a:p>
            <a:pPr marL="0" indent="0">
              <a:buNone/>
            </a:pPr>
            <a:r>
              <a:rPr lang="en-US" sz="1800" b="1" dirty="0">
                <a:latin typeface="Times New Roman" panose="02020603050405020304" pitchFamily="18" charset="0"/>
                <a:cs typeface="Times New Roman" panose="02020603050405020304" pitchFamily="18" charset="0"/>
              </a:rPr>
              <a:t>Agile process</a:t>
            </a:r>
          </a:p>
          <a:p>
            <a:pPr marL="0" indent="0">
              <a:buNone/>
            </a:pP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Agility Principals</a:t>
            </a:r>
          </a:p>
          <a:p>
            <a:pPr marL="0" indent="0">
              <a:buNone/>
            </a:pPr>
            <a:r>
              <a:rPr lang="en-US" sz="1600" dirty="0">
                <a:latin typeface="Times New Roman" panose="02020603050405020304" pitchFamily="18" charset="0"/>
                <a:cs typeface="Times New Roman" panose="02020603050405020304" pitchFamily="18" charset="0"/>
              </a:rPr>
              <a:t>	• Human Factors</a:t>
            </a:r>
          </a:p>
        </p:txBody>
      </p:sp>
    </p:spTree>
    <p:extLst>
      <p:ext uri="{BB962C8B-B14F-4D97-AF65-F5344CB8AC3E}">
        <p14:creationId xmlns:p14="http://schemas.microsoft.com/office/powerpoint/2010/main" xmlns="" val="36885822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654C5-EFCF-182E-8B5C-5D5259039F9A}"/>
              </a:ext>
            </a:extLst>
          </p:cNvPr>
          <p:cNvSpPr>
            <a:spLocks noGrp="1"/>
          </p:cNvSpPr>
          <p:nvPr>
            <p:ph type="title"/>
          </p:nvPr>
        </p:nvSpPr>
        <p:spPr>
          <a:xfrm>
            <a:off x="384879" y="255201"/>
            <a:ext cx="10515600" cy="676656"/>
          </a:xfrm>
        </p:spPr>
        <p:txBody>
          <a:bodyPr/>
          <a:lstStyle/>
          <a:p>
            <a:r>
              <a:rPr lang="en-US" sz="1800" b="1" dirty="0">
                <a:latin typeface="Times New Roman" panose="02020603050405020304" pitchFamily="18" charset="0"/>
                <a:cs typeface="Times New Roman" panose="02020603050405020304" pitchFamily="18" charset="0"/>
              </a:rPr>
              <a:t>Agility principles</a:t>
            </a:r>
          </a:p>
        </p:txBody>
      </p:sp>
      <p:sp>
        <p:nvSpPr>
          <p:cNvPr id="3" name="Content Placeholder 2">
            <a:extLst>
              <a:ext uri="{FF2B5EF4-FFF2-40B4-BE49-F238E27FC236}">
                <a16:creationId xmlns:a16="http://schemas.microsoft.com/office/drawing/2014/main" xmlns="" id="{C5B1D7DB-2E75-0B76-4952-D95E14B6039F}"/>
              </a:ext>
            </a:extLst>
          </p:cNvPr>
          <p:cNvSpPr>
            <a:spLocks noGrp="1"/>
          </p:cNvSpPr>
          <p:nvPr>
            <p:ph idx="1"/>
          </p:nvPr>
        </p:nvSpPr>
        <p:spPr>
          <a:xfrm>
            <a:off x="576071" y="1064029"/>
            <a:ext cx="11252939" cy="4714979"/>
          </a:xfrm>
        </p:spPr>
        <p:txBody>
          <a:bodyPr>
            <a:normAutofit/>
          </a:bodyPr>
          <a:lstStyle/>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The highest priority of this process is to satisfy the customer.</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 Acceptance of changing requirement even late in development. </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 Frequently deliver a working software in small time span. </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 Throughout the project business people and developers work together on daily basis. </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Projects are created around motivated people if they are given the proper environment and support. </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 Face to face interaction is the most efficient method of moving information in the development team. </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 Primary measure of progress is a working software. </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Agile process helps in sustainable development. </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Continuous attention to technical excellence and good design increases agility. </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 From self organizing teams the best architecture, design and requirements are emerged. </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 Simplicity is necessary in development.</a:t>
            </a:r>
          </a:p>
        </p:txBody>
      </p:sp>
    </p:spTree>
    <p:extLst>
      <p:ext uri="{BB962C8B-B14F-4D97-AF65-F5344CB8AC3E}">
        <p14:creationId xmlns:p14="http://schemas.microsoft.com/office/powerpoint/2010/main" xmlns="" val="2989686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9D4ADC4-01B6-AA8C-9B56-49464B100BE3}"/>
              </a:ext>
            </a:extLst>
          </p:cNvPr>
          <p:cNvSpPr>
            <a:spLocks noGrp="1"/>
          </p:cNvSpPr>
          <p:nvPr>
            <p:ph type="title"/>
          </p:nvPr>
        </p:nvSpPr>
        <p:spPr>
          <a:xfrm>
            <a:off x="576072" y="302547"/>
            <a:ext cx="10515600" cy="776445"/>
          </a:xfrm>
        </p:spPr>
        <p:txBody>
          <a:bodyPr/>
          <a:lstStyle/>
          <a:p>
            <a:r>
              <a:rPr lang="en-US" sz="1800" b="1" dirty="0">
                <a:latin typeface="Times New Roman" panose="02020603050405020304" pitchFamily="18" charset="0"/>
                <a:cs typeface="Times New Roman" panose="02020603050405020304" pitchFamily="18" charset="0"/>
              </a:rPr>
              <a:t>A Generic Process Models</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S/w Process Frame Work</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E8475217-53BE-C969-ED85-7001197FC007}"/>
              </a:ext>
            </a:extLst>
          </p:cNvPr>
          <p:cNvSpPr>
            <a:spLocks noGrp="1"/>
          </p:cNvSpPr>
          <p:nvPr>
            <p:ph idx="1"/>
          </p:nvPr>
        </p:nvSpPr>
        <p:spPr>
          <a:xfrm>
            <a:off x="576072" y="1380744"/>
            <a:ext cx="9363456" cy="4398264"/>
          </a:xfrm>
        </p:spPr>
        <p:txBody>
          <a:bodyPr>
            <a:noAutofit/>
          </a:bodyPr>
          <a:lstStyle/>
          <a:p>
            <a:r>
              <a:rPr lang="en-US" sz="1600" dirty="0">
                <a:latin typeface="Times New Roman" panose="02020603050405020304" pitchFamily="18" charset="0"/>
                <a:cs typeface="Times New Roman" panose="02020603050405020304" pitchFamily="18" charset="0"/>
              </a:rPr>
              <a:t>Software Process:</a:t>
            </a:r>
          </a:p>
          <a:p>
            <a:pPr marL="0" indent="0">
              <a:buNone/>
            </a:pPr>
            <a:r>
              <a:rPr lang="en-US" sz="1600" dirty="0">
                <a:latin typeface="Times New Roman" panose="02020603050405020304" pitchFamily="18" charset="0"/>
                <a:cs typeface="Times New Roman" panose="02020603050405020304" pitchFamily="18" charset="0"/>
              </a:rPr>
              <a:t>        A s/w process is defined as a collection of </a:t>
            </a:r>
          </a:p>
          <a:p>
            <a:pPr marL="0" indent="0">
              <a:buNone/>
            </a:pPr>
            <a:r>
              <a:rPr lang="en-US" sz="1600" dirty="0">
                <a:latin typeface="Times New Roman" panose="02020603050405020304" pitchFamily="18" charset="0"/>
                <a:cs typeface="Times New Roman" panose="02020603050405020304" pitchFamily="18" charset="0"/>
              </a:rPr>
              <a:t>	a) Work Activities – group of related tasks &amp; actions for major objective</a:t>
            </a:r>
          </a:p>
          <a:p>
            <a:pPr marL="0" indent="0">
              <a:buNone/>
            </a:pPr>
            <a:r>
              <a:rPr lang="en-US" sz="1600" dirty="0">
                <a:latin typeface="Times New Roman" panose="02020603050405020304" pitchFamily="18" charset="0"/>
                <a:cs typeface="Times New Roman" panose="02020603050405020304" pitchFamily="18" charset="0"/>
              </a:rPr>
              <a:t>	b) Actions – set of tasks that produce a major work product</a:t>
            </a:r>
          </a:p>
          <a:p>
            <a:pPr marL="0" indent="0">
              <a:buNone/>
            </a:pPr>
            <a:r>
              <a:rPr lang="en-US" sz="1600" dirty="0">
                <a:latin typeface="Times New Roman" panose="02020603050405020304" pitchFamily="18" charset="0"/>
                <a:cs typeface="Times New Roman" panose="02020603050405020304" pitchFamily="18" charset="0"/>
              </a:rPr>
              <a:t>	c) Tasks – focus on small and specific objective</a:t>
            </a:r>
          </a:p>
          <a:p>
            <a:r>
              <a:rPr lang="en-US" sz="1600" dirty="0">
                <a:latin typeface="Times New Roman" panose="02020603050405020304" pitchFamily="18" charset="0"/>
                <a:cs typeface="Times New Roman" panose="02020603050405020304" pitchFamily="18" charset="0"/>
              </a:rPr>
              <a:t>That are performed when some work product is created.</a:t>
            </a:r>
          </a:p>
          <a:p>
            <a:r>
              <a:rPr lang="en-US" sz="1600" dirty="0">
                <a:latin typeface="Times New Roman" panose="02020603050405020304" pitchFamily="18" charset="0"/>
                <a:cs typeface="Times New Roman" panose="02020603050405020304" pitchFamily="18" charset="0"/>
              </a:rPr>
              <a:t>Each of these activities, actions and tasks reside within a framework</a:t>
            </a:r>
          </a:p>
          <a:p>
            <a:pPr marL="0" indent="0">
              <a:lnSpc>
                <a:spcPct val="100000"/>
              </a:lnSpc>
              <a:buNone/>
            </a:pPr>
            <a:r>
              <a:rPr lang="en-US" sz="1600" dirty="0">
                <a:latin typeface="Times New Roman" panose="02020603050405020304" pitchFamily="18" charset="0"/>
                <a:cs typeface="Times New Roman" panose="02020603050405020304" pitchFamily="18" charset="0"/>
              </a:rPr>
              <a:t>Or model that defines their relationship with the process and with one </a:t>
            </a:r>
          </a:p>
          <a:p>
            <a:pPr marL="0" indent="0">
              <a:buNone/>
            </a:pPr>
            <a:r>
              <a:rPr lang="en-US" sz="1600" dirty="0">
                <a:latin typeface="Times New Roman" panose="02020603050405020304" pitchFamily="18" charset="0"/>
                <a:cs typeface="Times New Roman" panose="02020603050405020304" pitchFamily="18" charset="0"/>
              </a:rPr>
              <a:t>Another</a:t>
            </a:r>
          </a:p>
          <a:p>
            <a:r>
              <a:rPr lang="en-US" sz="1600" dirty="0">
                <a:latin typeface="Times New Roman" panose="02020603050405020304" pitchFamily="18" charset="0"/>
                <a:cs typeface="Times New Roman" panose="02020603050405020304" pitchFamily="18" charset="0"/>
              </a:rPr>
              <a:t>The s/w process compromises activities performed to create a s/w </a:t>
            </a:r>
          </a:p>
          <a:p>
            <a:pPr marL="0" indent="0">
              <a:buNone/>
            </a:pPr>
            <a:r>
              <a:rPr lang="en-US" sz="1600" dirty="0">
                <a:latin typeface="Times New Roman" panose="02020603050405020304" pitchFamily="18" charset="0"/>
                <a:cs typeface="Times New Roman" panose="02020603050405020304" pitchFamily="18" charset="0"/>
              </a:rPr>
              <a:t>Product, it deals with technical and management aspects of s/w </a:t>
            </a:r>
          </a:p>
          <a:p>
            <a:pPr marL="0" indent="0">
              <a:buNone/>
            </a:pPr>
            <a:r>
              <a:rPr lang="en-US" sz="1600" dirty="0">
                <a:latin typeface="Times New Roman" panose="02020603050405020304" pitchFamily="18" charset="0"/>
                <a:cs typeface="Times New Roman" panose="02020603050405020304" pitchFamily="18" charset="0"/>
              </a:rPr>
              <a:t>Development</a:t>
            </a:r>
          </a:p>
          <a:p>
            <a:r>
              <a:rPr lang="en-US" sz="1600" dirty="0">
                <a:latin typeface="Times New Roman" panose="02020603050405020304" pitchFamily="18" charset="0"/>
                <a:cs typeface="Times New Roman" panose="02020603050405020304" pitchFamily="18" charset="0"/>
              </a:rPr>
              <a:t>S/w process framework is an abstraction of the s/w development process</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17" name="Picture 16" descr="generic process model 6 2">
            <a:extLst>
              <a:ext uri="{FF2B5EF4-FFF2-40B4-BE49-F238E27FC236}">
                <a16:creationId xmlns:a16="http://schemas.microsoft.com/office/drawing/2014/main" xmlns="" id="{06957C5A-490D-2E14-5A26-F1EFCABA545B}"/>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7211832" y="290450"/>
            <a:ext cx="4746929" cy="5923722"/>
          </a:xfrm>
          <a:prstGeom prst="rect">
            <a:avLst/>
          </a:prstGeom>
          <a:noFill/>
          <a:ln>
            <a:noFill/>
          </a:ln>
        </p:spPr>
      </p:pic>
    </p:spTree>
    <p:extLst>
      <p:ext uri="{BB962C8B-B14F-4D97-AF65-F5344CB8AC3E}">
        <p14:creationId xmlns:p14="http://schemas.microsoft.com/office/powerpoint/2010/main" xmlns="" val="27528532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BF8FA-865B-FEDD-495B-ED1C04866AFE}"/>
              </a:ext>
            </a:extLst>
          </p:cNvPr>
          <p:cNvSpPr>
            <a:spLocks noGrp="1"/>
          </p:cNvSpPr>
          <p:nvPr>
            <p:ph type="title"/>
          </p:nvPr>
        </p:nvSpPr>
        <p:spPr>
          <a:xfrm>
            <a:off x="750640" y="402336"/>
            <a:ext cx="10515600" cy="676656"/>
          </a:xfrm>
        </p:spPr>
        <p:txBody>
          <a:bodyPr/>
          <a:lstStyle/>
          <a:p>
            <a:r>
              <a:rPr lang="en-US" sz="1800" b="1" dirty="0">
                <a:latin typeface="Times New Roman" panose="02020603050405020304" pitchFamily="18" charset="0"/>
                <a:cs typeface="Times New Roman" panose="02020603050405020304" pitchFamily="18" charset="0"/>
              </a:rPr>
              <a:t>Human Factors</a:t>
            </a:r>
          </a:p>
        </p:txBody>
      </p:sp>
      <p:sp>
        <p:nvSpPr>
          <p:cNvPr id="3" name="Content Placeholder 2">
            <a:extLst>
              <a:ext uri="{FF2B5EF4-FFF2-40B4-BE49-F238E27FC236}">
                <a16:creationId xmlns:a16="http://schemas.microsoft.com/office/drawing/2014/main" xmlns="" id="{D2EEFF53-4E8D-83C0-0979-1841FC30D69F}"/>
              </a:ext>
            </a:extLst>
          </p:cNvPr>
          <p:cNvSpPr>
            <a:spLocks noGrp="1"/>
          </p:cNvSpPr>
          <p:nvPr>
            <p:ph idx="1"/>
          </p:nvPr>
        </p:nvSpPr>
        <p:spPr>
          <a:xfrm>
            <a:off x="576071" y="1271847"/>
            <a:ext cx="11161499" cy="4507161"/>
          </a:xfrm>
        </p:spPr>
        <p:txBody>
          <a:bodyPr>
            <a:normAutofit/>
          </a:bodyPr>
          <a:lstStyle/>
          <a:p>
            <a:r>
              <a:rPr lang="en-US" sz="1800" dirty="0">
                <a:latin typeface="Times New Roman" panose="02020603050405020304" pitchFamily="18" charset="0"/>
                <a:cs typeface="Times New Roman" panose="02020603050405020304" pitchFamily="18" charset="0"/>
              </a:rPr>
              <a:t>Competence</a:t>
            </a:r>
          </a:p>
          <a:p>
            <a:r>
              <a:rPr lang="en-US" sz="1800" dirty="0">
                <a:latin typeface="Times New Roman" panose="02020603050405020304" pitchFamily="18" charset="0"/>
                <a:cs typeface="Times New Roman" panose="02020603050405020304" pitchFamily="18" charset="0"/>
              </a:rPr>
              <a:t>Common focus</a:t>
            </a:r>
          </a:p>
          <a:p>
            <a:r>
              <a:rPr lang="en-US" sz="1800" dirty="0">
                <a:latin typeface="Times New Roman" panose="02020603050405020304" pitchFamily="18" charset="0"/>
                <a:cs typeface="Times New Roman" panose="02020603050405020304" pitchFamily="18" charset="0"/>
              </a:rPr>
              <a:t>Collaboration</a:t>
            </a:r>
          </a:p>
          <a:p>
            <a:r>
              <a:rPr lang="en-US" sz="1800" dirty="0">
                <a:latin typeface="Times New Roman" panose="02020603050405020304" pitchFamily="18" charset="0"/>
                <a:cs typeface="Times New Roman" panose="02020603050405020304" pitchFamily="18" charset="0"/>
              </a:rPr>
              <a:t>Decision making ability</a:t>
            </a:r>
          </a:p>
          <a:p>
            <a:r>
              <a:rPr lang="en-US" sz="1800" dirty="0">
                <a:latin typeface="Times New Roman" panose="02020603050405020304" pitchFamily="18" charset="0"/>
                <a:cs typeface="Times New Roman" panose="02020603050405020304" pitchFamily="18" charset="0"/>
              </a:rPr>
              <a:t>Fuzzy problem-solving ability</a:t>
            </a:r>
          </a:p>
          <a:p>
            <a:r>
              <a:rPr lang="en-US" sz="1800" dirty="0">
                <a:latin typeface="Times New Roman" panose="02020603050405020304" pitchFamily="18" charset="0"/>
                <a:cs typeface="Times New Roman" panose="02020603050405020304" pitchFamily="18" charset="0"/>
              </a:rPr>
              <a:t>Mutual trust and respect</a:t>
            </a:r>
          </a:p>
          <a:p>
            <a:r>
              <a:rPr lang="en-US" sz="1800" dirty="0">
                <a:latin typeface="Times New Roman" panose="02020603050405020304" pitchFamily="18" charset="0"/>
                <a:cs typeface="Times New Roman" panose="02020603050405020304" pitchFamily="18" charset="0"/>
              </a:rPr>
              <a:t>Self organization</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598029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27F8FC-E4DA-2C72-8E72-A1857B29E520}"/>
              </a:ext>
            </a:extLst>
          </p:cNvPr>
          <p:cNvSpPr>
            <a:spLocks noGrp="1"/>
          </p:cNvSpPr>
          <p:nvPr>
            <p:ph type="title"/>
          </p:nvPr>
        </p:nvSpPr>
        <p:spPr>
          <a:xfrm>
            <a:off x="335003" y="252707"/>
            <a:ext cx="10515600" cy="676656"/>
          </a:xfrm>
        </p:spPr>
        <p:txBody>
          <a:bodyPr/>
          <a:lstStyle/>
          <a:p>
            <a:pPr algn="ctr"/>
            <a:r>
              <a:rPr lang="en-US" sz="1600" b="1" dirty="0">
                <a:latin typeface="Times New Roman" panose="02020603050405020304" pitchFamily="18" charset="0"/>
                <a:cs typeface="Times New Roman" panose="02020603050405020304" pitchFamily="18" charset="0"/>
              </a:rPr>
              <a:t>Extreme programming</a:t>
            </a:r>
          </a:p>
        </p:txBody>
      </p:sp>
      <p:sp>
        <p:nvSpPr>
          <p:cNvPr id="4" name="Rectangle 3">
            <a:extLst>
              <a:ext uri="{FF2B5EF4-FFF2-40B4-BE49-F238E27FC236}">
                <a16:creationId xmlns:a16="http://schemas.microsoft.com/office/drawing/2014/main" xmlns="" id="{4D226BA5-E1D5-AD4B-3A0B-55067123DD80}"/>
              </a:ext>
            </a:extLst>
          </p:cNvPr>
          <p:cNvSpPr/>
          <p:nvPr/>
        </p:nvSpPr>
        <p:spPr>
          <a:xfrm>
            <a:off x="3540102" y="2016796"/>
            <a:ext cx="1494846" cy="4617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planning</a:t>
            </a:r>
          </a:p>
        </p:txBody>
      </p:sp>
      <p:sp>
        <p:nvSpPr>
          <p:cNvPr id="5" name="Rectangle 4">
            <a:extLst>
              <a:ext uri="{FF2B5EF4-FFF2-40B4-BE49-F238E27FC236}">
                <a16:creationId xmlns:a16="http://schemas.microsoft.com/office/drawing/2014/main" xmlns="" id="{A6A2348E-9CD8-7B91-C66F-5B55C8366EEA}"/>
              </a:ext>
            </a:extLst>
          </p:cNvPr>
          <p:cNvSpPr/>
          <p:nvPr/>
        </p:nvSpPr>
        <p:spPr>
          <a:xfrm>
            <a:off x="7685812" y="2299093"/>
            <a:ext cx="1494845"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design</a:t>
            </a:r>
          </a:p>
        </p:txBody>
      </p:sp>
      <p:sp>
        <p:nvSpPr>
          <p:cNvPr id="6" name="Rectangle 5">
            <a:extLst>
              <a:ext uri="{FF2B5EF4-FFF2-40B4-BE49-F238E27FC236}">
                <a16:creationId xmlns:a16="http://schemas.microsoft.com/office/drawing/2014/main" xmlns="" id="{96B0BF8E-00F4-9BB9-7CD0-25CC04BC7A74}"/>
              </a:ext>
            </a:extLst>
          </p:cNvPr>
          <p:cNvSpPr/>
          <p:nvPr/>
        </p:nvSpPr>
        <p:spPr>
          <a:xfrm>
            <a:off x="3758213" y="3695604"/>
            <a:ext cx="1494845"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test</a:t>
            </a:r>
          </a:p>
        </p:txBody>
      </p:sp>
      <p:sp>
        <p:nvSpPr>
          <p:cNvPr id="7" name="Rectangle 6">
            <a:extLst>
              <a:ext uri="{FF2B5EF4-FFF2-40B4-BE49-F238E27FC236}">
                <a16:creationId xmlns:a16="http://schemas.microsoft.com/office/drawing/2014/main" xmlns="" id="{29433D4F-B063-1BCC-A971-3A5A70765134}"/>
              </a:ext>
            </a:extLst>
          </p:cNvPr>
          <p:cNvSpPr/>
          <p:nvPr/>
        </p:nvSpPr>
        <p:spPr>
          <a:xfrm>
            <a:off x="7709666" y="4019199"/>
            <a:ext cx="1494844"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coding</a:t>
            </a:r>
          </a:p>
        </p:txBody>
      </p:sp>
      <p:sp>
        <p:nvSpPr>
          <p:cNvPr id="8" name="Rectangle 7">
            <a:extLst>
              <a:ext uri="{FF2B5EF4-FFF2-40B4-BE49-F238E27FC236}">
                <a16:creationId xmlns:a16="http://schemas.microsoft.com/office/drawing/2014/main" xmlns="" id="{20751BCD-6737-951C-4D55-DD9B2BBE459B}"/>
              </a:ext>
            </a:extLst>
          </p:cNvPr>
          <p:cNvSpPr/>
          <p:nvPr/>
        </p:nvSpPr>
        <p:spPr>
          <a:xfrm>
            <a:off x="582208" y="3803935"/>
            <a:ext cx="2194560" cy="9243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s/w increment </a:t>
            </a:r>
          </a:p>
          <a:p>
            <a:pPr algn="ctr"/>
            <a:r>
              <a:rPr lang="en-US" dirty="0">
                <a:solidFill>
                  <a:srgbClr val="FF0000"/>
                </a:solidFill>
              </a:rPr>
              <a:t>Project velocity computed</a:t>
            </a:r>
          </a:p>
        </p:txBody>
      </p:sp>
      <p:pic>
        <p:nvPicPr>
          <p:cNvPr id="9" name="Picture 8">
            <a:extLst>
              <a:ext uri="{FF2B5EF4-FFF2-40B4-BE49-F238E27FC236}">
                <a16:creationId xmlns:a16="http://schemas.microsoft.com/office/drawing/2014/main" xmlns="" id="{0E7A93E4-D2D4-6942-2F71-66E46E913E2B}"/>
              </a:ext>
            </a:extLst>
          </p:cNvPr>
          <p:cNvPicPr>
            <a:picLocks noChangeAspect="1"/>
          </p:cNvPicPr>
          <p:nvPr/>
        </p:nvPicPr>
        <p:blipFill>
          <a:blip r:embed="rId2"/>
          <a:stretch>
            <a:fillRect/>
          </a:stretch>
        </p:blipFill>
        <p:spPr>
          <a:xfrm>
            <a:off x="1359426" y="560087"/>
            <a:ext cx="3637740" cy="1237595"/>
          </a:xfrm>
          <a:prstGeom prst="rect">
            <a:avLst/>
          </a:prstGeom>
        </p:spPr>
      </p:pic>
      <p:cxnSp>
        <p:nvCxnSpPr>
          <p:cNvPr id="11" name="Straight Connector 10">
            <a:extLst>
              <a:ext uri="{FF2B5EF4-FFF2-40B4-BE49-F238E27FC236}">
                <a16:creationId xmlns:a16="http://schemas.microsoft.com/office/drawing/2014/main" xmlns="" id="{2E788C12-CEF8-815C-816D-ED990F3E560F}"/>
              </a:ext>
            </a:extLst>
          </p:cNvPr>
          <p:cNvCxnSpPr>
            <a:cxnSpLocks/>
          </p:cNvCxnSpPr>
          <p:nvPr/>
        </p:nvCxnSpPr>
        <p:spPr>
          <a:xfrm>
            <a:off x="2443701" y="1472750"/>
            <a:ext cx="1035648" cy="55406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7" name="Arrow: Curved Right 16">
            <a:extLst>
              <a:ext uri="{FF2B5EF4-FFF2-40B4-BE49-F238E27FC236}">
                <a16:creationId xmlns:a16="http://schemas.microsoft.com/office/drawing/2014/main" xmlns="" id="{E3680402-600A-9B7F-1AA5-9C732AF853A6}"/>
              </a:ext>
            </a:extLst>
          </p:cNvPr>
          <p:cNvSpPr/>
          <p:nvPr/>
        </p:nvSpPr>
        <p:spPr>
          <a:xfrm>
            <a:off x="6938945" y="4032534"/>
            <a:ext cx="770722" cy="29777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xmlns="" id="{79D82239-0A85-D7AC-CC10-561367EE2A18}"/>
              </a:ext>
            </a:extLst>
          </p:cNvPr>
          <p:cNvSpPr txBox="1"/>
          <p:nvPr/>
        </p:nvSpPr>
        <p:spPr>
          <a:xfrm>
            <a:off x="5760548" y="3803935"/>
            <a:ext cx="1563757" cy="338554"/>
          </a:xfrm>
          <a:prstGeom prst="rect">
            <a:avLst/>
          </a:prstGeom>
          <a:noFill/>
        </p:spPr>
        <p:txBody>
          <a:bodyPr wrap="square">
            <a:spAutoFit/>
          </a:bodyPr>
          <a:lstStyle/>
          <a:p>
            <a:r>
              <a:rPr kumimoji="0" lang="en-US" sz="1600" b="0" i="0" u="none" strike="noStrike" kern="1200" cap="none" spc="0" normalizeH="0" baseline="0" noProof="0" dirty="0">
                <a:ln>
                  <a:noFill/>
                </a:ln>
                <a:solidFill>
                  <a:srgbClr val="FF0000"/>
                </a:solidFill>
                <a:effectLst/>
                <a:uLnTx/>
                <a:uFillTx/>
                <a:latin typeface="Gill Sans Nova Light"/>
                <a:ea typeface="+mn-ea"/>
                <a:cs typeface="+mn-cs"/>
              </a:rPr>
              <a:t>refactoring</a:t>
            </a:r>
            <a:endParaRPr lang="en-US" sz="1600" dirty="0">
              <a:solidFill>
                <a:srgbClr val="FF0000"/>
              </a:solidFill>
            </a:endParaRPr>
          </a:p>
        </p:txBody>
      </p:sp>
      <p:cxnSp>
        <p:nvCxnSpPr>
          <p:cNvPr id="21" name="Straight Arrow Connector 20">
            <a:extLst>
              <a:ext uri="{FF2B5EF4-FFF2-40B4-BE49-F238E27FC236}">
                <a16:creationId xmlns:a16="http://schemas.microsoft.com/office/drawing/2014/main" xmlns="" id="{09E538FF-0FFB-A10F-14DE-CA656418CC05}"/>
              </a:ext>
            </a:extLst>
          </p:cNvPr>
          <p:cNvCxnSpPr>
            <a:cxnSpLocks/>
            <a:stCxn id="6" idx="1"/>
            <a:endCxn id="8" idx="3"/>
          </p:cNvCxnSpPr>
          <p:nvPr/>
        </p:nvCxnSpPr>
        <p:spPr>
          <a:xfrm flipH="1">
            <a:off x="2776768" y="3924204"/>
            <a:ext cx="981445" cy="34190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EBBACB96-78E9-5D7E-CBF2-3DD1364ECDEB}"/>
              </a:ext>
            </a:extLst>
          </p:cNvPr>
          <p:cNvSpPr txBox="1"/>
          <p:nvPr/>
        </p:nvSpPr>
        <p:spPr>
          <a:xfrm>
            <a:off x="582813" y="3488912"/>
            <a:ext cx="1238406" cy="315023"/>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0000"/>
                </a:solidFill>
                <a:effectLst/>
                <a:uLnTx/>
                <a:uFillTx/>
                <a:latin typeface="Gill Sans Nova Light"/>
                <a:ea typeface="+mn-ea"/>
                <a:cs typeface="+mn-cs"/>
              </a:rPr>
              <a:t>Release</a:t>
            </a:r>
          </a:p>
        </p:txBody>
      </p:sp>
      <p:cxnSp>
        <p:nvCxnSpPr>
          <p:cNvPr id="29" name="Straight Connector 28">
            <a:extLst>
              <a:ext uri="{FF2B5EF4-FFF2-40B4-BE49-F238E27FC236}">
                <a16:creationId xmlns:a16="http://schemas.microsoft.com/office/drawing/2014/main" xmlns="" id="{F6469564-C764-4C83-A307-D6386043130B}"/>
              </a:ext>
            </a:extLst>
          </p:cNvPr>
          <p:cNvCxnSpPr>
            <a:cxnSpLocks/>
            <a:endCxn id="5" idx="1"/>
          </p:cNvCxnSpPr>
          <p:nvPr/>
        </p:nvCxnSpPr>
        <p:spPr>
          <a:xfrm>
            <a:off x="5028261" y="2233042"/>
            <a:ext cx="2657551" cy="29465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F55F6819-894D-F62E-F7D8-B22BA93410FA}"/>
              </a:ext>
            </a:extLst>
          </p:cNvPr>
          <p:cNvCxnSpPr/>
          <p:nvPr/>
        </p:nvCxnSpPr>
        <p:spPr>
          <a:xfrm>
            <a:off x="4303427" y="2527693"/>
            <a:ext cx="0" cy="111873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C2C1730B-258D-8CCD-347C-E19C00436022}"/>
              </a:ext>
            </a:extLst>
          </p:cNvPr>
          <p:cNvCxnSpPr>
            <a:cxnSpLocks/>
          </p:cNvCxnSpPr>
          <p:nvPr/>
        </p:nvCxnSpPr>
        <p:spPr>
          <a:xfrm flipH="1" flipV="1">
            <a:off x="4866198" y="4175519"/>
            <a:ext cx="2897577" cy="254916"/>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05E57283-730F-1F5B-394E-A2132E19FBB6}"/>
              </a:ext>
            </a:extLst>
          </p:cNvPr>
          <p:cNvCxnSpPr>
            <a:cxnSpLocks/>
          </p:cNvCxnSpPr>
          <p:nvPr/>
        </p:nvCxnSpPr>
        <p:spPr>
          <a:xfrm>
            <a:off x="8348870" y="2815866"/>
            <a:ext cx="0" cy="110833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AFCFD057-A838-C6AF-CCDE-DB22302BB23F}"/>
              </a:ext>
            </a:extLst>
          </p:cNvPr>
          <p:cNvSpPr txBox="1"/>
          <p:nvPr/>
        </p:nvSpPr>
        <p:spPr>
          <a:xfrm>
            <a:off x="6003032" y="1230871"/>
            <a:ext cx="2216227" cy="287258"/>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FF0000"/>
                </a:solidFill>
                <a:effectLst/>
                <a:uLnTx/>
                <a:uFillTx/>
                <a:latin typeface="Gill Sans Nova Light"/>
                <a:ea typeface="+mn-ea"/>
                <a:cs typeface="+mn-cs"/>
              </a:rPr>
              <a:t>Simple design CRC cards</a:t>
            </a:r>
          </a:p>
        </p:txBody>
      </p:sp>
      <p:cxnSp>
        <p:nvCxnSpPr>
          <p:cNvPr id="45" name="Straight Connector 44">
            <a:extLst>
              <a:ext uri="{FF2B5EF4-FFF2-40B4-BE49-F238E27FC236}">
                <a16:creationId xmlns:a16="http://schemas.microsoft.com/office/drawing/2014/main" xmlns="" id="{06130DE7-9AF3-5291-3C92-906217A767D2}"/>
              </a:ext>
            </a:extLst>
          </p:cNvPr>
          <p:cNvCxnSpPr>
            <a:stCxn id="43" idx="2"/>
          </p:cNvCxnSpPr>
          <p:nvPr/>
        </p:nvCxnSpPr>
        <p:spPr>
          <a:xfrm>
            <a:off x="7111146" y="1518129"/>
            <a:ext cx="574666" cy="64508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B045130D-71F4-81AF-990E-E37FA7EE4AC5}"/>
              </a:ext>
            </a:extLst>
          </p:cNvPr>
          <p:cNvSpPr txBox="1"/>
          <p:nvPr/>
        </p:nvSpPr>
        <p:spPr>
          <a:xfrm>
            <a:off x="9016779" y="1250238"/>
            <a:ext cx="2098065" cy="287258"/>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FF0000"/>
                </a:solidFill>
                <a:effectLst/>
                <a:uLnTx/>
                <a:uFillTx/>
                <a:latin typeface="Gill Sans Nova Light"/>
                <a:ea typeface="+mn-ea"/>
                <a:cs typeface="+mn-cs"/>
              </a:rPr>
              <a:t>Spike solutions prototypes</a:t>
            </a:r>
          </a:p>
        </p:txBody>
      </p:sp>
      <p:cxnSp>
        <p:nvCxnSpPr>
          <p:cNvPr id="49" name="Straight Connector 48">
            <a:extLst>
              <a:ext uri="{FF2B5EF4-FFF2-40B4-BE49-F238E27FC236}">
                <a16:creationId xmlns:a16="http://schemas.microsoft.com/office/drawing/2014/main" xmlns="" id="{D5C66D7E-0A92-8DA9-D351-B940166357CB}"/>
              </a:ext>
            </a:extLst>
          </p:cNvPr>
          <p:cNvCxnSpPr/>
          <p:nvPr/>
        </p:nvCxnSpPr>
        <p:spPr>
          <a:xfrm flipV="1">
            <a:off x="9072438" y="1550621"/>
            <a:ext cx="675861" cy="738096"/>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68D8358F-77C5-92EF-729B-1609266BA934}"/>
              </a:ext>
            </a:extLst>
          </p:cNvPr>
          <p:cNvSpPr txBox="1"/>
          <p:nvPr/>
        </p:nvSpPr>
        <p:spPr>
          <a:xfrm>
            <a:off x="9672222" y="3516677"/>
            <a:ext cx="1639771" cy="287258"/>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FF0000"/>
                </a:solidFill>
                <a:effectLst/>
                <a:uLnTx/>
                <a:uFillTx/>
                <a:latin typeface="Gill Sans Nova Light"/>
                <a:ea typeface="+mn-ea"/>
                <a:cs typeface="+mn-cs"/>
              </a:rPr>
              <a:t>Pair programming</a:t>
            </a:r>
          </a:p>
        </p:txBody>
      </p:sp>
      <p:cxnSp>
        <p:nvCxnSpPr>
          <p:cNvPr id="53" name="Straight Connector 52">
            <a:extLst>
              <a:ext uri="{FF2B5EF4-FFF2-40B4-BE49-F238E27FC236}">
                <a16:creationId xmlns:a16="http://schemas.microsoft.com/office/drawing/2014/main" xmlns="" id="{E50C8F3A-E12B-9E8D-C108-887ECC91B69F}"/>
              </a:ext>
            </a:extLst>
          </p:cNvPr>
          <p:cNvCxnSpPr/>
          <p:nvPr/>
        </p:nvCxnSpPr>
        <p:spPr>
          <a:xfrm flipV="1">
            <a:off x="9257305" y="3762396"/>
            <a:ext cx="981987" cy="665516"/>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xmlns="" id="{C53C30DF-3E70-1DCA-0192-464964BE967F}"/>
              </a:ext>
            </a:extLst>
          </p:cNvPr>
          <p:cNvSpPr txBox="1"/>
          <p:nvPr/>
        </p:nvSpPr>
        <p:spPr>
          <a:xfrm>
            <a:off x="4468698" y="5033457"/>
            <a:ext cx="794999" cy="287258"/>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FF0000"/>
                </a:solidFill>
                <a:effectLst/>
                <a:uLnTx/>
                <a:uFillTx/>
                <a:latin typeface="Gill Sans Nova Light"/>
                <a:ea typeface="+mn-ea"/>
                <a:cs typeface="+mn-cs"/>
              </a:rPr>
              <a:t>Unit test</a:t>
            </a:r>
          </a:p>
        </p:txBody>
      </p:sp>
      <p:cxnSp>
        <p:nvCxnSpPr>
          <p:cNvPr id="60" name="Straight Connector 59">
            <a:extLst>
              <a:ext uri="{FF2B5EF4-FFF2-40B4-BE49-F238E27FC236}">
                <a16:creationId xmlns:a16="http://schemas.microsoft.com/office/drawing/2014/main" xmlns="" id="{1140301C-C80A-8D2C-DF16-99B879580F50}"/>
              </a:ext>
            </a:extLst>
          </p:cNvPr>
          <p:cNvCxnSpPr>
            <a:cxnSpLocks/>
          </p:cNvCxnSpPr>
          <p:nvPr/>
        </p:nvCxnSpPr>
        <p:spPr>
          <a:xfrm>
            <a:off x="4505635" y="4201984"/>
            <a:ext cx="204133" cy="831473"/>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xmlns="" id="{60766231-336F-E4A2-3459-0C148F2A38B7}"/>
              </a:ext>
            </a:extLst>
          </p:cNvPr>
          <p:cNvSpPr txBox="1"/>
          <p:nvPr/>
        </p:nvSpPr>
        <p:spPr>
          <a:xfrm>
            <a:off x="2681080" y="5166826"/>
            <a:ext cx="1920441" cy="307777"/>
          </a:xfrm>
          <a:prstGeom prst="rect">
            <a:avLst/>
          </a:prstGeom>
          <a:noFill/>
        </p:spPr>
        <p:txBody>
          <a:bodyPr wrap="square">
            <a:spAutoFit/>
          </a:bodyPr>
          <a:lstStyle/>
          <a:p>
            <a:r>
              <a:rPr lang="en-US" sz="1400" dirty="0">
                <a:solidFill>
                  <a:srgbClr val="FF0000"/>
                </a:solidFill>
              </a:rPr>
              <a:t>Acceptance testing</a:t>
            </a:r>
          </a:p>
        </p:txBody>
      </p:sp>
      <p:cxnSp>
        <p:nvCxnSpPr>
          <p:cNvPr id="65" name="Straight Connector 64">
            <a:extLst>
              <a:ext uri="{FF2B5EF4-FFF2-40B4-BE49-F238E27FC236}">
                <a16:creationId xmlns:a16="http://schemas.microsoft.com/office/drawing/2014/main" xmlns="" id="{9897F0C9-D6F1-9E56-09F4-EA939357D405}"/>
              </a:ext>
            </a:extLst>
          </p:cNvPr>
          <p:cNvCxnSpPr>
            <a:cxnSpLocks/>
          </p:cNvCxnSpPr>
          <p:nvPr/>
        </p:nvCxnSpPr>
        <p:spPr>
          <a:xfrm flipH="1">
            <a:off x="3521989" y="4201984"/>
            <a:ext cx="429809" cy="97510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xmlns="" id="{6D30EEE0-2716-9F79-3BB2-B60E9DB00918}"/>
              </a:ext>
            </a:extLst>
          </p:cNvPr>
          <p:cNvSpPr txBox="1"/>
          <p:nvPr/>
        </p:nvSpPr>
        <p:spPr>
          <a:xfrm>
            <a:off x="5956403" y="5166826"/>
            <a:ext cx="2516587" cy="287258"/>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FF0000"/>
                </a:solidFill>
                <a:effectLst/>
                <a:uLnTx/>
                <a:uFillTx/>
                <a:latin typeface="Gill Sans Nova Light"/>
                <a:ea typeface="+mn-ea"/>
                <a:cs typeface="+mn-cs"/>
              </a:rPr>
              <a:t>Continuous integration</a:t>
            </a:r>
          </a:p>
        </p:txBody>
      </p:sp>
      <p:cxnSp>
        <p:nvCxnSpPr>
          <p:cNvPr id="70" name="Straight Connector 69">
            <a:extLst>
              <a:ext uri="{FF2B5EF4-FFF2-40B4-BE49-F238E27FC236}">
                <a16:creationId xmlns:a16="http://schemas.microsoft.com/office/drawing/2014/main" xmlns="" id="{14A7AEB7-420A-99D7-AA91-C9A3D2E8C09F}"/>
              </a:ext>
            </a:extLst>
          </p:cNvPr>
          <p:cNvCxnSpPr/>
          <p:nvPr/>
        </p:nvCxnSpPr>
        <p:spPr>
          <a:xfrm flipH="1">
            <a:off x="7943353" y="4571394"/>
            <a:ext cx="489881" cy="59543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xmlns="" id="{14CC7952-5F01-496F-55A3-42FB283A4614}"/>
              </a:ext>
            </a:extLst>
          </p:cNvPr>
          <p:cNvSpPr txBox="1"/>
          <p:nvPr/>
        </p:nvSpPr>
        <p:spPr>
          <a:xfrm>
            <a:off x="2234318" y="5872971"/>
            <a:ext cx="6114552" cy="369332"/>
          </a:xfrm>
          <a:prstGeom prst="rect">
            <a:avLst/>
          </a:prstGeom>
          <a:noFill/>
        </p:spPr>
        <p:txBody>
          <a:bodyPr wrap="square">
            <a:spAutoFit/>
          </a:bodyPr>
          <a:lstStyle/>
          <a:p>
            <a:r>
              <a:rPr lang="en-US" dirty="0">
                <a:solidFill>
                  <a:srgbClr val="FF0000"/>
                </a:solidFill>
              </a:rPr>
              <a:t>Fig: The Extreme programming process</a:t>
            </a:r>
          </a:p>
        </p:txBody>
      </p:sp>
    </p:spTree>
    <p:extLst>
      <p:ext uri="{BB962C8B-B14F-4D97-AF65-F5344CB8AC3E}">
        <p14:creationId xmlns:p14="http://schemas.microsoft.com/office/powerpoint/2010/main" xmlns="" val="13993811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9EA35-C0F5-DC8F-3E3A-97D90075FE1E}"/>
              </a:ext>
            </a:extLst>
          </p:cNvPr>
          <p:cNvSpPr>
            <a:spLocks noGrp="1"/>
          </p:cNvSpPr>
          <p:nvPr>
            <p:ph type="title"/>
          </p:nvPr>
        </p:nvSpPr>
        <p:spPr>
          <a:xfrm>
            <a:off x="242117" y="234961"/>
            <a:ext cx="10515600" cy="676656"/>
          </a:xfrm>
        </p:spPr>
        <p:txBody>
          <a:bodyPr/>
          <a:lstStyle/>
          <a:p>
            <a:r>
              <a:rPr lang="en-US" sz="1400" dirty="0"/>
              <a:t>Conti..</a:t>
            </a:r>
          </a:p>
        </p:txBody>
      </p:sp>
      <p:sp>
        <p:nvSpPr>
          <p:cNvPr id="3" name="Content Placeholder 2">
            <a:extLst>
              <a:ext uri="{FF2B5EF4-FFF2-40B4-BE49-F238E27FC236}">
                <a16:creationId xmlns:a16="http://schemas.microsoft.com/office/drawing/2014/main" xmlns="" id="{7032FC47-C25E-3327-BC5F-AF0168B62681}"/>
              </a:ext>
            </a:extLst>
          </p:cNvPr>
          <p:cNvSpPr>
            <a:spLocks noGrp="1"/>
          </p:cNvSpPr>
          <p:nvPr>
            <p:ph idx="1"/>
          </p:nvPr>
        </p:nvSpPr>
        <p:spPr>
          <a:xfrm>
            <a:off x="576071" y="911617"/>
            <a:ext cx="11255469" cy="4867391"/>
          </a:xfrm>
        </p:spPr>
        <p:txBody>
          <a:bodyPr>
            <a:normAutofit/>
          </a:bodyPr>
          <a:lstStyle/>
          <a:p>
            <a:r>
              <a:rPr lang="en-US" sz="1800" dirty="0">
                <a:latin typeface="Times New Roman" panose="02020603050405020304" pitchFamily="18" charset="0"/>
                <a:cs typeface="Times New Roman" panose="02020603050405020304" pitchFamily="18" charset="0"/>
              </a:rPr>
              <a:t>The Extreme Programming is commonly used agile process model. </a:t>
            </a:r>
          </a:p>
          <a:p>
            <a:pPr marL="0" indent="0">
              <a:buNone/>
            </a:pPr>
            <a:r>
              <a:rPr lang="en-US" sz="1800" dirty="0">
                <a:latin typeface="Times New Roman" panose="02020603050405020304" pitchFamily="18" charset="0"/>
                <a:cs typeface="Times New Roman" panose="02020603050405020304" pitchFamily="18" charset="0"/>
              </a:rPr>
              <a:t>•  It uses the concept of object-oriented programming. </a:t>
            </a:r>
          </a:p>
          <a:p>
            <a:pPr marL="0" indent="0">
              <a:buNone/>
            </a:pPr>
            <a:r>
              <a:rPr lang="en-US" sz="1800" dirty="0">
                <a:latin typeface="Times New Roman" panose="02020603050405020304" pitchFamily="18" charset="0"/>
                <a:cs typeface="Times New Roman" panose="02020603050405020304" pitchFamily="18" charset="0"/>
              </a:rPr>
              <a:t>• A developer focuses on the framework activities like planning, design, coding and testing. XP has a set of rules and practices</a:t>
            </a:r>
          </a:p>
          <a:p>
            <a:pPr marL="0" indent="0">
              <a:buNone/>
            </a:pPr>
            <a:r>
              <a:rPr lang="en-US" sz="1800" b="1" dirty="0">
                <a:latin typeface="Times New Roman" panose="02020603050405020304" pitchFamily="18" charset="0"/>
                <a:cs typeface="Times New Roman" panose="02020603050405020304" pitchFamily="18" charset="0"/>
              </a:rPr>
              <a:t>XP values</a:t>
            </a:r>
          </a:p>
          <a:p>
            <a:pPr>
              <a:buAutoNum type="arabicPeriod"/>
            </a:pPr>
            <a:r>
              <a:rPr lang="en-US" sz="1600" dirty="0">
                <a:latin typeface="Times New Roman" panose="02020603050405020304" pitchFamily="18" charset="0"/>
                <a:cs typeface="Times New Roman" panose="02020603050405020304" pitchFamily="18" charset="0"/>
              </a:rPr>
              <a:t>  Communication </a:t>
            </a:r>
          </a:p>
          <a:p>
            <a:pPr marL="0" indent="0">
              <a:buNone/>
            </a:pPr>
            <a:r>
              <a:rPr lang="en-US" sz="1600" dirty="0">
                <a:latin typeface="Times New Roman" panose="02020603050405020304" pitchFamily="18" charset="0"/>
                <a:cs typeface="Times New Roman" panose="02020603050405020304" pitchFamily="18" charset="0"/>
              </a:rPr>
              <a:t> Building software development process needs communication between the developer and the customer. Communication is important for requirement gathering and discussing the concept. </a:t>
            </a:r>
          </a:p>
          <a:p>
            <a:pPr marL="0" indent="0">
              <a:buNone/>
            </a:pPr>
            <a:r>
              <a:rPr lang="en-US" sz="1600" dirty="0">
                <a:latin typeface="Times New Roman" panose="02020603050405020304" pitchFamily="18" charset="0"/>
                <a:cs typeface="Times New Roman" panose="02020603050405020304" pitchFamily="18" charset="0"/>
              </a:rPr>
              <a:t>2.     Simplicity - The simple design is easy to implement in code. </a:t>
            </a:r>
          </a:p>
          <a:p>
            <a:pPr marL="0" indent="0">
              <a:buNone/>
            </a:pPr>
            <a:r>
              <a:rPr lang="en-US" sz="1600" dirty="0">
                <a:latin typeface="Times New Roman" panose="02020603050405020304" pitchFamily="18" charset="0"/>
                <a:cs typeface="Times New Roman" panose="02020603050405020304" pitchFamily="18" charset="0"/>
              </a:rPr>
              <a:t>3.     Feedback - guides the development process in the right direction. </a:t>
            </a:r>
          </a:p>
          <a:p>
            <a:pPr marL="0" indent="0">
              <a:buNone/>
            </a:pPr>
            <a:r>
              <a:rPr lang="en-US" sz="1600" dirty="0">
                <a:latin typeface="Times New Roman" panose="02020603050405020304" pitchFamily="18" charset="0"/>
                <a:cs typeface="Times New Roman" panose="02020603050405020304" pitchFamily="18" charset="0"/>
              </a:rPr>
              <a:t>4.     Courage-  In every development process there will always be a pressure situation. The courage or the discipline to deal with it surely makes the task easy. </a:t>
            </a:r>
          </a:p>
          <a:p>
            <a:pPr marL="0" indent="0">
              <a:buNone/>
            </a:pPr>
            <a:r>
              <a:rPr lang="en-US" sz="1600" dirty="0">
                <a:latin typeface="Times New Roman" panose="02020603050405020304" pitchFamily="18" charset="0"/>
                <a:cs typeface="Times New Roman" panose="02020603050405020304" pitchFamily="18" charset="0"/>
              </a:rPr>
              <a:t>5.     Respect-  Agile process should inculcate the habit to respect all team members, other stake holders and customer</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55674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ACCCD-2981-8B71-A118-E7817B603D09}"/>
              </a:ext>
            </a:extLst>
          </p:cNvPr>
          <p:cNvSpPr>
            <a:spLocks noGrp="1"/>
          </p:cNvSpPr>
          <p:nvPr>
            <p:ph type="title"/>
          </p:nvPr>
        </p:nvSpPr>
        <p:spPr>
          <a:xfrm>
            <a:off x="281874" y="266766"/>
            <a:ext cx="10515600" cy="676656"/>
          </a:xfrm>
        </p:spPr>
        <p:txBody>
          <a:bodyPr/>
          <a:lstStyle/>
          <a:p>
            <a:r>
              <a:rPr lang="en-US" sz="1600" b="1" dirty="0">
                <a:latin typeface="Times New Roman" panose="02020603050405020304" pitchFamily="18" charset="0"/>
                <a:cs typeface="Times New Roman" panose="02020603050405020304" pitchFamily="18" charset="0"/>
              </a:rPr>
              <a:t>XP Process</a:t>
            </a:r>
          </a:p>
        </p:txBody>
      </p:sp>
      <p:sp>
        <p:nvSpPr>
          <p:cNvPr id="3" name="Content Placeholder 2">
            <a:extLst>
              <a:ext uri="{FF2B5EF4-FFF2-40B4-BE49-F238E27FC236}">
                <a16:creationId xmlns:a16="http://schemas.microsoft.com/office/drawing/2014/main" xmlns="" id="{36BCBE0A-2E0F-8F83-EE07-8102E0E42BDA}"/>
              </a:ext>
            </a:extLst>
          </p:cNvPr>
          <p:cNvSpPr>
            <a:spLocks noGrp="1"/>
          </p:cNvSpPr>
          <p:nvPr>
            <p:ph idx="1"/>
          </p:nvPr>
        </p:nvSpPr>
        <p:spPr>
          <a:xfrm>
            <a:off x="143123" y="882595"/>
            <a:ext cx="11863347" cy="4896413"/>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Extreme programming uses an object oriented approach as its preferred development paradigm and encompasses set of rules and practices that occur within the context of four framework activities</a:t>
            </a:r>
          </a:p>
          <a:p>
            <a:pPr marL="0" indent="0">
              <a:buNone/>
            </a:pPr>
            <a:r>
              <a:rPr lang="en-US" sz="1800" dirty="0">
                <a:latin typeface="Times New Roman" panose="02020603050405020304" pitchFamily="18" charset="0"/>
                <a:cs typeface="Times New Roman" panose="02020603050405020304" pitchFamily="18" charset="0"/>
              </a:rPr>
              <a:t>	a) planning</a:t>
            </a:r>
          </a:p>
          <a:p>
            <a:pPr marL="0" indent="0">
              <a:buNone/>
            </a:pPr>
            <a:r>
              <a:rPr lang="en-US" sz="1800" dirty="0">
                <a:latin typeface="Times New Roman" panose="02020603050405020304" pitchFamily="18" charset="0"/>
                <a:cs typeface="Times New Roman" panose="02020603050405020304" pitchFamily="18" charset="0"/>
              </a:rPr>
              <a:t>	b) design</a:t>
            </a:r>
          </a:p>
          <a:p>
            <a:pPr marL="0" indent="0">
              <a:buNone/>
            </a:pPr>
            <a:r>
              <a:rPr lang="en-US" sz="1800" dirty="0">
                <a:latin typeface="Times New Roman" panose="02020603050405020304" pitchFamily="18" charset="0"/>
                <a:cs typeface="Times New Roman" panose="02020603050405020304" pitchFamily="18" charset="0"/>
              </a:rPr>
              <a:t>	c) coding</a:t>
            </a:r>
          </a:p>
          <a:p>
            <a:pPr marL="0" indent="0">
              <a:buNone/>
            </a:pPr>
            <a:r>
              <a:rPr lang="en-US" sz="1800" dirty="0">
                <a:latin typeface="Times New Roman" panose="02020603050405020304" pitchFamily="18" charset="0"/>
                <a:cs typeface="Times New Roman" panose="02020603050405020304" pitchFamily="18" charset="0"/>
              </a:rPr>
              <a:t>	d) testing</a:t>
            </a:r>
          </a:p>
          <a:p>
            <a:pPr marL="0" indent="0">
              <a:buNone/>
            </a:pPr>
            <a:r>
              <a:rPr lang="en-US" sz="1800" b="1" dirty="0">
                <a:latin typeface="Times New Roman" panose="02020603050405020304" pitchFamily="18" charset="0"/>
                <a:cs typeface="Times New Roman" panose="02020603050405020304" pitchFamily="18" charset="0"/>
              </a:rPr>
              <a:t>XP planning: </a:t>
            </a:r>
          </a:p>
          <a:p>
            <a:r>
              <a:rPr lang="en-US" sz="1900" dirty="0">
                <a:latin typeface="Times New Roman" panose="02020603050405020304" pitchFamily="18" charset="0"/>
                <a:cs typeface="Times New Roman" panose="02020603050405020304" pitchFamily="18" charset="0"/>
              </a:rPr>
              <a:t>Begins with the listening, leads to creation of “user stories” that describes required output, features, and functionality. Customer assigns a value(i.e., a priority) to each story. </a:t>
            </a:r>
          </a:p>
          <a:p>
            <a:r>
              <a:rPr lang="en-US" sz="1900" dirty="0">
                <a:latin typeface="Times New Roman" panose="02020603050405020304" pitchFamily="18" charset="0"/>
                <a:cs typeface="Times New Roman" panose="02020603050405020304" pitchFamily="18" charset="0"/>
              </a:rPr>
              <a:t>Agile team assesses each story and assigns a cost (development weeks. If more than 3 weeks, customer asked to split into smaller stories)</a:t>
            </a:r>
          </a:p>
          <a:p>
            <a:r>
              <a:rPr lang="en-US" sz="1900" dirty="0">
                <a:latin typeface="Times New Roman" panose="02020603050405020304" pitchFamily="18" charset="0"/>
                <a:cs typeface="Times New Roman" panose="02020603050405020304" pitchFamily="18" charset="0"/>
              </a:rPr>
              <a:t>Working together, stories are grouped for a deliverable increment next release. </a:t>
            </a:r>
          </a:p>
          <a:p>
            <a:r>
              <a:rPr lang="en-US" sz="1900" dirty="0">
                <a:latin typeface="Times New Roman" panose="02020603050405020304" pitchFamily="18" charset="0"/>
                <a:cs typeface="Times New Roman" panose="02020603050405020304" pitchFamily="18" charset="0"/>
              </a:rPr>
              <a:t>A commitment (stories to be included, delivery date and other project matters) is made. Three ways: </a:t>
            </a:r>
          </a:p>
          <a:p>
            <a:pPr marL="0" indent="0">
              <a:buNone/>
            </a:pPr>
            <a:r>
              <a:rPr lang="en-US" sz="1900" dirty="0">
                <a:latin typeface="Times New Roman" panose="02020603050405020304" pitchFamily="18" charset="0"/>
                <a:cs typeface="Times New Roman" panose="02020603050405020304" pitchFamily="18" charset="0"/>
              </a:rPr>
              <a:t>	Either all stories will be implemented in a few weeks, </a:t>
            </a:r>
          </a:p>
          <a:p>
            <a:pPr marL="0" indent="0">
              <a:buNone/>
            </a:pPr>
            <a:r>
              <a:rPr lang="en-US" sz="1900" dirty="0">
                <a:latin typeface="Times New Roman" panose="02020603050405020304" pitchFamily="18" charset="0"/>
                <a:cs typeface="Times New Roman" panose="02020603050405020304" pitchFamily="18" charset="0"/>
              </a:rPr>
              <a:t>	high priority stories first, or </a:t>
            </a:r>
          </a:p>
          <a:p>
            <a:pPr marL="0" indent="0">
              <a:buNone/>
            </a:pPr>
            <a:r>
              <a:rPr lang="en-US" sz="1900" dirty="0">
                <a:latin typeface="Times New Roman" panose="02020603050405020304" pitchFamily="18" charset="0"/>
                <a:cs typeface="Times New Roman" panose="02020603050405020304" pitchFamily="18" charset="0"/>
              </a:rPr>
              <a:t>	the riskiest stories will be implemented first.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53012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ECC2F-A5DC-B365-CD12-DF1E610049BF}"/>
              </a:ext>
            </a:extLst>
          </p:cNvPr>
          <p:cNvSpPr>
            <a:spLocks noGrp="1"/>
          </p:cNvSpPr>
          <p:nvPr>
            <p:ph type="title"/>
          </p:nvPr>
        </p:nvSpPr>
        <p:spPr>
          <a:xfrm>
            <a:off x="67189" y="0"/>
            <a:ext cx="10515600" cy="676656"/>
          </a:xfrm>
        </p:spPr>
        <p:txBody>
          <a:bodyPr/>
          <a:lstStyle/>
          <a:p>
            <a:r>
              <a:rPr lang="en-US" sz="1100" dirty="0"/>
              <a:t>Conti..</a:t>
            </a:r>
          </a:p>
        </p:txBody>
      </p:sp>
      <p:sp>
        <p:nvSpPr>
          <p:cNvPr id="3" name="Content Placeholder 2">
            <a:extLst>
              <a:ext uri="{FF2B5EF4-FFF2-40B4-BE49-F238E27FC236}">
                <a16:creationId xmlns:a16="http://schemas.microsoft.com/office/drawing/2014/main" xmlns="" id="{68A9406B-71B7-70E6-ECAE-76AD853E032A}"/>
              </a:ext>
            </a:extLst>
          </p:cNvPr>
          <p:cNvSpPr>
            <a:spLocks noGrp="1"/>
          </p:cNvSpPr>
          <p:nvPr>
            <p:ph idx="1"/>
          </p:nvPr>
        </p:nvSpPr>
        <p:spPr>
          <a:xfrm>
            <a:off x="182880" y="755374"/>
            <a:ext cx="12009120" cy="5023634"/>
          </a:xfrm>
        </p:spPr>
        <p:txBody>
          <a:bodyPr>
            <a:normAutofit/>
          </a:bodyPr>
          <a:lstStyle/>
          <a:p>
            <a:r>
              <a:rPr lang="en-US" sz="1800" dirty="0">
                <a:latin typeface="Times New Roman" panose="02020603050405020304" pitchFamily="18" charset="0"/>
                <a:cs typeface="Times New Roman" panose="02020603050405020304" pitchFamily="18" charset="0"/>
              </a:rPr>
              <a:t>After the first increment “project velocity”, namely number of stories implemented during the first release is used to help define subsequent delivery dates for other increments. Customers can add stories, delete existing stories, change values of an existing story, split stories as development work proceeds.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XP Design </a:t>
            </a:r>
          </a:p>
          <a:p>
            <a:pPr marL="0" indent="0">
              <a:buNone/>
            </a:pPr>
            <a:r>
              <a:rPr lang="en-US" sz="1800" dirty="0">
                <a:latin typeface="Times New Roman" panose="02020603050405020304" pitchFamily="18" charset="0"/>
                <a:cs typeface="Times New Roman" panose="02020603050405020304" pitchFamily="18" charset="0"/>
              </a:rPr>
              <a:t>( occurs both before and after coding as refactoring is encouraged)</a:t>
            </a:r>
          </a:p>
          <a:p>
            <a:r>
              <a:rPr lang="en-US" sz="1800" dirty="0">
                <a:latin typeface="Times New Roman" panose="02020603050405020304" pitchFamily="18" charset="0"/>
                <a:cs typeface="Times New Roman" panose="02020603050405020304" pitchFamily="18" charset="0"/>
              </a:rPr>
              <a:t> Follows the KIS principle (keep it simple) Nothing more nothing less than the story. </a:t>
            </a:r>
          </a:p>
          <a:p>
            <a:r>
              <a:rPr lang="en-US" sz="1800" dirty="0">
                <a:latin typeface="Times New Roman" panose="02020603050405020304" pitchFamily="18" charset="0"/>
                <a:cs typeface="Times New Roman" panose="02020603050405020304" pitchFamily="18" charset="0"/>
              </a:rPr>
              <a:t> Encourage the use of CRC (class-responsibility-collaborator) cards in an object-oriented context. The only design work product of XP. They identify and organize the classes that are relevant to the current software increment. For difficult design problems, suggests the creation of “spike solutions”—a design prototype for that portion is implemented and evaluated. </a:t>
            </a:r>
          </a:p>
          <a:p>
            <a:r>
              <a:rPr lang="en-US" sz="1800" dirty="0">
                <a:latin typeface="Times New Roman" panose="02020603050405020304" pitchFamily="18" charset="0"/>
                <a:cs typeface="Times New Roman" panose="02020603050405020304" pitchFamily="18" charset="0"/>
              </a:rPr>
              <a:t> Encourages “refactoring”—an iterative refinement of the internal program design. Does not alter the external behavior yet improve the internal structure. Minimize chances of bugs. More efficient, easy to read. </a:t>
            </a:r>
          </a:p>
        </p:txBody>
      </p:sp>
    </p:spTree>
    <p:extLst>
      <p:ext uri="{BB962C8B-B14F-4D97-AF65-F5344CB8AC3E}">
        <p14:creationId xmlns:p14="http://schemas.microsoft.com/office/powerpoint/2010/main" xmlns="" val="1901403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8196C-E63A-1D58-92A0-3F3156F659A7}"/>
              </a:ext>
            </a:extLst>
          </p:cNvPr>
          <p:cNvSpPr>
            <a:spLocks noGrp="1"/>
          </p:cNvSpPr>
          <p:nvPr>
            <p:ph type="title"/>
          </p:nvPr>
        </p:nvSpPr>
        <p:spPr>
          <a:xfrm>
            <a:off x="242116" y="107741"/>
            <a:ext cx="10515600" cy="676656"/>
          </a:xfrm>
        </p:spPr>
        <p:txBody>
          <a:bodyPr/>
          <a:lstStyle/>
          <a:p>
            <a:r>
              <a:rPr lang="en-US" sz="1050" dirty="0"/>
              <a:t>Conti..</a:t>
            </a:r>
          </a:p>
        </p:txBody>
      </p:sp>
      <p:sp>
        <p:nvSpPr>
          <p:cNvPr id="3" name="Content Placeholder 2">
            <a:extLst>
              <a:ext uri="{FF2B5EF4-FFF2-40B4-BE49-F238E27FC236}">
                <a16:creationId xmlns:a16="http://schemas.microsoft.com/office/drawing/2014/main" xmlns="" id="{10650CCA-06A2-1F1B-0919-6B7F7AB0B629}"/>
              </a:ext>
            </a:extLst>
          </p:cNvPr>
          <p:cNvSpPr>
            <a:spLocks noGrp="1"/>
          </p:cNvSpPr>
          <p:nvPr>
            <p:ph idx="1"/>
          </p:nvPr>
        </p:nvSpPr>
        <p:spPr>
          <a:xfrm>
            <a:off x="576072" y="784397"/>
            <a:ext cx="11223664" cy="5346059"/>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XP Coding </a:t>
            </a:r>
          </a:p>
          <a:p>
            <a:r>
              <a:rPr lang="en-US" sz="1800" dirty="0">
                <a:latin typeface="Times New Roman" panose="02020603050405020304" pitchFamily="18" charset="0"/>
                <a:cs typeface="Times New Roman" panose="02020603050405020304" pitchFamily="18" charset="0"/>
              </a:rPr>
              <a:t> Recommends the construction of a unit test for a story before coding commences. So implementer can focus on what must be implemented to pass the test. </a:t>
            </a:r>
          </a:p>
          <a:p>
            <a:r>
              <a:rPr lang="en-US" sz="1800" dirty="0">
                <a:latin typeface="Times New Roman" panose="02020603050405020304" pitchFamily="18" charset="0"/>
                <a:cs typeface="Times New Roman" panose="02020603050405020304" pitchFamily="18" charset="0"/>
              </a:rPr>
              <a:t>Encourages “pair programming”. Two people work together at one workstation. Real time problem solving, real time review for quality assurance. Take slightly different roles.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XP Testing </a:t>
            </a:r>
          </a:p>
          <a:p>
            <a:r>
              <a:rPr lang="en-US" sz="1800" dirty="0">
                <a:latin typeface="Times New Roman" panose="02020603050405020304" pitchFamily="18" charset="0"/>
                <a:cs typeface="Times New Roman" panose="02020603050405020304" pitchFamily="18" charset="0"/>
              </a:rPr>
              <a:t>All unit tests are executed daily and ideally should be automated. Regression tests are conducted to test current and previous components. </a:t>
            </a:r>
          </a:p>
          <a:p>
            <a:r>
              <a:rPr lang="en-US" sz="1800" dirty="0">
                <a:latin typeface="Times New Roman" panose="02020603050405020304" pitchFamily="18" charset="0"/>
                <a:cs typeface="Times New Roman" panose="02020603050405020304" pitchFamily="18" charset="0"/>
              </a:rPr>
              <a:t> “Acceptance tests” are defined by the customer and executed to assess customer visible functionality</a:t>
            </a:r>
          </a:p>
        </p:txBody>
      </p:sp>
    </p:spTree>
    <p:extLst>
      <p:ext uri="{BB962C8B-B14F-4D97-AF65-F5344CB8AC3E}">
        <p14:creationId xmlns:p14="http://schemas.microsoft.com/office/powerpoint/2010/main" xmlns="" val="689129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DC79C-0E1A-D4AF-A058-6C334E81BA15}"/>
              </a:ext>
            </a:extLst>
          </p:cNvPr>
          <p:cNvSpPr>
            <a:spLocks noGrp="1"/>
          </p:cNvSpPr>
          <p:nvPr>
            <p:ph type="title"/>
          </p:nvPr>
        </p:nvSpPr>
        <p:spPr>
          <a:xfrm>
            <a:off x="3629373" y="306921"/>
            <a:ext cx="3660899" cy="676656"/>
          </a:xfrm>
        </p:spPr>
        <p:txBody>
          <a:bodyPr/>
          <a:lstStyle/>
          <a:p>
            <a:r>
              <a:rPr lang="en-US" sz="1800" b="1" dirty="0">
                <a:latin typeface="Times New Roman" panose="02020603050405020304" pitchFamily="18" charset="0"/>
                <a:cs typeface="Times New Roman" panose="02020603050405020304" pitchFamily="18" charset="0"/>
              </a:rPr>
              <a:t>Other Agile process models</a:t>
            </a:r>
          </a:p>
        </p:txBody>
      </p:sp>
      <p:sp>
        <p:nvSpPr>
          <p:cNvPr id="3" name="Content Placeholder 2">
            <a:extLst>
              <a:ext uri="{FF2B5EF4-FFF2-40B4-BE49-F238E27FC236}">
                <a16:creationId xmlns:a16="http://schemas.microsoft.com/office/drawing/2014/main" xmlns="" id="{07D6C133-112D-6B0A-2E93-A9861C6425E4}"/>
              </a:ext>
            </a:extLst>
          </p:cNvPr>
          <p:cNvSpPr>
            <a:spLocks noGrp="1"/>
          </p:cNvSpPr>
          <p:nvPr>
            <p:ph idx="1"/>
          </p:nvPr>
        </p:nvSpPr>
        <p:spPr>
          <a:xfrm>
            <a:off x="576072" y="1502797"/>
            <a:ext cx="9363456" cy="4276211"/>
          </a:xfrm>
        </p:spPr>
        <p:txBody>
          <a:bodyPr>
            <a:normAutofit/>
          </a:bodyPr>
          <a:lstStyle/>
          <a:p>
            <a:r>
              <a:rPr lang="en-US" sz="1600" dirty="0">
                <a:latin typeface="Times New Roman" panose="02020603050405020304" pitchFamily="18" charset="0"/>
                <a:cs typeface="Times New Roman" panose="02020603050405020304" pitchFamily="18" charset="0"/>
              </a:rPr>
              <a:t>The most common are</a:t>
            </a:r>
          </a:p>
          <a:p>
            <a:pPr marL="0" indent="0">
              <a:buNone/>
            </a:pPr>
            <a:r>
              <a:rPr lang="en-US" sz="1600" dirty="0">
                <a:latin typeface="Times New Roman" panose="02020603050405020304" pitchFamily="18" charset="0"/>
                <a:cs typeface="Times New Roman" panose="02020603050405020304" pitchFamily="18" charset="0"/>
              </a:rPr>
              <a:t>	1. Adaptive software development</a:t>
            </a:r>
          </a:p>
          <a:p>
            <a:pPr marL="0" indent="0">
              <a:buNone/>
            </a:pPr>
            <a:r>
              <a:rPr lang="en-US" sz="1600" dirty="0">
                <a:latin typeface="Times New Roman" panose="02020603050405020304" pitchFamily="18" charset="0"/>
                <a:cs typeface="Times New Roman" panose="02020603050405020304" pitchFamily="18" charset="0"/>
              </a:rPr>
              <a:t>	2. SCRUM</a:t>
            </a:r>
          </a:p>
          <a:p>
            <a:pPr marL="0" indent="0">
              <a:buNone/>
            </a:pPr>
            <a:r>
              <a:rPr lang="en-US" sz="1600" dirty="0">
                <a:latin typeface="Times New Roman" panose="02020603050405020304" pitchFamily="18" charset="0"/>
                <a:cs typeface="Times New Roman" panose="02020603050405020304" pitchFamily="18" charset="0"/>
              </a:rPr>
              <a:t>	3. Dynamic System Development Model</a:t>
            </a:r>
          </a:p>
          <a:p>
            <a:pPr marL="0" indent="0">
              <a:buNone/>
            </a:pPr>
            <a:r>
              <a:rPr lang="en-US" sz="1600" dirty="0">
                <a:latin typeface="Times New Roman" panose="02020603050405020304" pitchFamily="18" charset="0"/>
                <a:cs typeface="Times New Roman" panose="02020603050405020304" pitchFamily="18" charset="0"/>
              </a:rPr>
              <a:t>	4. crystal</a:t>
            </a:r>
          </a:p>
          <a:p>
            <a:pPr marL="0" indent="0">
              <a:buNone/>
            </a:pPr>
            <a:r>
              <a:rPr lang="en-US" sz="1600" dirty="0">
                <a:latin typeface="Times New Roman" panose="02020603050405020304" pitchFamily="18" charset="0"/>
                <a:cs typeface="Times New Roman" panose="02020603050405020304" pitchFamily="18" charset="0"/>
              </a:rPr>
              <a:t>	5. FDD- feature drive development</a:t>
            </a:r>
          </a:p>
          <a:p>
            <a:pPr marL="0" indent="0">
              <a:buNone/>
            </a:pPr>
            <a:r>
              <a:rPr lang="en-US" sz="1600" dirty="0">
                <a:latin typeface="Times New Roman" panose="02020603050405020304" pitchFamily="18" charset="0"/>
                <a:cs typeface="Times New Roman" panose="02020603050405020304" pitchFamily="18" charset="0"/>
              </a:rPr>
              <a:t>	6. lean software development</a:t>
            </a:r>
          </a:p>
          <a:p>
            <a:pPr marL="0" indent="0">
              <a:buNone/>
            </a:pPr>
            <a:r>
              <a:rPr lang="en-US" sz="1600" dirty="0">
                <a:latin typeface="Times New Roman" panose="02020603050405020304" pitchFamily="18" charset="0"/>
                <a:cs typeface="Times New Roman" panose="02020603050405020304" pitchFamily="18" charset="0"/>
              </a:rPr>
              <a:t>	7. Agile modelling</a:t>
            </a:r>
          </a:p>
          <a:p>
            <a:pPr marL="0" indent="0">
              <a:buNone/>
            </a:pPr>
            <a:r>
              <a:rPr lang="en-US" sz="1600" dirty="0">
                <a:latin typeface="Times New Roman" panose="02020603050405020304" pitchFamily="18" charset="0"/>
                <a:cs typeface="Times New Roman" panose="02020603050405020304" pitchFamily="18" charset="0"/>
              </a:rPr>
              <a:t>	8. Agile Unified Process</a:t>
            </a:r>
          </a:p>
        </p:txBody>
      </p:sp>
    </p:spTree>
    <p:extLst>
      <p:ext uri="{BB962C8B-B14F-4D97-AF65-F5344CB8AC3E}">
        <p14:creationId xmlns:p14="http://schemas.microsoft.com/office/powerpoint/2010/main" xmlns="" val="1623017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96D4E-8B4F-62B8-F551-56379B923E78}"/>
              </a:ext>
            </a:extLst>
          </p:cNvPr>
          <p:cNvSpPr>
            <a:spLocks noGrp="1"/>
          </p:cNvSpPr>
          <p:nvPr>
            <p:ph type="ctrTitle"/>
          </p:nvPr>
        </p:nvSpPr>
        <p:spPr>
          <a:xfrm>
            <a:off x="1182094" y="2898253"/>
            <a:ext cx="9144000" cy="894520"/>
          </a:xfrm>
        </p:spPr>
        <p:txBody>
          <a:bodyPr/>
          <a:lstStyle/>
          <a:p>
            <a:r>
              <a:rPr lang="en-US" dirty="0"/>
              <a:t>thank you </a:t>
            </a:r>
          </a:p>
        </p:txBody>
      </p:sp>
      <p:sp>
        <p:nvSpPr>
          <p:cNvPr id="3" name="Subtitle 2">
            <a:extLst>
              <a:ext uri="{FF2B5EF4-FFF2-40B4-BE49-F238E27FC236}">
                <a16:creationId xmlns:a16="http://schemas.microsoft.com/office/drawing/2014/main" xmlns="" id="{FF07BEBE-18E8-4025-FF6F-EC0130CB4F22}"/>
              </a:ext>
            </a:extLst>
          </p:cNvPr>
          <p:cNvSpPr>
            <a:spLocks noGrp="1"/>
          </p:cNvSpPr>
          <p:nvPr>
            <p:ph type="subTitle" idx="1"/>
          </p:nvPr>
        </p:nvSpPr>
        <p:spPr>
          <a:xfrm>
            <a:off x="1524000" y="2194560"/>
            <a:ext cx="9144000" cy="3927943"/>
          </a:xfrm>
        </p:spPr>
        <p:txBody>
          <a:bodyPr>
            <a:normAutofit/>
          </a:bodyPr>
          <a:lstStyle/>
          <a:p>
            <a:endParaRPr lang="en-US" dirty="0"/>
          </a:p>
        </p:txBody>
      </p:sp>
    </p:spTree>
    <p:extLst>
      <p:ext uri="{BB962C8B-B14F-4D97-AF65-F5344CB8AC3E}">
        <p14:creationId xmlns:p14="http://schemas.microsoft.com/office/powerpoint/2010/main" xmlns="" val="257793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F8FD2-D883-A594-1782-2863C21F6399}"/>
              </a:ext>
            </a:extLst>
          </p:cNvPr>
          <p:cNvSpPr>
            <a:spLocks noGrp="1"/>
          </p:cNvSpPr>
          <p:nvPr>
            <p:ph type="title"/>
          </p:nvPr>
        </p:nvSpPr>
        <p:spPr>
          <a:xfrm>
            <a:off x="210312" y="123643"/>
            <a:ext cx="10515600" cy="676656"/>
          </a:xfrm>
        </p:spPr>
        <p:txBody>
          <a:bodyPr/>
          <a:lstStyle/>
          <a:p>
            <a:r>
              <a:rPr lang="en-US" sz="1800" b="1" dirty="0">
                <a:latin typeface="Times New Roman" panose="02020603050405020304" pitchFamily="18" charset="0"/>
                <a:cs typeface="Times New Roman" panose="02020603050405020304" pitchFamily="18" charset="0"/>
              </a:rPr>
              <a:t>Process Framework</a:t>
            </a:r>
          </a:p>
        </p:txBody>
      </p:sp>
      <p:sp>
        <p:nvSpPr>
          <p:cNvPr id="7" name="Content Placeholder 6">
            <a:extLst>
              <a:ext uri="{FF2B5EF4-FFF2-40B4-BE49-F238E27FC236}">
                <a16:creationId xmlns:a16="http://schemas.microsoft.com/office/drawing/2014/main" xmlns="" id="{23A4AA4F-0596-5883-88BD-1DDFD039B5FC}"/>
              </a:ext>
            </a:extLst>
          </p:cNvPr>
          <p:cNvSpPr>
            <a:spLocks noGrp="1"/>
          </p:cNvSpPr>
          <p:nvPr>
            <p:ph idx="1"/>
          </p:nvPr>
        </p:nvSpPr>
        <p:spPr>
          <a:xfrm>
            <a:off x="210312" y="800299"/>
            <a:ext cx="11771376" cy="5457825"/>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A generic process framework for s/w engineering defines five framework activities</a:t>
            </a:r>
          </a:p>
          <a:p>
            <a:pPr marL="0" indent="0">
              <a:buNone/>
            </a:pPr>
            <a:r>
              <a:rPr lang="en-US" sz="1600" dirty="0">
                <a:latin typeface="Times New Roman" panose="02020603050405020304" pitchFamily="18" charset="0"/>
                <a:cs typeface="Times New Roman" panose="02020603050405020304" pitchFamily="18" charset="0"/>
              </a:rPr>
              <a:t>	a) Communication </a:t>
            </a:r>
          </a:p>
          <a:p>
            <a:pPr marL="0" indent="0">
              <a:buNone/>
            </a:pPr>
            <a:r>
              <a:rPr lang="en-US" sz="1600" dirty="0">
                <a:latin typeface="Times New Roman" panose="02020603050405020304" pitchFamily="18" charset="0"/>
                <a:cs typeface="Times New Roman" panose="02020603050405020304" pitchFamily="18" charset="0"/>
              </a:rPr>
              <a:t>	b) planning</a:t>
            </a:r>
          </a:p>
          <a:p>
            <a:pPr marL="0" indent="0">
              <a:buNone/>
            </a:pPr>
            <a:r>
              <a:rPr lang="en-US" sz="1600" dirty="0">
                <a:latin typeface="Times New Roman" panose="02020603050405020304" pitchFamily="18" charset="0"/>
                <a:cs typeface="Times New Roman" panose="02020603050405020304" pitchFamily="18" charset="0"/>
              </a:rPr>
              <a:t>	c) Modelling</a:t>
            </a:r>
          </a:p>
          <a:p>
            <a:pPr marL="0" indent="0">
              <a:buNone/>
            </a:pPr>
            <a:r>
              <a:rPr lang="en-US" sz="1600" dirty="0">
                <a:latin typeface="Times New Roman" panose="02020603050405020304" pitchFamily="18" charset="0"/>
                <a:cs typeface="Times New Roman" panose="02020603050405020304" pitchFamily="18" charset="0"/>
              </a:rPr>
              <a:t>	d) Construction</a:t>
            </a:r>
          </a:p>
          <a:p>
            <a:pPr marL="0" indent="0">
              <a:buNone/>
            </a:pPr>
            <a:r>
              <a:rPr lang="en-US" sz="1600" dirty="0">
                <a:latin typeface="Times New Roman" panose="02020603050405020304" pitchFamily="18" charset="0"/>
                <a:cs typeface="Times New Roman" panose="02020603050405020304" pitchFamily="18" charset="0"/>
              </a:rPr>
              <a:t>	e) Deployment</a:t>
            </a:r>
          </a:p>
          <a:p>
            <a:pPr marL="0" indent="0">
              <a:buNone/>
            </a:pPr>
            <a:r>
              <a:rPr lang="en-US" sz="1600" dirty="0">
                <a:latin typeface="Times New Roman" panose="02020603050405020304" pitchFamily="18" charset="0"/>
                <a:cs typeface="Times New Roman" panose="02020603050405020304" pitchFamily="18" charset="0"/>
              </a:rPr>
              <a:t>With this, the following are umbrella activities</a:t>
            </a:r>
          </a:p>
          <a:p>
            <a:pPr marL="0" indent="0">
              <a:buNone/>
            </a:pPr>
            <a:r>
              <a:rPr lang="en-US" sz="1600" dirty="0">
                <a:latin typeface="Times New Roman" panose="02020603050405020304" pitchFamily="18" charset="0"/>
                <a:cs typeface="Times New Roman" panose="02020603050405020304" pitchFamily="18" charset="0"/>
              </a:rPr>
              <a:t>	a) project tracking and control</a:t>
            </a:r>
          </a:p>
          <a:p>
            <a:pPr marL="0" indent="0">
              <a:buNone/>
            </a:pPr>
            <a:r>
              <a:rPr lang="en-US" sz="1600" dirty="0">
                <a:latin typeface="Times New Roman" panose="02020603050405020304" pitchFamily="18" charset="0"/>
                <a:cs typeface="Times New Roman" panose="02020603050405020304" pitchFamily="18" charset="0"/>
              </a:rPr>
              <a:t>	b) risk management</a:t>
            </a:r>
          </a:p>
          <a:p>
            <a:pPr marL="0" indent="0">
              <a:buNone/>
            </a:pPr>
            <a:r>
              <a:rPr lang="en-US" sz="1600" dirty="0">
                <a:latin typeface="Times New Roman" panose="02020603050405020304" pitchFamily="18" charset="0"/>
                <a:cs typeface="Times New Roman" panose="02020603050405020304" pitchFamily="18" charset="0"/>
              </a:rPr>
              <a:t>	c) quality assurance</a:t>
            </a:r>
          </a:p>
          <a:p>
            <a:pPr marL="0" indent="0">
              <a:buNone/>
            </a:pPr>
            <a:r>
              <a:rPr lang="en-US" sz="1600" dirty="0">
                <a:latin typeface="Times New Roman" panose="02020603050405020304" pitchFamily="18" charset="0"/>
                <a:cs typeface="Times New Roman" panose="02020603050405020304" pitchFamily="18" charset="0"/>
              </a:rPr>
              <a:t>	d) configuration management</a:t>
            </a:r>
          </a:p>
          <a:p>
            <a:pPr marL="0" indent="0">
              <a:buNone/>
            </a:pPr>
            <a:r>
              <a:rPr lang="en-US" sz="1600" dirty="0">
                <a:latin typeface="Times New Roman" panose="02020603050405020304" pitchFamily="18" charset="0"/>
                <a:cs typeface="Times New Roman" panose="02020603050405020304" pitchFamily="18" charset="0"/>
              </a:rPr>
              <a:t>	e) technical reviews and others are applied through out the process</a:t>
            </a:r>
          </a:p>
          <a:p>
            <a:pPr marL="0" indent="0">
              <a:buNone/>
            </a:pPr>
            <a:r>
              <a:rPr lang="en-US" sz="1600" b="1" dirty="0">
                <a:latin typeface="Times New Roman" panose="02020603050405020304" pitchFamily="18" charset="0"/>
                <a:cs typeface="Times New Roman" panose="02020603050405020304" pitchFamily="18" charset="0"/>
              </a:rPr>
              <a:t>Framework activities:</a:t>
            </a:r>
          </a:p>
          <a:p>
            <a:pPr marL="342900" indent="-342900">
              <a:buAutoNum type="alphaLcParenR"/>
            </a:pPr>
            <a:r>
              <a:rPr lang="en-US" sz="1600" b="1" dirty="0">
                <a:latin typeface="Times New Roman" panose="02020603050405020304" pitchFamily="18" charset="0"/>
                <a:cs typeface="Times New Roman" panose="02020603050405020304" pitchFamily="18" charset="0"/>
              </a:rPr>
              <a:t>Communication</a:t>
            </a:r>
            <a:r>
              <a:rPr lang="en-US" sz="1600" dirty="0">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Communicate with stakeholders and customers </a:t>
            </a:r>
            <a:r>
              <a:rPr lang="en-US" sz="1600" b="0" i="0" dirty="0">
                <a:effectLst/>
                <a:latin typeface="Times New Roman" panose="02020603050405020304" pitchFamily="18" charset="0"/>
                <a:cs typeface="Times New Roman" panose="02020603050405020304" pitchFamily="18" charset="0"/>
              </a:rPr>
              <a:t>to obtain objectives of the system </a:t>
            </a:r>
          </a:p>
          <a:p>
            <a:pPr marL="0" indent="0">
              <a:buNone/>
            </a:pPr>
            <a:r>
              <a:rPr lang="en-US" sz="1600" b="0" i="0" dirty="0">
                <a:effectLst/>
                <a:latin typeface="Times New Roman" panose="02020603050405020304" pitchFamily="18" charset="0"/>
                <a:cs typeface="Times New Roman" panose="02020603050405020304" pitchFamily="18" charset="0"/>
              </a:rPr>
              <a:t>and requirements for the software.</a:t>
            </a:r>
          </a:p>
          <a:p>
            <a:pPr marL="342900" indent="-342900">
              <a:buAutoNum type="alphaLcParenR" startAt="2"/>
            </a:pPr>
            <a:r>
              <a:rPr lang="en-US" sz="1600" b="1" dirty="0">
                <a:latin typeface="Times New Roman" panose="02020603050405020304" pitchFamily="18" charset="0"/>
                <a:cs typeface="Times New Roman" panose="02020603050405020304" pitchFamily="18" charset="0"/>
              </a:rPr>
              <a:t>Planning</a:t>
            </a:r>
            <a:r>
              <a:rPr lang="en-US" sz="1600"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Software project plan has details of resources needed, tasks and risk factors likely to occur,</a:t>
            </a:r>
          </a:p>
          <a:p>
            <a:pPr marL="0" indent="0">
              <a:buNone/>
            </a:pPr>
            <a:r>
              <a:rPr lang="en-US" sz="1600" b="0" i="0" dirty="0">
                <a:effectLst/>
                <a:latin typeface="Times New Roman" panose="02020603050405020304" pitchFamily="18" charset="0"/>
                <a:cs typeface="Times New Roman" panose="02020603050405020304" pitchFamily="18" charset="0"/>
              </a:rPr>
              <a:t> schedule.</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8" name="Picture 6">
            <a:extLst>
              <a:ext uri="{FF2B5EF4-FFF2-40B4-BE49-F238E27FC236}">
                <a16:creationId xmlns:a16="http://schemas.microsoft.com/office/drawing/2014/main" xmlns="" id="{FC54F0CD-9608-0D4B-3A50-B7EB39B344D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89347" y="918376"/>
            <a:ext cx="2992341" cy="5457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7469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55C582-D1F9-3CCF-745A-0CF06D381007}"/>
              </a:ext>
            </a:extLst>
          </p:cNvPr>
          <p:cNvSpPr>
            <a:spLocks noGrp="1"/>
          </p:cNvSpPr>
          <p:nvPr>
            <p:ph type="title"/>
          </p:nvPr>
        </p:nvSpPr>
        <p:spPr>
          <a:xfrm>
            <a:off x="138750" y="234961"/>
            <a:ext cx="10515600" cy="265971"/>
          </a:xfrm>
        </p:spPr>
        <p:txBody>
          <a:bodyPr/>
          <a:lstStyle/>
          <a:p>
            <a:r>
              <a:rPr lang="en-US" sz="1600" dirty="0">
                <a:latin typeface="Times New Roman" panose="02020603050405020304" pitchFamily="18" charset="0"/>
                <a:cs typeface="Times New Roman" panose="02020603050405020304" pitchFamily="18" charset="0"/>
              </a:rPr>
              <a:t>Conti..</a:t>
            </a:r>
          </a:p>
        </p:txBody>
      </p:sp>
      <p:sp>
        <p:nvSpPr>
          <p:cNvPr id="3" name="Content Placeholder 2">
            <a:extLst>
              <a:ext uri="{FF2B5EF4-FFF2-40B4-BE49-F238E27FC236}">
                <a16:creationId xmlns:a16="http://schemas.microsoft.com/office/drawing/2014/main" xmlns="" id="{3FE7ECB7-EA45-55B4-4EC3-F7A147BC85F8}"/>
              </a:ext>
            </a:extLst>
          </p:cNvPr>
          <p:cNvSpPr>
            <a:spLocks noGrp="1"/>
          </p:cNvSpPr>
          <p:nvPr>
            <p:ph idx="1"/>
          </p:nvPr>
        </p:nvSpPr>
        <p:spPr>
          <a:xfrm>
            <a:off x="138749" y="715617"/>
            <a:ext cx="11597375" cy="575674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c) </a:t>
            </a:r>
            <a:r>
              <a:rPr lang="en-US" sz="1600" b="1" dirty="0">
                <a:latin typeface="Times New Roman" panose="02020603050405020304" pitchFamily="18" charset="0"/>
                <a:cs typeface="Times New Roman" panose="02020603050405020304" pitchFamily="18" charset="0"/>
              </a:rPr>
              <a:t>Modelling: </a:t>
            </a:r>
            <a:r>
              <a:rPr lang="en-US" sz="1600" b="0" i="0" dirty="0">
                <a:effectLst/>
                <a:latin typeface="Times New Roman" panose="02020603050405020304" pitchFamily="18" charset="0"/>
                <a:cs typeface="Times New Roman" panose="02020603050405020304" pitchFamily="18" charset="0"/>
              </a:rPr>
              <a:t>Architectural models and design to better understand the problem and for work towards the best solution.</a:t>
            </a:r>
          </a:p>
          <a:p>
            <a:pPr marL="0" indent="0">
              <a:buNone/>
            </a:pPr>
            <a:r>
              <a:rPr lang="en-US" sz="1600" dirty="0">
                <a:latin typeface="Times New Roman" panose="02020603050405020304" pitchFamily="18" charset="0"/>
                <a:cs typeface="Times New Roman" panose="02020603050405020304" pitchFamily="18" charset="0"/>
              </a:rPr>
              <a:t>d) </a:t>
            </a:r>
            <a:r>
              <a:rPr lang="en-US" sz="1600" b="1" i="0" dirty="0">
                <a:effectLst/>
                <a:latin typeface="Times New Roman" panose="02020603050405020304" pitchFamily="18" charset="0"/>
                <a:cs typeface="Times New Roman" panose="02020603050405020304" pitchFamily="18" charset="0"/>
              </a:rPr>
              <a:t>Construction</a:t>
            </a:r>
            <a:r>
              <a:rPr lang="en-US" sz="1600" b="0" i="0" dirty="0">
                <a:effectLst/>
                <a:latin typeface="Times New Roman" panose="02020603050405020304" pitchFamily="18" charset="0"/>
                <a:cs typeface="Times New Roman" panose="02020603050405020304" pitchFamily="18" charset="0"/>
              </a:rPr>
              <a:t> – Generation of code and testing of the system to rectify errors and ensuring all specified requirements are met.</a:t>
            </a:r>
          </a:p>
          <a:p>
            <a:pPr marL="0" indent="0">
              <a:buNone/>
            </a:pPr>
            <a:r>
              <a:rPr lang="en-US" sz="1600" dirty="0">
                <a:latin typeface="Times New Roman" panose="02020603050405020304" pitchFamily="18" charset="0"/>
                <a:cs typeface="Times New Roman" panose="02020603050405020304" pitchFamily="18" charset="0"/>
              </a:rPr>
              <a:t>e) </a:t>
            </a:r>
            <a:r>
              <a:rPr lang="en-US" sz="1600" b="1" i="0" dirty="0">
                <a:effectLst/>
                <a:latin typeface="Times New Roman" panose="02020603050405020304" pitchFamily="18" charset="0"/>
                <a:cs typeface="Times New Roman" panose="02020603050405020304" pitchFamily="18" charset="0"/>
              </a:rPr>
              <a:t>Deployment</a:t>
            </a:r>
            <a:r>
              <a:rPr lang="en-US" sz="1600" b="0" i="0" dirty="0">
                <a:effectLst/>
                <a:latin typeface="Times New Roman" panose="02020603050405020304" pitchFamily="18" charset="0"/>
                <a:cs typeface="Times New Roman" panose="02020603050405020304" pitchFamily="18" charset="0"/>
              </a:rPr>
              <a:t> – Entire software product or partially completed product is delivered to the customer for evaluation and feedback.</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Umbrella Activities:</a:t>
            </a:r>
          </a:p>
          <a:p>
            <a:pPr algn="l"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a:t>
            </a:r>
            <a:r>
              <a:rPr lang="en-US" sz="1600" b="1" i="0" dirty="0">
                <a:effectLst/>
                <a:latin typeface="Times New Roman" panose="02020603050405020304" pitchFamily="18" charset="0"/>
                <a:cs typeface="Times New Roman" panose="02020603050405020304" pitchFamily="18" charset="0"/>
              </a:rPr>
              <a:t>Software project tracking and control</a:t>
            </a:r>
            <a:r>
              <a:rPr lang="en-US" sz="1600" b="0" i="0" dirty="0">
                <a:effectLst/>
                <a:latin typeface="Times New Roman" panose="02020603050405020304" pitchFamily="18" charset="0"/>
                <a:cs typeface="Times New Roman" panose="02020603050405020304" pitchFamily="18" charset="0"/>
              </a:rPr>
              <a:t> – Compare the progress of the project with the plan and take steps to maintain a planned schedule.</a:t>
            </a:r>
          </a:p>
          <a:p>
            <a:pPr algn="l"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Risk management</a:t>
            </a:r>
            <a:r>
              <a:rPr lang="en-US" sz="1600" b="0" i="0" dirty="0">
                <a:effectLst/>
                <a:latin typeface="Times New Roman" panose="02020603050405020304" pitchFamily="18" charset="0"/>
                <a:cs typeface="Times New Roman" panose="02020603050405020304" pitchFamily="18" charset="0"/>
              </a:rPr>
              <a:t> – Evaluate risks that can affect the outcome and quality of the software product.</a:t>
            </a:r>
          </a:p>
          <a:p>
            <a:pPr algn="l"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Software quality assurance (SQA)</a:t>
            </a:r>
            <a:r>
              <a:rPr lang="en-US" sz="1600" b="0" i="0" dirty="0">
                <a:effectLst/>
                <a:latin typeface="Times New Roman" panose="02020603050405020304" pitchFamily="18" charset="0"/>
                <a:cs typeface="Times New Roman" panose="02020603050405020304" pitchFamily="18" charset="0"/>
              </a:rPr>
              <a:t> – Conduct activities to ensure the quality of the product.</a:t>
            </a:r>
          </a:p>
          <a:p>
            <a:pPr algn="l"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Technical reviews</a:t>
            </a:r>
            <a:r>
              <a:rPr lang="en-US" sz="1600" b="0" i="0" dirty="0">
                <a:effectLst/>
                <a:latin typeface="Times New Roman" panose="02020603050405020304" pitchFamily="18" charset="0"/>
                <a:cs typeface="Times New Roman" panose="02020603050405020304" pitchFamily="18" charset="0"/>
              </a:rPr>
              <a:t> – Assessment of errors and correction done at each stage of activity.</a:t>
            </a:r>
          </a:p>
          <a:p>
            <a:pPr algn="l"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Measurement</a:t>
            </a:r>
            <a:r>
              <a:rPr lang="en-US" sz="1600" b="0" i="0" dirty="0">
                <a:effectLst/>
                <a:latin typeface="Times New Roman" panose="02020603050405020304" pitchFamily="18" charset="0"/>
                <a:cs typeface="Times New Roman" panose="02020603050405020304" pitchFamily="18" charset="0"/>
              </a:rPr>
              <a:t> – All the measurements of the project and product features.</a:t>
            </a:r>
          </a:p>
          <a:p>
            <a:pPr algn="l"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Software configuration management (SCM)</a:t>
            </a:r>
            <a:r>
              <a:rPr lang="en-US" sz="1600" b="0" i="0" dirty="0">
                <a:effectLst/>
                <a:latin typeface="Times New Roman" panose="02020603050405020304" pitchFamily="18" charset="0"/>
                <a:cs typeface="Times New Roman" panose="02020603050405020304" pitchFamily="18" charset="0"/>
              </a:rPr>
              <a:t> – Controlling and tracking changes in the software.</a:t>
            </a:r>
          </a:p>
          <a:p>
            <a:pPr algn="l"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Reusability management</a:t>
            </a:r>
            <a:r>
              <a:rPr lang="en-US" sz="1600" b="0" i="0" dirty="0">
                <a:effectLst/>
                <a:latin typeface="Times New Roman" panose="02020603050405020304" pitchFamily="18" charset="0"/>
                <a:cs typeface="Times New Roman" panose="02020603050405020304" pitchFamily="18" charset="0"/>
              </a:rPr>
              <a:t> – Back up work products for reuse and apply the mechanism to achieve reusable software components.</a:t>
            </a:r>
          </a:p>
          <a:p>
            <a:pPr algn="l" fontAlgn="base">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Work product preparation and production</a:t>
            </a:r>
            <a:r>
              <a:rPr lang="en-US" sz="1600" b="0" i="0" dirty="0">
                <a:effectLst/>
                <a:latin typeface="Times New Roman" panose="02020603050405020304" pitchFamily="18" charset="0"/>
                <a:cs typeface="Times New Roman" panose="02020603050405020304" pitchFamily="18" charset="0"/>
              </a:rPr>
              <a:t> – Project planning and other activities used to create work product are documented.</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0825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BE8BB12-F87F-72FA-735A-7D8B21F6655D}"/>
              </a:ext>
            </a:extLst>
          </p:cNvPr>
          <p:cNvSpPr>
            <a:spLocks noGrp="1"/>
          </p:cNvSpPr>
          <p:nvPr>
            <p:ph sz="half" idx="2"/>
          </p:nvPr>
        </p:nvSpPr>
        <p:spPr>
          <a:xfrm>
            <a:off x="584886" y="1013259"/>
            <a:ext cx="8830986" cy="517335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It defines as how the flow occurs between framework activities, actions and tasks within each framework activity are organized with respect to time and sequence</a:t>
            </a:r>
          </a:p>
          <a:p>
            <a:pPr marL="0" indent="0">
              <a:buNone/>
            </a:pPr>
            <a:endParaRPr lang="en-US" sz="1600" dirty="0">
              <a:latin typeface="Times New Roman" panose="02020603050405020304" pitchFamily="18" charset="0"/>
              <a:cs typeface="Times New Roman" panose="02020603050405020304" pitchFamily="18" charset="0"/>
            </a:endParaRPr>
          </a:p>
          <a:p>
            <a:pPr marL="514350" indent="-514350">
              <a:buAutoNum type="alphaLcParenR"/>
            </a:pPr>
            <a:r>
              <a:rPr lang="en-US" sz="1600" b="1" dirty="0">
                <a:latin typeface="Times New Roman" panose="02020603050405020304" pitchFamily="18" charset="0"/>
                <a:cs typeface="Times New Roman" panose="02020603050405020304" pitchFamily="18" charset="0"/>
              </a:rPr>
              <a:t>Linear Process flow</a:t>
            </a:r>
            <a:r>
              <a:rPr lang="en-US" sz="1600" dirty="0">
                <a:latin typeface="Times New Roman" panose="02020603050405020304" pitchFamily="18" charset="0"/>
                <a:cs typeface="Times New Roman" panose="02020603050405020304" pitchFamily="18" charset="0"/>
              </a:rPr>
              <a:t>: it executes each of the five framework activities in sequence beginning with communication and culminating with deployment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342900" indent="-342900">
              <a:buAutoNum type="alphaLcParenR" startAt="2"/>
            </a:pPr>
            <a:r>
              <a:rPr lang="en-US" sz="1600" b="1" dirty="0">
                <a:latin typeface="Times New Roman" panose="02020603050405020304" pitchFamily="18" charset="0"/>
                <a:cs typeface="Times New Roman" panose="02020603050405020304" pitchFamily="18" charset="0"/>
              </a:rPr>
              <a:t>Iterative Process flow</a:t>
            </a:r>
            <a:r>
              <a:rPr lang="en-US" sz="1600" dirty="0">
                <a:latin typeface="Times New Roman" panose="02020603050405020304" pitchFamily="18" charset="0"/>
                <a:cs typeface="Times New Roman" panose="02020603050405020304" pitchFamily="18" charset="0"/>
              </a:rPr>
              <a:t>: it repeats one or more activities before proceeding to the next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solidFill>
                <a:schemeClr val="accent1">
                  <a:lumMod val="10000"/>
                </a:schemeClr>
              </a:solidFill>
              <a:latin typeface="Times New Roman" panose="02020603050405020304" pitchFamily="18" charset="0"/>
              <a:cs typeface="Times New Roman" panose="02020603050405020304" pitchFamily="18" charset="0"/>
            </a:endParaRPr>
          </a:p>
        </p:txBody>
      </p:sp>
      <p:sp>
        <p:nvSpPr>
          <p:cNvPr id="19" name="Text Placeholder 18">
            <a:extLst>
              <a:ext uri="{FF2B5EF4-FFF2-40B4-BE49-F238E27FC236}">
                <a16:creationId xmlns:a16="http://schemas.microsoft.com/office/drawing/2014/main" xmlns="" id="{0F7AD3E7-4DB1-0811-FA7F-C3B10B7498AD}"/>
              </a:ext>
            </a:extLst>
          </p:cNvPr>
          <p:cNvSpPr>
            <a:spLocks noGrp="1"/>
          </p:cNvSpPr>
          <p:nvPr>
            <p:ph type="body" idx="1"/>
          </p:nvPr>
        </p:nvSpPr>
        <p:spPr>
          <a:xfrm>
            <a:off x="9784704" y="-26123"/>
            <a:ext cx="6464808" cy="402336"/>
          </a:xfrm>
        </p:spPr>
        <p:txBody>
          <a:bodyPr/>
          <a:lstStyle/>
          <a:p>
            <a:endParaRPr lang="en-US" dirty="0"/>
          </a:p>
        </p:txBody>
      </p:sp>
      <p:sp>
        <p:nvSpPr>
          <p:cNvPr id="20" name="Text Placeholder 19">
            <a:extLst>
              <a:ext uri="{FF2B5EF4-FFF2-40B4-BE49-F238E27FC236}">
                <a16:creationId xmlns:a16="http://schemas.microsoft.com/office/drawing/2014/main" xmlns="" id="{55E4C498-D4EC-19B4-EB39-DC3DADF444C1}"/>
              </a:ext>
            </a:extLst>
          </p:cNvPr>
          <p:cNvSpPr>
            <a:spLocks noGrp="1"/>
          </p:cNvSpPr>
          <p:nvPr>
            <p:ph type="body" sz="quarter" idx="3"/>
          </p:nvPr>
        </p:nvSpPr>
        <p:spPr>
          <a:xfrm>
            <a:off x="8959596" y="518575"/>
            <a:ext cx="6464808" cy="402336"/>
          </a:xfrm>
        </p:spPr>
        <p:txBody>
          <a:bodyPr/>
          <a:lstStyle/>
          <a:p>
            <a:endParaRPr lang="en-US"/>
          </a:p>
        </p:txBody>
      </p:sp>
      <p:sp>
        <p:nvSpPr>
          <p:cNvPr id="21" name="Content Placeholder 20">
            <a:extLst>
              <a:ext uri="{FF2B5EF4-FFF2-40B4-BE49-F238E27FC236}">
                <a16:creationId xmlns:a16="http://schemas.microsoft.com/office/drawing/2014/main" xmlns="" id="{B72FF8BC-F72D-E73F-81C7-B30B4AF6B70A}"/>
              </a:ext>
            </a:extLst>
          </p:cNvPr>
          <p:cNvSpPr>
            <a:spLocks noGrp="1"/>
          </p:cNvSpPr>
          <p:nvPr>
            <p:ph sz="quarter" idx="4"/>
          </p:nvPr>
        </p:nvSpPr>
        <p:spPr>
          <a:xfrm>
            <a:off x="9621218" y="509431"/>
            <a:ext cx="6464808" cy="1097280"/>
          </a:xfrm>
        </p:spPr>
        <p:txBody>
          <a:bodyPr/>
          <a:lstStyle/>
          <a:p>
            <a:endParaRPr lang="en-US" dirty="0"/>
          </a:p>
        </p:txBody>
      </p:sp>
      <p:sp>
        <p:nvSpPr>
          <p:cNvPr id="2" name="Title 1">
            <a:extLst>
              <a:ext uri="{FF2B5EF4-FFF2-40B4-BE49-F238E27FC236}">
                <a16:creationId xmlns:a16="http://schemas.microsoft.com/office/drawing/2014/main" xmlns="" id="{B38F524F-FDDC-EA41-9B66-D21E32C4573F}"/>
              </a:ext>
            </a:extLst>
          </p:cNvPr>
          <p:cNvSpPr>
            <a:spLocks noGrp="1"/>
          </p:cNvSpPr>
          <p:nvPr>
            <p:ph type="title"/>
          </p:nvPr>
        </p:nvSpPr>
        <p:spPr>
          <a:xfrm>
            <a:off x="250559" y="223564"/>
            <a:ext cx="11293323" cy="676656"/>
          </a:xfrm>
        </p:spPr>
        <p:txBody>
          <a:bodyPr/>
          <a:lstStyle/>
          <a:p>
            <a:r>
              <a:rPr lang="en-US" sz="2000" b="1" dirty="0">
                <a:latin typeface="Times New Roman" panose="02020603050405020304" pitchFamily="18" charset="0"/>
                <a:cs typeface="Times New Roman" panose="02020603050405020304" pitchFamily="18" charset="0"/>
              </a:rPr>
              <a:t>Process flow</a:t>
            </a:r>
          </a:p>
        </p:txBody>
      </p:sp>
      <p:sp>
        <p:nvSpPr>
          <p:cNvPr id="4" name="Rectangle 3">
            <a:extLst>
              <a:ext uri="{FF2B5EF4-FFF2-40B4-BE49-F238E27FC236}">
                <a16:creationId xmlns:a16="http://schemas.microsoft.com/office/drawing/2014/main" xmlns="" id="{154926F8-5B46-2F6C-F680-EA949A538640}"/>
              </a:ext>
            </a:extLst>
          </p:cNvPr>
          <p:cNvSpPr/>
          <p:nvPr/>
        </p:nvSpPr>
        <p:spPr>
          <a:xfrm>
            <a:off x="671636" y="2722374"/>
            <a:ext cx="1304015" cy="5883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10000"/>
                  </a:schemeClr>
                </a:solidFill>
              </a:rPr>
              <a:t>Communication</a:t>
            </a:r>
          </a:p>
        </p:txBody>
      </p:sp>
      <p:sp>
        <p:nvSpPr>
          <p:cNvPr id="8" name="Rectangle 7">
            <a:extLst>
              <a:ext uri="{FF2B5EF4-FFF2-40B4-BE49-F238E27FC236}">
                <a16:creationId xmlns:a16="http://schemas.microsoft.com/office/drawing/2014/main" xmlns="" id="{B457F45B-5423-409C-86E3-7190249CB009}"/>
              </a:ext>
            </a:extLst>
          </p:cNvPr>
          <p:cNvSpPr/>
          <p:nvPr/>
        </p:nvSpPr>
        <p:spPr>
          <a:xfrm>
            <a:off x="3301917" y="2722374"/>
            <a:ext cx="1377694" cy="5883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10000"/>
                  </a:schemeClr>
                </a:solidFill>
              </a:rPr>
              <a:t>Planning	</a:t>
            </a:r>
          </a:p>
        </p:txBody>
      </p:sp>
      <p:sp>
        <p:nvSpPr>
          <p:cNvPr id="9" name="Rectangle 8">
            <a:extLst>
              <a:ext uri="{FF2B5EF4-FFF2-40B4-BE49-F238E27FC236}">
                <a16:creationId xmlns:a16="http://schemas.microsoft.com/office/drawing/2014/main" xmlns="" id="{DAFDA6E8-1F19-98BF-99C5-595DBA78BB68}"/>
              </a:ext>
            </a:extLst>
          </p:cNvPr>
          <p:cNvSpPr/>
          <p:nvPr/>
        </p:nvSpPr>
        <p:spPr>
          <a:xfrm>
            <a:off x="5897221" y="2740200"/>
            <a:ext cx="1304015" cy="5579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10000"/>
                  </a:schemeClr>
                </a:solidFill>
              </a:rPr>
              <a:t>Modelling</a:t>
            </a:r>
          </a:p>
        </p:txBody>
      </p:sp>
      <p:cxnSp>
        <p:nvCxnSpPr>
          <p:cNvPr id="10" name="Straight Arrow Connector 9">
            <a:extLst>
              <a:ext uri="{FF2B5EF4-FFF2-40B4-BE49-F238E27FC236}">
                <a16:creationId xmlns:a16="http://schemas.microsoft.com/office/drawing/2014/main" xmlns="" id="{BB94D9D7-A808-7AB7-B641-6503244273EC}"/>
              </a:ext>
            </a:extLst>
          </p:cNvPr>
          <p:cNvCxnSpPr>
            <a:cxnSpLocks/>
          </p:cNvCxnSpPr>
          <p:nvPr/>
        </p:nvCxnSpPr>
        <p:spPr>
          <a:xfrm flipV="1">
            <a:off x="2222754" y="3019083"/>
            <a:ext cx="832060" cy="491"/>
          </a:xfrm>
          <a:prstGeom prst="straightConnector1">
            <a:avLst/>
          </a:prstGeom>
          <a:ln>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D9F7DA0C-7346-A647-3C74-3BA6919412A4}"/>
              </a:ext>
            </a:extLst>
          </p:cNvPr>
          <p:cNvCxnSpPr>
            <a:cxnSpLocks/>
          </p:cNvCxnSpPr>
          <p:nvPr/>
        </p:nvCxnSpPr>
        <p:spPr>
          <a:xfrm>
            <a:off x="4806304" y="3061054"/>
            <a:ext cx="964224" cy="0"/>
          </a:xfrm>
          <a:prstGeom prst="straightConnector1">
            <a:avLst/>
          </a:prstGeom>
          <a:ln>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0EC36D91-DDFA-284E-F29E-FC10CE705C02}"/>
              </a:ext>
            </a:extLst>
          </p:cNvPr>
          <p:cNvSpPr/>
          <p:nvPr/>
        </p:nvSpPr>
        <p:spPr>
          <a:xfrm>
            <a:off x="8317876" y="2766856"/>
            <a:ext cx="1377694" cy="5883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10000"/>
                  </a:schemeClr>
                </a:solidFill>
              </a:rPr>
              <a:t>construction</a:t>
            </a:r>
          </a:p>
        </p:txBody>
      </p:sp>
      <p:sp>
        <p:nvSpPr>
          <p:cNvPr id="17" name="Rectangle 16">
            <a:extLst>
              <a:ext uri="{FF2B5EF4-FFF2-40B4-BE49-F238E27FC236}">
                <a16:creationId xmlns:a16="http://schemas.microsoft.com/office/drawing/2014/main" xmlns="" id="{E8166EDE-C4D8-B1A8-524A-B6524A5B2249}"/>
              </a:ext>
            </a:extLst>
          </p:cNvPr>
          <p:cNvSpPr/>
          <p:nvPr/>
        </p:nvSpPr>
        <p:spPr>
          <a:xfrm>
            <a:off x="10633482" y="2766856"/>
            <a:ext cx="1377694" cy="5883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10000"/>
                  </a:schemeClr>
                </a:solidFill>
              </a:rPr>
              <a:t>Deployment</a:t>
            </a:r>
          </a:p>
        </p:txBody>
      </p:sp>
      <p:cxnSp>
        <p:nvCxnSpPr>
          <p:cNvPr id="24" name="Straight Arrow Connector 23">
            <a:extLst>
              <a:ext uri="{FF2B5EF4-FFF2-40B4-BE49-F238E27FC236}">
                <a16:creationId xmlns:a16="http://schemas.microsoft.com/office/drawing/2014/main" xmlns="" id="{BE0522DF-D40D-D4A9-E4A1-5F0A4CB2AA6E}"/>
              </a:ext>
            </a:extLst>
          </p:cNvPr>
          <p:cNvCxnSpPr>
            <a:cxnSpLocks/>
          </p:cNvCxnSpPr>
          <p:nvPr/>
        </p:nvCxnSpPr>
        <p:spPr>
          <a:xfrm>
            <a:off x="7277444" y="3016572"/>
            <a:ext cx="964224" cy="0"/>
          </a:xfrm>
          <a:prstGeom prst="straightConnector1">
            <a:avLst/>
          </a:prstGeom>
          <a:ln>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DE074358-4394-D048-00A3-6000B41AC8EB}"/>
              </a:ext>
            </a:extLst>
          </p:cNvPr>
          <p:cNvCxnSpPr>
            <a:cxnSpLocks/>
          </p:cNvCxnSpPr>
          <p:nvPr/>
        </p:nvCxnSpPr>
        <p:spPr>
          <a:xfrm>
            <a:off x="9784704" y="3016341"/>
            <a:ext cx="823741" cy="0"/>
          </a:xfrm>
          <a:prstGeom prst="straightConnector1">
            <a:avLst/>
          </a:prstGeom>
          <a:ln>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F2D622AF-584C-1B5E-2EED-23B34FC495DE}"/>
              </a:ext>
            </a:extLst>
          </p:cNvPr>
          <p:cNvSpPr/>
          <p:nvPr/>
        </p:nvSpPr>
        <p:spPr>
          <a:xfrm>
            <a:off x="790832" y="4473146"/>
            <a:ext cx="1431922" cy="510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10000"/>
                  </a:schemeClr>
                </a:solidFill>
              </a:rPr>
              <a:t>communication</a:t>
            </a:r>
          </a:p>
        </p:txBody>
      </p:sp>
      <p:sp>
        <p:nvSpPr>
          <p:cNvPr id="29" name="Rectangle 28">
            <a:extLst>
              <a:ext uri="{FF2B5EF4-FFF2-40B4-BE49-F238E27FC236}">
                <a16:creationId xmlns:a16="http://schemas.microsoft.com/office/drawing/2014/main" xmlns="" id="{B47665A8-BFDD-1D94-C073-BFF0A6F50DBC}"/>
              </a:ext>
            </a:extLst>
          </p:cNvPr>
          <p:cNvSpPr/>
          <p:nvPr/>
        </p:nvSpPr>
        <p:spPr>
          <a:xfrm>
            <a:off x="3301916" y="4473146"/>
            <a:ext cx="1064137" cy="510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10000"/>
                  </a:schemeClr>
                </a:solidFill>
              </a:rPr>
              <a:t>Planning</a:t>
            </a:r>
          </a:p>
        </p:txBody>
      </p:sp>
      <p:sp>
        <p:nvSpPr>
          <p:cNvPr id="30" name="Rectangle 29">
            <a:extLst>
              <a:ext uri="{FF2B5EF4-FFF2-40B4-BE49-F238E27FC236}">
                <a16:creationId xmlns:a16="http://schemas.microsoft.com/office/drawing/2014/main" xmlns="" id="{D51B2785-63A6-1032-C239-14BA2DAAA4BF}"/>
              </a:ext>
            </a:extLst>
          </p:cNvPr>
          <p:cNvSpPr/>
          <p:nvPr/>
        </p:nvSpPr>
        <p:spPr>
          <a:xfrm>
            <a:off x="5740952" y="4477458"/>
            <a:ext cx="914400" cy="5579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10000"/>
                  </a:schemeClr>
                </a:solidFill>
              </a:rPr>
              <a:t>Modelling</a:t>
            </a:r>
          </a:p>
        </p:txBody>
      </p:sp>
      <p:sp>
        <p:nvSpPr>
          <p:cNvPr id="31" name="Rectangle 30">
            <a:extLst>
              <a:ext uri="{FF2B5EF4-FFF2-40B4-BE49-F238E27FC236}">
                <a16:creationId xmlns:a16="http://schemas.microsoft.com/office/drawing/2014/main" xmlns="" id="{26F76819-14B1-0A4F-41B9-08B035558157}"/>
              </a:ext>
            </a:extLst>
          </p:cNvPr>
          <p:cNvSpPr/>
          <p:nvPr/>
        </p:nvSpPr>
        <p:spPr>
          <a:xfrm>
            <a:off x="7847925" y="4449998"/>
            <a:ext cx="1293828"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10000"/>
                  </a:schemeClr>
                </a:solidFill>
              </a:rPr>
              <a:t>construction</a:t>
            </a:r>
          </a:p>
        </p:txBody>
      </p:sp>
      <p:sp>
        <p:nvSpPr>
          <p:cNvPr id="32" name="Rectangle 31">
            <a:extLst>
              <a:ext uri="{FF2B5EF4-FFF2-40B4-BE49-F238E27FC236}">
                <a16:creationId xmlns:a16="http://schemas.microsoft.com/office/drawing/2014/main" xmlns="" id="{647971C6-5348-B6EB-5906-607DBA75569E}"/>
              </a:ext>
            </a:extLst>
          </p:cNvPr>
          <p:cNvSpPr/>
          <p:nvPr/>
        </p:nvSpPr>
        <p:spPr>
          <a:xfrm>
            <a:off x="10608445" y="4449998"/>
            <a:ext cx="1242428" cy="453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rPr>
              <a:t>Deployment</a:t>
            </a:r>
          </a:p>
        </p:txBody>
      </p:sp>
      <p:cxnSp>
        <p:nvCxnSpPr>
          <p:cNvPr id="34" name="Straight Arrow Connector 33">
            <a:extLst>
              <a:ext uri="{FF2B5EF4-FFF2-40B4-BE49-F238E27FC236}">
                <a16:creationId xmlns:a16="http://schemas.microsoft.com/office/drawing/2014/main" xmlns="" id="{73543C0A-5ED7-A999-5D06-A93CBB0E21B9}"/>
              </a:ext>
            </a:extLst>
          </p:cNvPr>
          <p:cNvCxnSpPr>
            <a:cxnSpLocks/>
          </p:cNvCxnSpPr>
          <p:nvPr/>
        </p:nvCxnSpPr>
        <p:spPr>
          <a:xfrm>
            <a:off x="2339546" y="4794422"/>
            <a:ext cx="715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D2C2B99F-D9F1-55E8-C87E-69AC3A6C103C}"/>
              </a:ext>
            </a:extLst>
          </p:cNvPr>
          <p:cNvCxnSpPr>
            <a:cxnSpLocks/>
          </p:cNvCxnSpPr>
          <p:nvPr/>
        </p:nvCxnSpPr>
        <p:spPr>
          <a:xfrm>
            <a:off x="4679611" y="4794422"/>
            <a:ext cx="7497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C1055E58-C2E9-F275-0BF0-629E151E4602}"/>
              </a:ext>
            </a:extLst>
          </p:cNvPr>
          <p:cNvCxnSpPr>
            <a:cxnSpLocks/>
          </p:cNvCxnSpPr>
          <p:nvPr/>
        </p:nvCxnSpPr>
        <p:spPr>
          <a:xfrm>
            <a:off x="6864890" y="4728519"/>
            <a:ext cx="894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31DE3245-D0DD-6DD4-7EAC-8BC890943524}"/>
              </a:ext>
            </a:extLst>
          </p:cNvPr>
          <p:cNvCxnSpPr>
            <a:cxnSpLocks/>
          </p:cNvCxnSpPr>
          <p:nvPr/>
        </p:nvCxnSpPr>
        <p:spPr>
          <a:xfrm>
            <a:off x="9275302" y="4676785"/>
            <a:ext cx="1217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Arrow: Curved Up 45">
            <a:extLst>
              <a:ext uri="{FF2B5EF4-FFF2-40B4-BE49-F238E27FC236}">
                <a16:creationId xmlns:a16="http://schemas.microsoft.com/office/drawing/2014/main" xmlns="" id="{CD98488A-05C0-2944-D770-9DD57BD5B3FA}"/>
              </a:ext>
            </a:extLst>
          </p:cNvPr>
          <p:cNvSpPr/>
          <p:nvPr/>
        </p:nvSpPr>
        <p:spPr>
          <a:xfrm>
            <a:off x="5740952" y="5111497"/>
            <a:ext cx="1079292" cy="36576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urved Up 47">
            <a:extLst>
              <a:ext uri="{FF2B5EF4-FFF2-40B4-BE49-F238E27FC236}">
                <a16:creationId xmlns:a16="http://schemas.microsoft.com/office/drawing/2014/main" xmlns="" id="{4078A8FC-C24D-4D63-1028-64CF4F0883D6}"/>
              </a:ext>
            </a:extLst>
          </p:cNvPr>
          <p:cNvSpPr/>
          <p:nvPr/>
        </p:nvSpPr>
        <p:spPr>
          <a:xfrm>
            <a:off x="1235676" y="5035441"/>
            <a:ext cx="2776151" cy="441816"/>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Arrow: Curved Up 48">
            <a:extLst>
              <a:ext uri="{FF2B5EF4-FFF2-40B4-BE49-F238E27FC236}">
                <a16:creationId xmlns:a16="http://schemas.microsoft.com/office/drawing/2014/main" xmlns="" id="{6C3CABA0-C6C1-7B04-52AA-50960FDB58BD}"/>
              </a:ext>
            </a:extLst>
          </p:cNvPr>
          <p:cNvSpPr/>
          <p:nvPr/>
        </p:nvSpPr>
        <p:spPr>
          <a:xfrm>
            <a:off x="939114" y="5035441"/>
            <a:ext cx="7834183" cy="739283"/>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5" name="Connector: Curved 54">
            <a:extLst>
              <a:ext uri="{FF2B5EF4-FFF2-40B4-BE49-F238E27FC236}">
                <a16:creationId xmlns:a16="http://schemas.microsoft.com/office/drawing/2014/main" xmlns="" id="{D386386A-CF4F-26E8-E3E4-89507CA47502}"/>
              </a:ext>
            </a:extLst>
          </p:cNvPr>
          <p:cNvCxnSpPr>
            <a:cxnSpLocks/>
          </p:cNvCxnSpPr>
          <p:nvPr/>
        </p:nvCxnSpPr>
        <p:spPr>
          <a:xfrm rot="10800000" flipV="1">
            <a:off x="2092411" y="4994087"/>
            <a:ext cx="1310796" cy="381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9096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EB0043C-0857-11AA-806B-CA7C00D15A31}"/>
              </a:ext>
            </a:extLst>
          </p:cNvPr>
          <p:cNvSpPr>
            <a:spLocks noGrp="1"/>
          </p:cNvSpPr>
          <p:nvPr>
            <p:ph sz="half" idx="2"/>
          </p:nvPr>
        </p:nvSpPr>
        <p:spPr>
          <a:xfrm>
            <a:off x="159026" y="1108013"/>
            <a:ext cx="6881854" cy="4831467"/>
          </a:xfrm>
        </p:spPr>
        <p:txBody>
          <a:bodyPr/>
          <a:lstStyle/>
          <a:p>
            <a:r>
              <a:rPr lang="en-US" dirty="0"/>
              <a:t>The flow executes the activities in a circular manner.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Increment </a:t>
            </a:r>
          </a:p>
          <a:p>
            <a:pPr marL="0" indent="0">
              <a:buNone/>
            </a:pPr>
            <a:r>
              <a:rPr lang="en-US" dirty="0"/>
              <a:t>released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Text Placeholder 2">
            <a:extLst>
              <a:ext uri="{FF2B5EF4-FFF2-40B4-BE49-F238E27FC236}">
                <a16:creationId xmlns:a16="http://schemas.microsoft.com/office/drawing/2014/main" xmlns="" id="{396F1D1F-283D-A432-ED19-02AF2951D0C7}"/>
              </a:ext>
            </a:extLst>
          </p:cNvPr>
          <p:cNvSpPr>
            <a:spLocks noGrp="1"/>
          </p:cNvSpPr>
          <p:nvPr>
            <p:ph type="body" idx="1"/>
          </p:nvPr>
        </p:nvSpPr>
        <p:spPr>
          <a:xfrm>
            <a:off x="226215" y="669102"/>
            <a:ext cx="6464808" cy="402336"/>
          </a:xfrm>
        </p:spPr>
        <p:txBody>
          <a:bodyPr>
            <a:normAutofit/>
          </a:bodyPr>
          <a:lstStyle/>
          <a:p>
            <a:r>
              <a:rPr lang="en-US" sz="1600" b="1" cap="none" dirty="0">
                <a:latin typeface="Times New Roman" panose="02020603050405020304" pitchFamily="18" charset="0"/>
                <a:cs typeface="Times New Roman" panose="02020603050405020304" pitchFamily="18" charset="0"/>
              </a:rPr>
              <a:t>C) Evolutionary process flow:</a:t>
            </a:r>
          </a:p>
        </p:txBody>
      </p:sp>
      <p:sp>
        <p:nvSpPr>
          <p:cNvPr id="4" name="Text Placeholder 3">
            <a:extLst>
              <a:ext uri="{FF2B5EF4-FFF2-40B4-BE49-F238E27FC236}">
                <a16:creationId xmlns:a16="http://schemas.microsoft.com/office/drawing/2014/main" xmlns="" id="{36A64242-A06E-9BBB-8291-17A72BFA6B5E}"/>
              </a:ext>
            </a:extLst>
          </p:cNvPr>
          <p:cNvSpPr>
            <a:spLocks noGrp="1"/>
          </p:cNvSpPr>
          <p:nvPr>
            <p:ph type="body" sz="quarter" idx="3"/>
          </p:nvPr>
        </p:nvSpPr>
        <p:spPr>
          <a:xfrm>
            <a:off x="7970785" y="312486"/>
            <a:ext cx="6464808" cy="402336"/>
          </a:xfrm>
        </p:spPr>
        <p:txBody>
          <a:bodyPr/>
          <a:lstStyle/>
          <a:p>
            <a:endParaRPr lang="en-US"/>
          </a:p>
        </p:txBody>
      </p:sp>
      <p:sp>
        <p:nvSpPr>
          <p:cNvPr id="5" name="Content Placeholder 4">
            <a:extLst>
              <a:ext uri="{FF2B5EF4-FFF2-40B4-BE49-F238E27FC236}">
                <a16:creationId xmlns:a16="http://schemas.microsoft.com/office/drawing/2014/main" xmlns="" id="{27740DD3-2C31-DF0E-09BA-CCA70BEA76B7}"/>
              </a:ext>
            </a:extLst>
          </p:cNvPr>
          <p:cNvSpPr>
            <a:spLocks noGrp="1"/>
          </p:cNvSpPr>
          <p:nvPr>
            <p:ph sz="quarter" idx="4"/>
          </p:nvPr>
        </p:nvSpPr>
        <p:spPr>
          <a:xfrm>
            <a:off x="7578234" y="266766"/>
            <a:ext cx="6464808" cy="1097280"/>
          </a:xfrm>
        </p:spPr>
        <p:txBody>
          <a:bodyPr/>
          <a:lstStyle/>
          <a:p>
            <a:endParaRPr lang="en-US" dirty="0"/>
          </a:p>
        </p:txBody>
      </p:sp>
      <p:sp>
        <p:nvSpPr>
          <p:cNvPr id="6" name="Title 5">
            <a:extLst>
              <a:ext uri="{FF2B5EF4-FFF2-40B4-BE49-F238E27FC236}">
                <a16:creationId xmlns:a16="http://schemas.microsoft.com/office/drawing/2014/main" xmlns="" id="{788F812E-64A1-C1B2-B186-2D5A34C1E1B1}"/>
              </a:ext>
            </a:extLst>
          </p:cNvPr>
          <p:cNvSpPr>
            <a:spLocks noGrp="1"/>
          </p:cNvSpPr>
          <p:nvPr>
            <p:ph type="title"/>
          </p:nvPr>
        </p:nvSpPr>
        <p:spPr>
          <a:xfrm>
            <a:off x="67189" y="83886"/>
            <a:ext cx="10515600" cy="676656"/>
          </a:xfrm>
        </p:spPr>
        <p:txBody>
          <a:bodyPr/>
          <a:lstStyle/>
          <a:p>
            <a:r>
              <a:rPr lang="en-US" sz="1600" dirty="0">
                <a:latin typeface="Times New Roman" panose="02020603050405020304" pitchFamily="18" charset="0"/>
                <a:cs typeface="Times New Roman" panose="02020603050405020304" pitchFamily="18" charset="0"/>
              </a:rPr>
              <a:t>Conti..</a:t>
            </a:r>
          </a:p>
        </p:txBody>
      </p:sp>
      <p:sp>
        <p:nvSpPr>
          <p:cNvPr id="7" name="Rectangle 6">
            <a:extLst>
              <a:ext uri="{FF2B5EF4-FFF2-40B4-BE49-F238E27FC236}">
                <a16:creationId xmlns:a16="http://schemas.microsoft.com/office/drawing/2014/main" xmlns="" id="{16780F13-0C9E-30E8-BDD7-5F0D4671C55D}"/>
              </a:ext>
            </a:extLst>
          </p:cNvPr>
          <p:cNvSpPr/>
          <p:nvPr/>
        </p:nvSpPr>
        <p:spPr>
          <a:xfrm>
            <a:off x="1194486" y="2631007"/>
            <a:ext cx="1589903" cy="5808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latin typeface="Times New Roman" panose="02020603050405020304" pitchFamily="18" charset="0"/>
                <a:cs typeface="Times New Roman" panose="02020603050405020304" pitchFamily="18" charset="0"/>
              </a:rPr>
              <a:t>Communication</a:t>
            </a:r>
          </a:p>
        </p:txBody>
      </p:sp>
      <p:sp>
        <p:nvSpPr>
          <p:cNvPr id="8" name="Rectangle 7">
            <a:extLst>
              <a:ext uri="{FF2B5EF4-FFF2-40B4-BE49-F238E27FC236}">
                <a16:creationId xmlns:a16="http://schemas.microsoft.com/office/drawing/2014/main" xmlns="" id="{49512633-0005-8C3A-31F4-509C0403D37E}"/>
              </a:ext>
            </a:extLst>
          </p:cNvPr>
          <p:cNvSpPr/>
          <p:nvPr/>
        </p:nvSpPr>
        <p:spPr>
          <a:xfrm>
            <a:off x="3756454" y="1696771"/>
            <a:ext cx="1894703" cy="580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rPr>
              <a:t>planning</a:t>
            </a:r>
          </a:p>
        </p:txBody>
      </p:sp>
      <p:sp>
        <p:nvSpPr>
          <p:cNvPr id="9" name="Rectangle 8">
            <a:extLst>
              <a:ext uri="{FF2B5EF4-FFF2-40B4-BE49-F238E27FC236}">
                <a16:creationId xmlns:a16="http://schemas.microsoft.com/office/drawing/2014/main" xmlns="" id="{A53665C2-1054-1BCB-68E8-17AA985778EB}"/>
              </a:ext>
            </a:extLst>
          </p:cNvPr>
          <p:cNvSpPr/>
          <p:nvPr/>
        </p:nvSpPr>
        <p:spPr>
          <a:xfrm>
            <a:off x="6782623" y="2631007"/>
            <a:ext cx="1748894" cy="5808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rPr>
              <a:t>Modelling</a:t>
            </a:r>
          </a:p>
        </p:txBody>
      </p:sp>
      <p:sp>
        <p:nvSpPr>
          <p:cNvPr id="10" name="Rectangle 9">
            <a:extLst>
              <a:ext uri="{FF2B5EF4-FFF2-40B4-BE49-F238E27FC236}">
                <a16:creationId xmlns:a16="http://schemas.microsoft.com/office/drawing/2014/main" xmlns="" id="{2B04052C-0C01-4D40-2F47-CDE7A9EA329B}"/>
              </a:ext>
            </a:extLst>
          </p:cNvPr>
          <p:cNvSpPr/>
          <p:nvPr/>
        </p:nvSpPr>
        <p:spPr>
          <a:xfrm>
            <a:off x="1868716" y="4284851"/>
            <a:ext cx="1589903" cy="5808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rPr>
              <a:t>deployment</a:t>
            </a:r>
          </a:p>
        </p:txBody>
      </p:sp>
      <p:sp>
        <p:nvSpPr>
          <p:cNvPr id="11" name="Rectangle 10">
            <a:extLst>
              <a:ext uri="{FF2B5EF4-FFF2-40B4-BE49-F238E27FC236}">
                <a16:creationId xmlns:a16="http://schemas.microsoft.com/office/drawing/2014/main" xmlns="" id="{DF559DDD-B0F5-68E1-418D-D15F06A6755B}"/>
              </a:ext>
            </a:extLst>
          </p:cNvPr>
          <p:cNvSpPr/>
          <p:nvPr/>
        </p:nvSpPr>
        <p:spPr>
          <a:xfrm>
            <a:off x="5489282" y="4575291"/>
            <a:ext cx="1628209" cy="5205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10000"/>
                  </a:schemeClr>
                </a:solidFill>
              </a:rPr>
              <a:t>construction</a:t>
            </a:r>
          </a:p>
        </p:txBody>
      </p:sp>
      <p:cxnSp>
        <p:nvCxnSpPr>
          <p:cNvPr id="15" name="Straight Arrow Connector 14">
            <a:extLst>
              <a:ext uri="{FF2B5EF4-FFF2-40B4-BE49-F238E27FC236}">
                <a16:creationId xmlns:a16="http://schemas.microsoft.com/office/drawing/2014/main" xmlns="" id="{D1955A13-66E6-53F8-BAA9-C4ACF8D66167}"/>
              </a:ext>
            </a:extLst>
          </p:cNvPr>
          <p:cNvCxnSpPr/>
          <p:nvPr/>
        </p:nvCxnSpPr>
        <p:spPr>
          <a:xfrm flipV="1">
            <a:off x="1804086" y="1886465"/>
            <a:ext cx="1886465" cy="68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235D21C4-000B-BA1A-483E-F0F5A8FD0FB4}"/>
              </a:ext>
            </a:extLst>
          </p:cNvPr>
          <p:cNvCxnSpPr>
            <a:cxnSpLocks/>
          </p:cNvCxnSpPr>
          <p:nvPr/>
        </p:nvCxnSpPr>
        <p:spPr>
          <a:xfrm>
            <a:off x="5717059" y="1910692"/>
            <a:ext cx="1210963" cy="68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CACF3951-63AC-4B34-301C-717C570D2F32}"/>
              </a:ext>
            </a:extLst>
          </p:cNvPr>
          <p:cNvCxnSpPr>
            <a:stCxn id="9" idx="2"/>
          </p:cNvCxnSpPr>
          <p:nvPr/>
        </p:nvCxnSpPr>
        <p:spPr>
          <a:xfrm flipH="1">
            <a:off x="6691023" y="3211886"/>
            <a:ext cx="966047" cy="1145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563FA2E8-0509-BBA7-40D6-49AFBF8CE028}"/>
              </a:ext>
            </a:extLst>
          </p:cNvPr>
          <p:cNvCxnSpPr>
            <a:cxnSpLocks/>
          </p:cNvCxnSpPr>
          <p:nvPr/>
        </p:nvCxnSpPr>
        <p:spPr>
          <a:xfrm flipH="1" flipV="1">
            <a:off x="3551170" y="4626845"/>
            <a:ext cx="1938774" cy="477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2875B587-5E02-B561-EA3F-14AE98527570}"/>
              </a:ext>
            </a:extLst>
          </p:cNvPr>
          <p:cNvCxnSpPr/>
          <p:nvPr/>
        </p:nvCxnSpPr>
        <p:spPr>
          <a:xfrm flipH="1" flipV="1">
            <a:off x="1705232" y="3303373"/>
            <a:ext cx="881449" cy="981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5AE4B09C-29F5-C0E7-6201-28A59E67A964}"/>
              </a:ext>
            </a:extLst>
          </p:cNvPr>
          <p:cNvCxnSpPr/>
          <p:nvPr/>
        </p:nvCxnSpPr>
        <p:spPr>
          <a:xfrm flipH="1">
            <a:off x="1194486" y="4736757"/>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16664726"/>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{CA29DBDA-3737-4D42-A0CF-5EC1A411478C}tf11964407_win32</Template>
  <TotalTime>1632</TotalTime>
  <Words>4872</Words>
  <Application>Microsoft Office PowerPoint</Application>
  <PresentationFormat>Custom</PresentationFormat>
  <Paragraphs>707</Paragraphs>
  <Slides>57</Slides>
  <Notes>2</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Part 2 A Generic Process view</vt:lpstr>
      <vt:lpstr>Topics </vt:lpstr>
      <vt:lpstr>A Layered Technology  Software Engineering Layers</vt:lpstr>
      <vt:lpstr>Tools: Provide automated or semi-automated support for the process, methods and quality control.  When tools are integrated so that information created by one tool can be used by another, a system for the support of software development, called computer-aided software engineering (CASE) </vt:lpstr>
      <vt:lpstr>A Generic Process Models   S/w Process Frame Work  </vt:lpstr>
      <vt:lpstr>Process Framework</vt:lpstr>
      <vt:lpstr>Conti..</vt:lpstr>
      <vt:lpstr>Process flow</vt:lpstr>
      <vt:lpstr>Conti..</vt:lpstr>
      <vt:lpstr>Conti..</vt:lpstr>
      <vt:lpstr>Conti..  Defining a framework activity</vt:lpstr>
      <vt:lpstr>Conti..</vt:lpstr>
      <vt:lpstr>NEXT TOPIC  Process Assessment and Improvement</vt:lpstr>
      <vt:lpstr>Conti.. CMMI Model </vt:lpstr>
      <vt:lpstr>Conti..</vt:lpstr>
      <vt:lpstr>Conti..</vt:lpstr>
      <vt:lpstr>Process models SDLC</vt:lpstr>
      <vt:lpstr>SDLC</vt:lpstr>
      <vt:lpstr>Planning/Feasibility study:</vt:lpstr>
      <vt:lpstr>Waterfall model</vt:lpstr>
      <vt:lpstr>Conti.. waterfall model</vt:lpstr>
      <vt:lpstr>V Model</vt:lpstr>
      <vt:lpstr>Conti..   There are two phases in this V model  a) Verification Phase– Requirement analysis, Architectural design, component design, code generation  b) Validation phase – Unit testing, Integration testing, System testing, Acceptance testing</vt:lpstr>
      <vt:lpstr>Incremental Model</vt:lpstr>
      <vt:lpstr>Conti..      Incremental model</vt:lpstr>
      <vt:lpstr>Conti..  The incremental model philosophy is used for all “Agile Process Models”</vt:lpstr>
      <vt:lpstr>RAD (Rapid Application Development Model)</vt:lpstr>
      <vt:lpstr>Conti.. RAD</vt:lpstr>
      <vt:lpstr>Conti.. RAD</vt:lpstr>
      <vt:lpstr>Evolutionary models</vt:lpstr>
      <vt:lpstr>Conti..</vt:lpstr>
      <vt:lpstr>Conti.. evolutionary models</vt:lpstr>
      <vt:lpstr>Conti.. Prototype model</vt:lpstr>
      <vt:lpstr>Spiral model</vt:lpstr>
      <vt:lpstr>Conti.. Spiral model</vt:lpstr>
      <vt:lpstr>Conti.. spiral</vt:lpstr>
      <vt:lpstr>Concurrent models</vt:lpstr>
      <vt:lpstr>Slide 38</vt:lpstr>
      <vt:lpstr>Conti.. Concurrent model</vt:lpstr>
      <vt:lpstr>Component model</vt:lpstr>
      <vt:lpstr>Conti..</vt:lpstr>
      <vt:lpstr>Unified process</vt:lpstr>
      <vt:lpstr>conti.. Unified process</vt:lpstr>
      <vt:lpstr>Conti.. unified process</vt:lpstr>
      <vt:lpstr>Conti..</vt:lpstr>
      <vt:lpstr>Production phase</vt:lpstr>
      <vt:lpstr>Process and Product</vt:lpstr>
      <vt:lpstr>Agile Development</vt:lpstr>
      <vt:lpstr>Agility principles</vt:lpstr>
      <vt:lpstr>Human Factors</vt:lpstr>
      <vt:lpstr>Extreme programming</vt:lpstr>
      <vt:lpstr>Conti..</vt:lpstr>
      <vt:lpstr>XP Process</vt:lpstr>
      <vt:lpstr>Conti..</vt:lpstr>
      <vt:lpstr>Conti..</vt:lpstr>
      <vt:lpstr>Other Agile process models</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A Generic Process view</dc:title>
  <dc:creator>Harish K</dc:creator>
  <cp:lastModifiedBy>Abdul Ahad</cp:lastModifiedBy>
  <cp:revision>283</cp:revision>
  <dcterms:created xsi:type="dcterms:W3CDTF">2024-01-03T09:47:44Z</dcterms:created>
  <dcterms:modified xsi:type="dcterms:W3CDTF">2024-03-15T07:14:29Z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