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85" Type="http://schemas.openxmlformats.org/officeDocument/2006/relationships/slide" Target="slides/slide8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31" Type="http://schemas.openxmlformats.org/officeDocument/2006/relationships/slide" Target="slides/slide27.xml"/><Relationship Id="rId75" Type="http://schemas.openxmlformats.org/officeDocument/2006/relationships/slide" Target="slides/slide71.xml"/><Relationship Id="rId30" Type="http://schemas.openxmlformats.org/officeDocument/2006/relationships/slide" Target="slides/slide26.xml"/><Relationship Id="rId74" Type="http://schemas.openxmlformats.org/officeDocument/2006/relationships/slide" Target="slides/slide70.xml"/><Relationship Id="rId33" Type="http://schemas.openxmlformats.org/officeDocument/2006/relationships/slide" Target="slides/slide29.xml"/><Relationship Id="rId77" Type="http://schemas.openxmlformats.org/officeDocument/2006/relationships/slide" Target="slides/slide73.xml"/><Relationship Id="rId32" Type="http://schemas.openxmlformats.org/officeDocument/2006/relationships/slide" Target="slides/slide28.xml"/><Relationship Id="rId76" Type="http://schemas.openxmlformats.org/officeDocument/2006/relationships/slide" Target="slides/slide72.xml"/><Relationship Id="rId35" Type="http://schemas.openxmlformats.org/officeDocument/2006/relationships/slide" Target="slides/slide31.xml"/><Relationship Id="rId79" Type="http://schemas.openxmlformats.org/officeDocument/2006/relationships/slide" Target="slides/slide75.xml"/><Relationship Id="rId34" Type="http://schemas.openxmlformats.org/officeDocument/2006/relationships/slide" Target="slides/slide30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Shape 3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Shape 4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Shape 4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Shape 4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Shape 4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Shape 4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Shape 4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Shape 4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Shape 4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Shape 4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Shape 5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Shape 5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Shape 5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Shape 5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Shape 5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Shape 5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Shape 5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Shape 5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Shape 5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Shape 5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Shape 5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Shape 5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Shape 6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Shape 6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Shape 6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Shape 6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Shape 6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Shape 6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Shape 6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Shape 6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Shape 6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Shape 6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Shape 6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Shape 6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Shape 6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Shape 6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hape 7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Shape 7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127.0.0.1:8000/" TargetMode="External"/><Relationship Id="rId4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://www.domainname.com/first_app/%E2%80%A6" TargetMode="External"/><Relationship Id="rId4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.jp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744575"/>
            <a:ext cx="8520600" cy="204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- Level One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 with Django!</a:t>
            </a:r>
            <a:endParaRPr/>
          </a:p>
        </p:txBody>
      </p:sp>
      <p:pic>
        <p:nvPicPr>
          <p:cNvPr descr="watermark.jpg" id="56" name="Shape 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Shape 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create a virtual environment that contains the newer version of the package.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Luckily, Anaconda makes this really easy for us!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virtual environment handler is included!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Shape 1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Shape 1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To use a virtual environment with conda we use these commands: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conda create --name myEnv django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Here we created an environment called “myEnv” with the latest version of Django.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Shape 1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Shape 1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can then activate the environment: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activate</a:t>
            </a: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 myEnv 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Now, anything installed with pip or conda when this environment is activated, will only be installed for this environment.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Shape 1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Shape 1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can then deactivate the environment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de</a:t>
            </a: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activate myEnv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Its encouraged to use virtual environments for your projects to keep them self-contained and not run into issues when packages update!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Shape 1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Shape 1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ctrTitle"/>
          </p:nvPr>
        </p:nvSpPr>
        <p:spPr>
          <a:xfrm>
            <a:off x="311700" y="744575"/>
            <a:ext cx="8520600" cy="204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Shape 15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our first django project!</a:t>
            </a:r>
            <a:endParaRPr/>
          </a:p>
        </p:txBody>
      </p:sp>
      <p:pic>
        <p:nvPicPr>
          <p:cNvPr descr="watermark.jpg" id="160" name="Shape 1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" name="Shape 1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can install Django with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conda install django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Or for normal python distributions: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pip install django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" name="Shape 1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" name="Shape 1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When you install Django, it actually also installed a command line tool called: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django-admin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create our first project. Type: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django-admin startproject first_project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6" name="Shape 1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Shape 1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will then get something that looks like this: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" name="Shape 1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Shape 1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28 at 12.48.16 AM.png" id="186" name="Shape 186"/>
          <p:cNvPicPr preferRelativeResize="0"/>
          <p:nvPr/>
        </p:nvPicPr>
        <p:blipFill rotWithShape="1">
          <a:blip r:embed="rId4">
            <a:alphaModFix/>
          </a:blip>
          <a:srcRect b="0" l="0" r="22618" t="5320"/>
          <a:stretch/>
        </p:blipFill>
        <p:spPr>
          <a:xfrm>
            <a:off x="2937600" y="1992725"/>
            <a:ext cx="2797725" cy="271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explain what is going on here!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3" name="Shape 1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4" name="Shape 1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28 at 12.48.16 AM.png" id="195" name="Shape 195"/>
          <p:cNvPicPr preferRelativeResize="0"/>
          <p:nvPr/>
        </p:nvPicPr>
        <p:blipFill rotWithShape="1">
          <a:blip r:embed="rId4">
            <a:alphaModFix/>
          </a:blip>
          <a:srcRect b="0" l="0" r="22618" t="5320"/>
          <a:stretch/>
        </p:blipFill>
        <p:spPr>
          <a:xfrm>
            <a:off x="2937600" y="1992725"/>
            <a:ext cx="2797725" cy="271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__init__.py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a blank Python script that due to its special name let’s Python know that this directory can be treated as a package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2" name="Shape 2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3" name="Shape 20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28 at 12.48.16 AM.png" id="204" name="Shape 204"/>
          <p:cNvPicPr preferRelativeResize="0"/>
          <p:nvPr/>
        </p:nvPicPr>
        <p:blipFill rotWithShape="1">
          <a:blip r:embed="rId4">
            <a:alphaModFix/>
          </a:blip>
          <a:srcRect b="0" l="0" r="22618" t="5320"/>
          <a:stretch/>
        </p:blipFill>
        <p:spPr>
          <a:xfrm>
            <a:off x="333225" y="1476500"/>
            <a:ext cx="2797725" cy="271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We’ve finally reached the moment we’ve been waiting for - Django!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Before we dive into the technical details of Django, let’s learn a little more about it and it's interesting background!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Shape 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Shape 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settings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where you will store all your project settings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1" name="Shape 21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2" name="Shape 21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28 at 12.48.16 AM.png" id="213" name="Shape 213"/>
          <p:cNvPicPr preferRelativeResize="0"/>
          <p:nvPr/>
        </p:nvPicPr>
        <p:blipFill rotWithShape="1">
          <a:blip r:embed="rId4">
            <a:alphaModFix/>
          </a:blip>
          <a:srcRect b="0" l="0" r="22618" t="5320"/>
          <a:stretch/>
        </p:blipFill>
        <p:spPr>
          <a:xfrm>
            <a:off x="333225" y="1476500"/>
            <a:ext cx="2797725" cy="271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urls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a Python script that will store all the URL patterns for your project. Basically the different pages of your web application.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0" name="Shape 2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1" name="Shape 2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28 at 12.48.16 AM.png" id="222" name="Shape 222"/>
          <p:cNvPicPr preferRelativeResize="0"/>
          <p:nvPr/>
        </p:nvPicPr>
        <p:blipFill rotWithShape="1">
          <a:blip r:embed="rId4">
            <a:alphaModFix/>
          </a:blip>
          <a:srcRect b="0" l="0" r="22618" t="5320"/>
          <a:stretch/>
        </p:blipFill>
        <p:spPr>
          <a:xfrm>
            <a:off x="333225" y="1476500"/>
            <a:ext cx="2797725" cy="271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wsgi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a Python script that acts as the Web Server Gateway Interface. It will later on help us deploy our web app to production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9" name="Shape 2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0" name="Shape 2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28 at 12.48.16 AM.png" id="231" name="Shape 231"/>
          <p:cNvPicPr preferRelativeResize="0"/>
          <p:nvPr/>
        </p:nvPicPr>
        <p:blipFill rotWithShape="1">
          <a:blip r:embed="rId4">
            <a:alphaModFix/>
          </a:blip>
          <a:srcRect b="0" l="0" r="22618" t="5320"/>
          <a:stretch/>
        </p:blipFill>
        <p:spPr>
          <a:xfrm>
            <a:off x="333225" y="1476500"/>
            <a:ext cx="2797725" cy="271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manage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a Python script that we will use a lot. It will be associates with many commands as we build our web app!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8" name="Shape 2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9" name="Shape 2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28 at 12.48.16 AM.png" id="240" name="Shape 240"/>
          <p:cNvPicPr preferRelativeResize="0"/>
          <p:nvPr/>
        </p:nvPicPr>
        <p:blipFill rotWithShape="1">
          <a:blip r:embed="rId4">
            <a:alphaModFix/>
          </a:blip>
          <a:srcRect b="0" l="0" r="22618" t="5320"/>
          <a:stretch/>
        </p:blipFill>
        <p:spPr>
          <a:xfrm>
            <a:off x="333225" y="1476500"/>
            <a:ext cx="2797725" cy="271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use manage.py now: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python manage.py runserver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will see a bunch of stuff but at the bottom you will see something like: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400">
                <a:latin typeface="Inconsolata"/>
                <a:ea typeface="Inconsolata"/>
                <a:cs typeface="Inconsolata"/>
                <a:sym typeface="Inconsolata"/>
              </a:rPr>
              <a:t>Django version 1.10.5, using settings 'first_project.settings'</a:t>
            </a:r>
            <a:br>
              <a:rPr lang="en" sz="24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400">
                <a:latin typeface="Inconsolata"/>
                <a:ea typeface="Inconsolata"/>
                <a:cs typeface="Inconsolata"/>
                <a:sym typeface="Inconsolata"/>
              </a:rPr>
              <a:t>Starting development server at http://127.0.0.1:8000/</a:t>
            </a:r>
            <a:endParaRPr sz="2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7" name="Shape 2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8" name="Shape 2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Copy and paste that url into your browser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 u="sng">
                <a:solidFill>
                  <a:schemeClr val="hlink"/>
                </a:solidFill>
                <a:latin typeface="Inconsolata"/>
                <a:ea typeface="Inconsolata"/>
                <a:cs typeface="Inconsolata"/>
                <a:sym typeface="Inconsolata"/>
                <a:hlinkClick r:id="rId3"/>
              </a:rPr>
              <a:t>http://127.0.0.1:8000/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0" marL="45720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should now see your very first web page being locally hosted on your computer.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Congratulations!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5" name="Shape 25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6" name="Shape 256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should have also noticed a warning about migrations.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has to do with databases and how to connect them to Django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What is a Migration?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3" name="Shape 2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4" name="Shape 2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migration allows you to move databases from one design to another, this is also reversible.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 you can “migrate” your database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touch back on this later, for now you can ignore this warning.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1" name="Shape 2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2" name="Shape 2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That was the basics of getting started with Django!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Up next we will continue by creating a very simple Hello World Django Application!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9" name="Shape 2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0" name="Shape 2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ctrTitle"/>
          </p:nvPr>
        </p:nvSpPr>
        <p:spPr>
          <a:xfrm>
            <a:off x="311700" y="744575"/>
            <a:ext cx="8520600" cy="204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Shape 28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our first django application!</a:t>
            </a:r>
            <a:endParaRPr/>
          </a:p>
        </p:txBody>
      </p:sp>
      <p:pic>
        <p:nvPicPr>
          <p:cNvPr descr="watermark.jpg" id="287" name="Shape 2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8" name="Shape 2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Django is a free and open source web framework.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is used by many sites, including Pinterest, PBS, Instagram, BitBucket, Washington Times, Mozilla, and more!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Shape 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Shape 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 far we have been able to use runserver to test our installation of Django.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 let’s move on to creating our first Django Application.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We’ll learn about views and how to use them.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5" name="Shape 2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6" name="Shape 2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some terminology straight: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Django Project is a collection of applications and configurations that when combined together will make up the full web application (your complete website running with Django)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3" name="Shape 3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4" name="Shape 3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some terminology straight: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Django Application is created to perform a particular functionality for your entire web application. For example you could have a registration app, a polling app, comments app, etc.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1" name="Shape 31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2" name="Shape 31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These Django Apps can then be plugged into other Django Projects, so you can reuse them! (Or use other people’s apps)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create a simple application with: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python manage.py startapp first_app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9" name="Shape 3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0" name="Shape 3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quickly discuss all of these files!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7" name="Shape 3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8" name="Shape 3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28 at 9.06.47 PM.png" id="329" name="Shape 329"/>
          <p:cNvPicPr preferRelativeResize="0"/>
          <p:nvPr/>
        </p:nvPicPr>
        <p:blipFill rotWithShape="1">
          <a:blip r:embed="rId4">
            <a:alphaModFix/>
          </a:blip>
          <a:srcRect b="0" l="0" r="0" t="2997"/>
          <a:stretch/>
        </p:blipFill>
        <p:spPr>
          <a:xfrm>
            <a:off x="2996975" y="1878000"/>
            <a:ext cx="2717725" cy="30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__init__.py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a blank Python script that due to its special name let’s Python know that this directory can be treated as a package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6" name="Shape 3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7" name="Shape 3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28 at 9.06.47 PM.png" id="338" name="Shape 338"/>
          <p:cNvPicPr preferRelativeResize="0"/>
          <p:nvPr/>
        </p:nvPicPr>
        <p:blipFill rotWithShape="1">
          <a:blip r:embed="rId4">
            <a:alphaModFix/>
          </a:blip>
          <a:srcRect b="0" l="0" r="0" t="2997"/>
          <a:stretch/>
        </p:blipFill>
        <p:spPr>
          <a:xfrm>
            <a:off x="277100" y="1318762"/>
            <a:ext cx="2717725" cy="30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admin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can register your models here which Django will then use them with Django’s admin interface.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5" name="Shape 3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6" name="Shape 3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28 at 9.06.47 PM.png" id="347" name="Shape 347"/>
          <p:cNvPicPr preferRelativeResize="0"/>
          <p:nvPr/>
        </p:nvPicPr>
        <p:blipFill rotWithShape="1">
          <a:blip r:embed="rId4">
            <a:alphaModFix/>
          </a:blip>
          <a:srcRect b="0" l="0" r="0" t="2997"/>
          <a:stretch/>
        </p:blipFill>
        <p:spPr>
          <a:xfrm>
            <a:off x="277100" y="1318762"/>
            <a:ext cx="2717725" cy="30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apps.py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Here you can place application specific configurations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4" name="Shape 3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5" name="Shape 3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28 at 9.06.47 PM.png" id="356" name="Shape 356"/>
          <p:cNvPicPr preferRelativeResize="0"/>
          <p:nvPr/>
        </p:nvPicPr>
        <p:blipFill rotWithShape="1">
          <a:blip r:embed="rId4">
            <a:alphaModFix/>
          </a:blip>
          <a:srcRect b="0" l="0" r="0" t="2997"/>
          <a:stretch/>
        </p:blipFill>
        <p:spPr>
          <a:xfrm>
            <a:off x="277100" y="1318762"/>
            <a:ext cx="2717725" cy="30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Here you store the application’s data models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3" name="Shape 3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4" name="Shape 3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28 at 9.06.47 PM.png" id="365" name="Shape 365"/>
          <p:cNvPicPr preferRelativeResize="0"/>
          <p:nvPr/>
        </p:nvPicPr>
        <p:blipFill rotWithShape="1">
          <a:blip r:embed="rId4">
            <a:alphaModFix/>
          </a:blip>
          <a:srcRect b="0" l="0" r="0" t="2997"/>
          <a:stretch/>
        </p:blipFill>
        <p:spPr>
          <a:xfrm>
            <a:off x="277100" y="1318762"/>
            <a:ext cx="2717725" cy="30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te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sts.py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Here you can store test functions to test your code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2" name="Shape 3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3" name="Shape 3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28 at 9.06.47 PM.png" id="374" name="Shape 374"/>
          <p:cNvPicPr preferRelativeResize="0"/>
          <p:nvPr/>
        </p:nvPicPr>
        <p:blipFill rotWithShape="1">
          <a:blip r:embed="rId4">
            <a:alphaModFix/>
          </a:blip>
          <a:srcRect b="0" l="0" r="0" t="2997"/>
          <a:stretch/>
        </p:blipFill>
        <p:spPr>
          <a:xfrm>
            <a:off x="277100" y="1318762"/>
            <a:ext cx="2717725" cy="30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Django was created in 2003 when the web developers at the Lawrence Journal-World newspaper started using Python for their development.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fact that is originated at a newspaper is important!	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Shape 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Shape 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view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where you have functions that handle requests and return responses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1" name="Shape 3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2" name="Shape 3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28 at 9.06.47 PM.png" id="383" name="Shape 383"/>
          <p:cNvPicPr preferRelativeResize="0"/>
          <p:nvPr/>
        </p:nvPicPr>
        <p:blipFill rotWithShape="1">
          <a:blip r:embed="rId4">
            <a:alphaModFix/>
          </a:blip>
          <a:srcRect b="0" l="0" r="0" t="2997"/>
          <a:stretch/>
        </p:blipFill>
        <p:spPr>
          <a:xfrm>
            <a:off x="277100" y="1318762"/>
            <a:ext cx="2717725" cy="30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Migrations folder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directory stores database specific information as it relates to the models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0" name="Shape 3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1" name="Shape 3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28 at 9.06.47 PM.png" id="392" name="Shape 392"/>
          <p:cNvPicPr preferRelativeResize="0"/>
          <p:nvPr/>
        </p:nvPicPr>
        <p:blipFill rotWithShape="1">
          <a:blip r:embed="rId4">
            <a:alphaModFix/>
          </a:blip>
          <a:srcRect b="0" l="0" r="0" t="2997"/>
          <a:stretch/>
        </p:blipFill>
        <p:spPr>
          <a:xfrm>
            <a:off x="277100" y="1318762"/>
            <a:ext cx="2717725" cy="30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 let’s learn the process of creating a view and mapping it to a URL!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9" name="Shape 3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0" name="Shape 4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>
            <p:ph type="ctrTitle"/>
          </p:nvPr>
        </p:nvSpPr>
        <p:spPr>
          <a:xfrm>
            <a:off x="311700" y="744575"/>
            <a:ext cx="8520600" cy="204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- Challenge!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Shape 40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to put your skills to the test</a:t>
            </a:r>
            <a:r>
              <a:rPr lang="en"/>
              <a:t>!</a:t>
            </a:r>
            <a:endParaRPr/>
          </a:p>
        </p:txBody>
      </p:sp>
      <p:pic>
        <p:nvPicPr>
          <p:cNvPr descr="watermark.jpg" id="407" name="Shape 4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8" name="Shape 4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We’ve learned enough now that before we continue to learn about URL mappings, we should challenge you to make sure you can test your new skills!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5" name="Shape 4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6" name="Shape 4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Complete the following tasks: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Create a New Django Project: “ProTwo”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Create a New Django App: “AppTwo”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Create an Index View that returns: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■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&lt;em&gt;My Second App &lt;/em&gt;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Link this view to the urls.py file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3" name="Shape 4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4" name="Shape 4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the next lecture we will go through the steps of this challenge task!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Best of luck, you already have all the knowledge needed to complete this!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1" name="Shape 4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2" name="Shape 4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/>
          <p:nvPr>
            <p:ph type="ctrTitle"/>
          </p:nvPr>
        </p:nvSpPr>
        <p:spPr>
          <a:xfrm>
            <a:off x="311700" y="744575"/>
            <a:ext cx="8520600" cy="204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- Challenge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8" name="Shape 4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go through the solutions together!</a:t>
            </a:r>
            <a:endParaRPr/>
          </a:p>
        </p:txBody>
      </p:sp>
      <p:pic>
        <p:nvPicPr>
          <p:cNvPr descr="watermark.jpg" id="439" name="Shape 4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0" name="Shape 4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/>
          <p:nvPr>
            <p:ph type="ctrTitle"/>
          </p:nvPr>
        </p:nvSpPr>
        <p:spPr>
          <a:xfrm>
            <a:off x="311700" y="744575"/>
            <a:ext cx="8520600" cy="204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- Mapping URLS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6" name="Shape 4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quickly cover some more URL mappings!</a:t>
            </a:r>
            <a:endParaRPr/>
          </a:p>
        </p:txBody>
      </p:sp>
      <p:pic>
        <p:nvPicPr>
          <p:cNvPr descr="watermark.jpg" id="447" name="Shape 4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8" name="Shape 4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4" name="Shape 454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As we continue on through the course we are going to be dealing with mapping URLs quite a bit!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There are several ways of doing this, let’s briefly touch upon another way!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5" name="Shape 4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6" name="Shape 4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Because the original developers were surrounded by writers, good written documentation is a key part of Django!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means you have excellent references to check on the official Django docs!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Shape 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Shape 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2" name="Shape 462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previously showed a very direct mapping from the views.py to the urls.py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 we want to show the ability of using the include() function from django.conf.urls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3" name="Shape 4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4" name="Shape 4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0" name="Shape 470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include() function allows us to look for a match with regular expressions and link back to our application’s own urls.py file.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have to manually add in this urls.py file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1" name="Shape 4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2" name="Shape 4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8" name="Shape 478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 we would add the following to the project’s urls.py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Char char="○"/>
            </a:pPr>
            <a:r>
              <a:rPr lang="en" sz="2400">
                <a:latin typeface="Inconsolata"/>
                <a:ea typeface="Inconsolata"/>
                <a:cs typeface="Inconsolata"/>
                <a:sym typeface="Inconsolata"/>
              </a:rPr>
              <a:t>from django.conf.urls import include</a:t>
            </a:r>
            <a:endParaRPr sz="2400">
              <a:latin typeface="Inconsolata"/>
              <a:ea typeface="Inconsolata"/>
              <a:cs typeface="Inconsolata"/>
              <a:sym typeface="Inconsolata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Char char="○"/>
            </a:pPr>
            <a:r>
              <a:rPr lang="en" sz="2400">
                <a:latin typeface="Inconsolata"/>
                <a:ea typeface="Inconsolata"/>
                <a:cs typeface="Inconsolata"/>
                <a:sym typeface="Inconsolata"/>
              </a:rPr>
              <a:t>urlpatterns = [ ... url(r’^first_app/’,include(‘first_app.urls’)), ...]</a:t>
            </a:r>
            <a:endParaRPr sz="2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9" name="Shape 4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0" name="Shape 4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6" name="Shape 486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would allow us to look for any url that has the pattern: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www.domainname.com/first_app/…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we match that pattern, the include() function basically tells Django to go look at the urls.py file inside of first_app folder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7" name="Shape 487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Shape 488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4" name="Shape 494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might seem like a lot of work for a simple mapping, but later on we will want to try to keep our project’s urls.py clean and modular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 we set the reference to the app, instead of listing them all in the main urls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5" name="Shape 4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6" name="Shape 4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2" name="Shape 502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quickly walk through an example of all of this to show how it works!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Quick note: We’ve covered everything in Part 1 of Django’s Official Tutorial, so after this lecture you may want to go visit Part One and browse through it!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3" name="Shape 5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4" name="Shape 5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/>
          <p:nvPr>
            <p:ph type="ctrTitle"/>
          </p:nvPr>
        </p:nvSpPr>
        <p:spPr>
          <a:xfrm>
            <a:off x="311700" y="744575"/>
            <a:ext cx="8520600" cy="204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- Templates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0" name="Shape 5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how to use Templates!</a:t>
            </a:r>
            <a:endParaRPr/>
          </a:p>
        </p:txBody>
      </p:sp>
      <p:pic>
        <p:nvPicPr>
          <p:cNvPr descr="watermark.jpg" id="511" name="Shape 51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2" name="Shape 51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8" name="Shape 518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Templates are a key part to understanding how Django really works and interacts with your website.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Later on we will learn about how to connect templates with models so you can display data created dynamically.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9" name="Shape 5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0" name="Shape 5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6" name="Shape 526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now, let’s focus on the basics of templates and template tags.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template will contain the static parts of an html page (parts that are always the same)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7" name="Shape 5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8" name="Shape 5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4" name="Shape 534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there are template tags, which have their own special syntax.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syntax allows you to inject dynamic content that your Django App’s views will produce, effecting the final HTML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5" name="Shape 5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6" name="Shape 5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Django has its own excellent basic tutorial where you are walked through creating a basic polling web app.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reason it is a poll also extends back to its newspaper roots!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Shape 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Shape 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2" name="Shape 542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To get started with templates you first need to create a templates directory and then a subdirectory for each specific app’s templates.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goes inside of your top level directory: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first_project/templates/first_app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3" name="Shape 5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4" name="Shape 5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0" name="Shape 550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next step is to let Django know of the templates by editing the DIR key inside of the TEMPLATES dictionary in the settings.py file.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However, there is an issue we have to deal with before we do this!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1" name="Shape 5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2" name="Shape 5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8" name="Shape 558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want our Django Project to be easily transferrable from one computer to another, but the DIR key will require a “hard-coded” path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How do we resolve this?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9" name="Shape 5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0" name="Shape 5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6" name="Shape 566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can use Python’s os module to dynamically generate the correct file path strings, regardless of computer!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Import os and try out the following: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print(__file__)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print(os.path.dirname(__file__)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7" name="Shape 5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8" name="Shape 5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4" name="Shape 574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use this os module to feed the path to the DIR key inside of the TEMPLATES dictionary.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Once we’ve done that we can create an html file called index.html inside of the templates/first_app directory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5" name="Shape 5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6" name="Shape 5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2" name="Shape 582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Inside this HTML file we will insert template tags (a.k.a Django Template Variable).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These template variables will allow us to inject content into the HTML directly from Django!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3" name="Shape 5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4" name="Shape 5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0" name="Shape 590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now starting to reveal the power of why we would use a Web Framework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Django will be able to inject content into the HTML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Which means we can later on use Python code to inject content from a database!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1" name="Shape 5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2" name="Shape 5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8" name="Shape 598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order to achieve this, we will use the render() function and place it into our original index() function inside of our views.py file.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now code through everything we just discussed!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9" name="Shape 5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0" name="Shape 6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 txBox="1"/>
          <p:nvPr>
            <p:ph type="ctrTitle"/>
          </p:nvPr>
        </p:nvSpPr>
        <p:spPr>
          <a:xfrm>
            <a:off x="311700" y="744575"/>
            <a:ext cx="8520600" cy="204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Templates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Challenge 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6" name="Shape 60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your knowledge of Templates!</a:t>
            </a:r>
            <a:endParaRPr/>
          </a:p>
        </p:txBody>
      </p:sp>
      <p:pic>
        <p:nvPicPr>
          <p:cNvPr descr="watermark.jpg" id="607" name="Shape 6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8" name="Shape 6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4" name="Shape 614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Templates is a big leap forward for us, so it is a good time to quickly practice using them!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use your older ProTwo project (recreate it if you no longer have it)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Complete the following tasks...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5" name="Shape 6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6" name="Shape 6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When encountering Django tutorials you will often read that you should create a virtual environment or an “venv”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talk about what this is and how to use it!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Shape 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Shape 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 txBox="1"/>
          <p:nvPr>
            <p:ph type="ctrTitle"/>
          </p:nvPr>
        </p:nvSpPr>
        <p:spPr>
          <a:xfrm>
            <a:off x="311700" y="744575"/>
            <a:ext cx="8520600" cy="204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Templates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Challenge - Solutions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2" name="Shape 6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your knowledge of</a:t>
            </a:r>
            <a:r>
              <a:rPr lang="en"/>
              <a:t> Templates!</a:t>
            </a:r>
            <a:endParaRPr/>
          </a:p>
        </p:txBody>
      </p:sp>
      <p:pic>
        <p:nvPicPr>
          <p:cNvPr descr="watermark.jpg" id="623" name="Shape 6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4" name="Shape 6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0" name="Shape 630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Create a templates directory and connect it to the settings.py file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Create a new view called help and use url mapping to render it for any page with the extension /help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Add template tags to return “Help Page”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1" name="Shape 6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2" name="Shape 6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8" name="Shape 638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Best of luck and in the next lecture we will code through the solution!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9" name="Shape 6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0" name="Shape 6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 txBox="1"/>
          <p:nvPr>
            <p:ph type="ctrTitle"/>
          </p:nvPr>
        </p:nvSpPr>
        <p:spPr>
          <a:xfrm>
            <a:off x="311700" y="744575"/>
            <a:ext cx="8520600" cy="204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- Static 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6" name="Shape 6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how to insert static media files.</a:t>
            </a:r>
            <a:endParaRPr/>
          </a:p>
        </p:txBody>
      </p:sp>
      <p:pic>
        <p:nvPicPr>
          <p:cNvPr descr="watermark.jpg" id="647" name="Shape 6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8" name="Shape 6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4" name="Shape 654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 far we’ve used templates to insert simple text.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But we don’t always just want text, what about other types of media, for example, returning a User’s Photo?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discuss static media files!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5" name="Shape 6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6" name="Shape 6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2" name="Shape 662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To do this, we will create a new directory inside of the project called static ( just like we did for templates)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we will add this directory path to the project’s settings.py file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also add a STATIC_URL variable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3" name="Shape 6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4" name="Shape 6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0" name="Shape 670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Once we’ve done that we need a place to store our static image files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create a directory inside of static called images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Place a favorite .jpg file inside this images directory (or just download one)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1" name="Shape 6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2" name="Shape 6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8" name="Shape 678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To test that this all worked you can go to: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127.0.0.1:8000/static/images/pict.jpg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That will confirm that the paths are set up and connected properly.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But what we really want to do is set up a template tag for this!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9" name="Shape 6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0" name="Shape 6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6" name="Shape 686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To do this inside an html file, we add in a few specific tags, at the top: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{% load staticfiles %}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we want to insert the image with an HTML &lt;img src= &gt; style tag using: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consolata"/>
              <a:buChar char="○"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&lt;img src={%static “images/pic.jpg” %} /&gt;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687" name="Shape 6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8" name="Shape 6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4" name="Shape 694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Notice how this template tag is a little different in that it uses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{% %} 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instead of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{{ }}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695" name="Shape 6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96" name="Shape 6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virtual environment allows you to have a virtual installation of Python and packages on your computer.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 why would you ever want or need this?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Shape 1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Shape 1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2" name="Shape 702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discuss and show these differences more clearly in future lectures, but for now consider {{ }} as being used for simple text injection, and we can use {% %} for more complex injections and logic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703" name="Shape 7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4" name="Shape 7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0" name="Shape 710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 let’s code through an example of serving up a static image!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Afterwards we can dive into models and databases!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711" name="Shape 71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2" name="Shape 71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Packages change and get updated often!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There are changes that break backwards compatibility.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 what do you do if you want to test out new features but not break your web app?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Shape 1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Shape 1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