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484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the Back-End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Many Django tutorials dive straight into a “clone” project. Where you are guided through a clone of a popular website (e.g. Twitter, Reddit,etc.)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course takes a split approach, create a simple site first, then clones.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Shape 1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Shape 1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first develop a very simple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website will just be a simple registry of user-provided link with some basic user interactivity.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Shape 1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reason we don’t do a clone at first is because this doesn’t provide the best learning experience for the fundamental concepts.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With the simpler website approach we can give clear explanations.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Shape 1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Shape 1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approach also allows us to add in exercises that you can try out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independently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gotten the main concepts down with the simple website, then we can tackle clone projects.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Shape 1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later sections of this course will then utilize the clone projects to introduce more advanced concepts, like social logins, authorization, deployment,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Clones are a great way to introduce those topics in a fun and interesting way!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Shape 1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Shape 1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 ready to learn a lot!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half of the course is where you get to build all the cool stuff!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Shape 1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Shape 2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the back-end half of the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begin, let’s get a brief overview of what to expect for this half!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congratulate yourself, you’ve already learned a lot!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use Django and Python effectively a basic level of understanding the command line is necessary.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commands are sometimes slightly different for Windows users versus MacOS and Linux users.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Refer to the notes for full examples and reference commands, we will only need to know a few to get started.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next lecture will have a quick overview of them for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use Django we need to have a pretty good understanding of Python.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need to learn Python up to the point of Object Oriented Programming.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have previous experience with Python, feel free to skip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learned enough Python we can begin to use the Django web framework to create websites!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go over a very high level overview of how Django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(Very) High Level Overview of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50" y="1795075"/>
            <a:ext cx="1941275" cy="19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383438" y="3313925"/>
            <a:ext cx="1941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requests a URL</a:t>
            </a:r>
            <a:endParaRPr/>
          </a:p>
        </p:txBody>
      </p:sp>
      <p:cxnSp>
        <p:nvCxnSpPr>
          <p:cNvPr id="108" name="Shape 108"/>
          <p:cNvCxnSpPr/>
          <p:nvPr/>
        </p:nvCxnSpPr>
        <p:spPr>
          <a:xfrm flipH="1" rot="10800000">
            <a:off x="2273375" y="2200613"/>
            <a:ext cx="756900" cy="506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Shape 109"/>
          <p:cNvSpPr/>
          <p:nvPr/>
        </p:nvSpPr>
        <p:spPr>
          <a:xfrm>
            <a:off x="3081775" y="2028275"/>
            <a:ext cx="799800" cy="4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urls.py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638625" y="2028275"/>
            <a:ext cx="974400" cy="4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r>
              <a:rPr lang="en"/>
              <a:t>.py</a:t>
            </a:r>
            <a:endParaRPr/>
          </a:p>
        </p:txBody>
      </p:sp>
      <p:cxnSp>
        <p:nvCxnSpPr>
          <p:cNvPr id="111" name="Shape 111"/>
          <p:cNvCxnSpPr/>
          <p:nvPr/>
        </p:nvCxnSpPr>
        <p:spPr>
          <a:xfrm>
            <a:off x="3881575" y="2164050"/>
            <a:ext cx="757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Shape 112"/>
          <p:cNvCxnSpPr/>
          <p:nvPr/>
        </p:nvCxnSpPr>
        <p:spPr>
          <a:xfrm>
            <a:off x="5642375" y="2164050"/>
            <a:ext cx="757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Shape 113"/>
          <p:cNvSpPr/>
          <p:nvPr/>
        </p:nvSpPr>
        <p:spPr>
          <a:xfrm>
            <a:off x="6370075" y="2028275"/>
            <a:ext cx="1106700" cy="4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r>
              <a:rPr lang="en"/>
              <a:t>.py</a:t>
            </a:r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7238950" y="2511050"/>
            <a:ext cx="0" cy="66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Shape 115"/>
          <p:cNvSpPr/>
          <p:nvPr/>
        </p:nvSpPr>
        <p:spPr>
          <a:xfrm>
            <a:off x="6434425" y="3193625"/>
            <a:ext cx="1106700" cy="4623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(SQLite)</a:t>
            </a:r>
            <a:endParaRPr/>
          </a:p>
        </p:txBody>
      </p:sp>
      <p:cxnSp>
        <p:nvCxnSpPr>
          <p:cNvPr id="116" name="Shape 116"/>
          <p:cNvCxnSpPr/>
          <p:nvPr/>
        </p:nvCxnSpPr>
        <p:spPr>
          <a:xfrm flipH="1" rot="10800000">
            <a:off x="6691250" y="2523800"/>
            <a:ext cx="7800" cy="636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5655100" y="2360425"/>
            <a:ext cx="6729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Shape 118"/>
          <p:cNvCxnSpPr/>
          <p:nvPr/>
        </p:nvCxnSpPr>
        <p:spPr>
          <a:xfrm flipH="1">
            <a:off x="4483275" y="2495750"/>
            <a:ext cx="658200" cy="6927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Shape 119"/>
          <p:cNvSpPr/>
          <p:nvPr/>
        </p:nvSpPr>
        <p:spPr>
          <a:xfrm>
            <a:off x="3257875" y="3042450"/>
            <a:ext cx="1188600" cy="1034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CSS Javascript</a:t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 rot="10800000">
            <a:off x="2197250" y="3193625"/>
            <a:ext cx="982500" cy="371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We now know the Front-End technologies</a:t>
            </a:r>
            <a:endParaRPr sz="30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Shape 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50" y="1795075"/>
            <a:ext cx="1941275" cy="19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383438" y="3313925"/>
            <a:ext cx="1941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requests a URL</a:t>
            </a:r>
            <a:endParaRPr/>
          </a:p>
        </p:txBody>
      </p:sp>
      <p:cxnSp>
        <p:nvCxnSpPr>
          <p:cNvPr id="131" name="Shape 131"/>
          <p:cNvCxnSpPr/>
          <p:nvPr/>
        </p:nvCxnSpPr>
        <p:spPr>
          <a:xfrm flipH="1" rot="10800000">
            <a:off x="2273375" y="2200613"/>
            <a:ext cx="756900" cy="506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Shape 132"/>
          <p:cNvSpPr/>
          <p:nvPr/>
        </p:nvSpPr>
        <p:spPr>
          <a:xfrm>
            <a:off x="3081775" y="2028275"/>
            <a:ext cx="799800" cy="4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urls.py</a:t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638625" y="2028275"/>
            <a:ext cx="974400" cy="4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views.py</a:t>
            </a:r>
            <a:endParaRPr/>
          </a:p>
        </p:txBody>
      </p:sp>
      <p:cxnSp>
        <p:nvCxnSpPr>
          <p:cNvPr id="134" name="Shape 134"/>
          <p:cNvCxnSpPr/>
          <p:nvPr/>
        </p:nvCxnSpPr>
        <p:spPr>
          <a:xfrm>
            <a:off x="3881575" y="2164050"/>
            <a:ext cx="757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Shape 135"/>
          <p:cNvCxnSpPr/>
          <p:nvPr/>
        </p:nvCxnSpPr>
        <p:spPr>
          <a:xfrm>
            <a:off x="5642375" y="2164050"/>
            <a:ext cx="757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Shape 136"/>
          <p:cNvSpPr/>
          <p:nvPr/>
        </p:nvSpPr>
        <p:spPr>
          <a:xfrm>
            <a:off x="6370075" y="2028275"/>
            <a:ext cx="1106700" cy="4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models.py</a:t>
            </a:r>
            <a:endParaRPr/>
          </a:p>
        </p:txBody>
      </p:sp>
      <p:cxnSp>
        <p:nvCxnSpPr>
          <p:cNvPr id="137" name="Shape 137"/>
          <p:cNvCxnSpPr/>
          <p:nvPr/>
        </p:nvCxnSpPr>
        <p:spPr>
          <a:xfrm>
            <a:off x="7238950" y="2511050"/>
            <a:ext cx="0" cy="66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Shape 138"/>
          <p:cNvSpPr/>
          <p:nvPr/>
        </p:nvSpPr>
        <p:spPr>
          <a:xfrm>
            <a:off x="6434425" y="3193625"/>
            <a:ext cx="1106700" cy="4623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(SQLite)</a:t>
            </a:r>
            <a:endParaRPr/>
          </a:p>
        </p:txBody>
      </p:sp>
      <p:cxnSp>
        <p:nvCxnSpPr>
          <p:cNvPr id="139" name="Shape 139"/>
          <p:cNvCxnSpPr/>
          <p:nvPr/>
        </p:nvCxnSpPr>
        <p:spPr>
          <a:xfrm flipH="1" rot="10800000">
            <a:off x="6691250" y="2523800"/>
            <a:ext cx="7800" cy="636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Shape 140"/>
          <p:cNvCxnSpPr/>
          <p:nvPr/>
        </p:nvCxnSpPr>
        <p:spPr>
          <a:xfrm rot="10800000">
            <a:off x="5655100" y="2360425"/>
            <a:ext cx="6729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Shape 141"/>
          <p:cNvCxnSpPr/>
          <p:nvPr/>
        </p:nvCxnSpPr>
        <p:spPr>
          <a:xfrm flipH="1">
            <a:off x="4483275" y="2495750"/>
            <a:ext cx="658200" cy="6927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Shape 142"/>
          <p:cNvSpPr/>
          <p:nvPr/>
        </p:nvSpPr>
        <p:spPr>
          <a:xfrm>
            <a:off x="3257875" y="3042450"/>
            <a:ext cx="1188600" cy="1034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CSS Javascript</a:t>
            </a:r>
            <a:endParaRPr/>
          </a:p>
        </p:txBody>
      </p:sp>
      <p:cxnSp>
        <p:nvCxnSpPr>
          <p:cNvPr id="143" name="Shape 143"/>
          <p:cNvCxnSpPr/>
          <p:nvPr/>
        </p:nvCxnSpPr>
        <p:spPr>
          <a:xfrm rot="10800000">
            <a:off x="2197250" y="3193625"/>
            <a:ext cx="982500" cy="371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Shape 144"/>
          <p:cNvSpPr/>
          <p:nvPr/>
        </p:nvSpPr>
        <p:spPr>
          <a:xfrm>
            <a:off x="3179750" y="2951525"/>
            <a:ext cx="1369500" cy="1242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now time to learn enough Python to successfully use the Django Framework we just described!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we go through the back-end make sure to visit the documentation (it is really well written!)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Shape 1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Shape 1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