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latin typeface="Montserrat"/>
                <a:ea typeface="Montserrat"/>
                <a:cs typeface="Montserrat"/>
                <a:sym typeface="Montserrat"/>
              </a:rPr>
              <a:t>Python Level Two</a:t>
            </a:r>
            <a:endParaRPr b="1">
              <a:latin typeface="Montserrat"/>
              <a:ea typeface="Montserrat"/>
              <a:cs typeface="Montserrat"/>
              <a:sym typeface="Montserrat"/>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learn something! </a:t>
            </a:r>
            <a:endParaRPr/>
          </a:p>
        </p:txBody>
      </p:sp>
      <p:pic>
        <p:nvPicPr>
          <p:cNvPr descr="watermark.jpg" id="56" name="Shape 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Shape 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latin typeface="Montserrat"/>
                <a:ea typeface="Montserrat"/>
                <a:cs typeface="Montserrat"/>
                <a:sym typeface="Montserrat"/>
              </a:rPr>
              <a:t>Part 2 - Object Oriented Programming</a:t>
            </a:r>
            <a:endParaRPr b="1">
              <a:latin typeface="Montserrat"/>
              <a:ea typeface="Montserrat"/>
              <a:cs typeface="Montserrat"/>
              <a:sym typeface="Montserrat"/>
            </a:endParaRPr>
          </a:p>
        </p:txBody>
      </p:sp>
      <p:sp>
        <p:nvSpPr>
          <p:cNvPr id="127" name="Shape 1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Python - Level Two</a:t>
            </a:r>
            <a:endParaRPr/>
          </a:p>
        </p:txBody>
      </p:sp>
      <p:pic>
        <p:nvPicPr>
          <p:cNvPr descr="watermark.jpg" id="128" name="Shape 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Shape 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35" name="Shape 1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Object Oriented Programming is a way to use Python to create our own Objects.</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It can be a point of great confusion for beginners, mainly because often it is taught poorly!</a:t>
            </a:r>
            <a:endParaRPr sz="3000">
              <a:latin typeface="Montserrat"/>
              <a:ea typeface="Montserrat"/>
              <a:cs typeface="Montserrat"/>
              <a:sym typeface="Montserrat"/>
            </a:endParaRPr>
          </a:p>
        </p:txBody>
      </p:sp>
      <p:pic>
        <p:nvPicPr>
          <p:cNvPr descr="watermark.jpg" id="136" name="Shape 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Shape 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43" name="Shape 1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Let’s try our best to save you from any confusion by systematically showing you the thought process behind OOP and why we would need it.</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We will use it quite a bit for Django, so let’s get started!</a:t>
            </a:r>
            <a:endParaRPr sz="3000">
              <a:latin typeface="Montserrat"/>
              <a:ea typeface="Montserrat"/>
              <a:cs typeface="Montserrat"/>
              <a:sym typeface="Montserrat"/>
            </a:endParaRPr>
          </a:p>
        </p:txBody>
      </p:sp>
      <p:pic>
        <p:nvPicPr>
          <p:cNvPr descr="watermark.jpg" id="144" name="Shape 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 name="Shape 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latin typeface="Montserrat"/>
                <a:ea typeface="Montserrat"/>
                <a:cs typeface="Montserrat"/>
                <a:sym typeface="Montserrat"/>
              </a:rPr>
              <a:t>Part 3 - OOP Project</a:t>
            </a:r>
            <a:endParaRPr b="1">
              <a:latin typeface="Montserrat"/>
              <a:ea typeface="Montserrat"/>
              <a:cs typeface="Montserrat"/>
              <a:sym typeface="Montserrat"/>
            </a:endParaRPr>
          </a:p>
        </p:txBody>
      </p:sp>
      <p:sp>
        <p:nvSpPr>
          <p:cNvPr id="151" name="Shape 15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Python - Level Two</a:t>
            </a:r>
            <a:endParaRPr/>
          </a:p>
        </p:txBody>
      </p:sp>
      <p:pic>
        <p:nvPicPr>
          <p:cNvPr descr="watermark.jpg" id="152" name="Shape 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 name="Shape 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59" name="Shape 1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OOP is fundamental to becoming a good Python programmer, so let’s get some extra practice by building a game!</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We will use OOP to create the Card Game War!</a:t>
            </a:r>
            <a:endParaRPr sz="3000">
              <a:latin typeface="Montserrat"/>
              <a:ea typeface="Montserrat"/>
              <a:cs typeface="Montserrat"/>
              <a:sym typeface="Montserrat"/>
            </a:endParaRPr>
          </a:p>
        </p:txBody>
      </p:sp>
      <p:pic>
        <p:nvPicPr>
          <p:cNvPr descr="watermark.jpg" id="160" name="Shape 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 name="Shape 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67" name="Shape 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The relevant file is:</a:t>
            </a:r>
            <a:endParaRPr sz="3000">
              <a:latin typeface="Montserrat"/>
              <a:ea typeface="Montserrat"/>
              <a:cs typeface="Montserrat"/>
              <a:sym typeface="Montserrat"/>
            </a:endParaRPr>
          </a:p>
          <a:p>
            <a:pPr indent="-419100" lvl="1" marL="1371600" rtl="0">
              <a:spcBef>
                <a:spcPts val="0"/>
              </a:spcBef>
              <a:spcAft>
                <a:spcPts val="0"/>
              </a:spcAft>
              <a:buSzPts val="3000"/>
              <a:buFont typeface="Montserrat"/>
              <a:buChar char="○"/>
            </a:pPr>
            <a:r>
              <a:rPr lang="en" sz="3000">
                <a:latin typeface="Montserrat"/>
                <a:ea typeface="Montserrat"/>
                <a:cs typeface="Montserrat"/>
                <a:sym typeface="Montserrat"/>
              </a:rPr>
              <a:t>Part3_OOP_Project.py </a:t>
            </a:r>
            <a:endParaRPr sz="3000">
              <a:latin typeface="Montserrat"/>
              <a:ea typeface="Montserrat"/>
              <a:cs typeface="Montserrat"/>
              <a:sym typeface="Montserrat"/>
            </a:endParaRPr>
          </a:p>
        </p:txBody>
      </p:sp>
      <p:pic>
        <p:nvPicPr>
          <p:cNvPr descr="watermark.jpg" id="168" name="Shape 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 name="Shape 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75" name="Shape 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Feel free to either treat this as a code-along project, or attempt it on your own first!</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Let’s get a quick look at the project!</a:t>
            </a:r>
            <a:endParaRPr sz="3000">
              <a:latin typeface="Montserrat"/>
              <a:ea typeface="Montserrat"/>
              <a:cs typeface="Montserrat"/>
              <a:sym typeface="Montserrat"/>
            </a:endParaRPr>
          </a:p>
        </p:txBody>
      </p:sp>
      <p:pic>
        <p:nvPicPr>
          <p:cNvPr descr="watermark.jpg" id="176" name="Shape 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Shape 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
                <a:latin typeface="Montserrat"/>
                <a:ea typeface="Montserrat"/>
                <a:cs typeface="Montserrat"/>
                <a:sym typeface="Montserrat"/>
              </a:rPr>
              <a:t>Part 3 - OOP Project</a:t>
            </a:r>
            <a:endParaRPr b="1">
              <a:latin typeface="Montserrat"/>
              <a:ea typeface="Montserrat"/>
              <a:cs typeface="Montserrat"/>
              <a:sym typeface="Montserrat"/>
            </a:endParaRPr>
          </a:p>
          <a:p>
            <a:pPr indent="0" lvl="0" marL="0" rtl="0">
              <a:spcBef>
                <a:spcPts val="0"/>
              </a:spcBef>
              <a:spcAft>
                <a:spcPts val="0"/>
              </a:spcAft>
              <a:buNone/>
            </a:pPr>
            <a:r>
              <a:rPr b="1" lang="en">
                <a:latin typeface="Montserrat"/>
                <a:ea typeface="Montserrat"/>
                <a:cs typeface="Montserrat"/>
                <a:sym typeface="Montserrat"/>
              </a:rPr>
              <a:t>Solutions</a:t>
            </a:r>
            <a:endParaRPr b="1">
              <a:latin typeface="Montserrat"/>
              <a:ea typeface="Montserrat"/>
              <a:cs typeface="Montserrat"/>
              <a:sym typeface="Montserrat"/>
            </a:endParaRPr>
          </a:p>
        </p:txBody>
      </p:sp>
      <p:sp>
        <p:nvSpPr>
          <p:cNvPr id="183" name="Shape 18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Python - Level Two</a:t>
            </a:r>
            <a:endParaRPr/>
          </a:p>
        </p:txBody>
      </p:sp>
      <p:pic>
        <p:nvPicPr>
          <p:cNvPr descr="watermark.jpg" id="184" name="Shape 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Shape 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latin typeface="Montserrat"/>
                <a:ea typeface="Montserrat"/>
                <a:cs typeface="Montserrat"/>
                <a:sym typeface="Montserrat"/>
              </a:rPr>
              <a:t>Part 4 - Errors and Exceptions</a:t>
            </a:r>
            <a:endParaRPr b="1">
              <a:latin typeface="Montserrat"/>
              <a:ea typeface="Montserrat"/>
              <a:cs typeface="Montserrat"/>
              <a:sym typeface="Montserrat"/>
            </a:endParaRPr>
          </a:p>
        </p:txBody>
      </p:sp>
      <p:sp>
        <p:nvSpPr>
          <p:cNvPr id="191" name="Shape 1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Python - Level Two</a:t>
            </a:r>
            <a:endParaRPr/>
          </a:p>
        </p:txBody>
      </p:sp>
      <p:pic>
        <p:nvPicPr>
          <p:cNvPr descr="watermark.jpg" id="192" name="Shape 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Shape 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99" name="Shape 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Often times our code isn’t perfect, meaning we run into Errors!</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But how do we actually set-up our own Error and Exception calls?</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Let’s find out!</a:t>
            </a:r>
            <a:endParaRPr sz="3000">
              <a:latin typeface="Montserrat"/>
              <a:ea typeface="Montserrat"/>
              <a:cs typeface="Montserrat"/>
              <a:sym typeface="Montserrat"/>
            </a:endParaRPr>
          </a:p>
        </p:txBody>
      </p:sp>
      <p:pic>
        <p:nvPicPr>
          <p:cNvPr descr="watermark.jpg" id="200" name="Shape 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Shape 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Welcome to Python Level Two!</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In this section we will be covering more advanced topics that will allow you to use Django with ease!</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Knowing these topics will make your transition to Django very smooth!</a:t>
            </a:r>
            <a:endParaRPr sz="3000">
              <a:latin typeface="Montserrat"/>
              <a:ea typeface="Montserrat"/>
              <a:cs typeface="Montserrat"/>
              <a:sym typeface="Montserrat"/>
            </a:endParaRPr>
          </a:p>
        </p:txBody>
      </p:sp>
      <p:pic>
        <p:nvPicPr>
          <p:cNvPr descr="watermark.jpg" id="64" name="Shape 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Shape 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07" name="Shape 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We can use these keywords:</a:t>
            </a:r>
            <a:endParaRPr sz="3000">
              <a:latin typeface="Montserrat"/>
              <a:ea typeface="Montserrat"/>
              <a:cs typeface="Montserrat"/>
              <a:sym typeface="Montserrat"/>
            </a:endParaRPr>
          </a:p>
          <a:p>
            <a:pPr indent="-419100" lvl="1" marL="1371600" rtl="0">
              <a:spcBef>
                <a:spcPts val="0"/>
              </a:spcBef>
              <a:spcAft>
                <a:spcPts val="0"/>
              </a:spcAft>
              <a:buSzPts val="3000"/>
              <a:buFont typeface="Montserrat"/>
              <a:buChar char="○"/>
            </a:pPr>
            <a:r>
              <a:rPr lang="en" sz="3000">
                <a:latin typeface="Montserrat"/>
                <a:ea typeface="Montserrat"/>
                <a:cs typeface="Montserrat"/>
                <a:sym typeface="Montserrat"/>
              </a:rPr>
              <a:t>Try</a:t>
            </a:r>
            <a:endParaRPr sz="3000">
              <a:latin typeface="Montserrat"/>
              <a:ea typeface="Montserrat"/>
              <a:cs typeface="Montserrat"/>
              <a:sym typeface="Montserrat"/>
            </a:endParaRPr>
          </a:p>
          <a:p>
            <a:pPr indent="-419100" lvl="1" marL="1371600" rtl="0">
              <a:spcBef>
                <a:spcPts val="0"/>
              </a:spcBef>
              <a:spcAft>
                <a:spcPts val="0"/>
              </a:spcAft>
              <a:buSzPts val="3000"/>
              <a:buFont typeface="Montserrat"/>
              <a:buChar char="○"/>
            </a:pPr>
            <a:r>
              <a:rPr lang="en" sz="3000">
                <a:latin typeface="Montserrat"/>
                <a:ea typeface="Montserrat"/>
                <a:cs typeface="Montserrat"/>
                <a:sym typeface="Montserrat"/>
              </a:rPr>
              <a:t>Except</a:t>
            </a:r>
            <a:endParaRPr sz="3000">
              <a:latin typeface="Montserrat"/>
              <a:ea typeface="Montserrat"/>
              <a:cs typeface="Montserrat"/>
              <a:sym typeface="Montserrat"/>
            </a:endParaRPr>
          </a:p>
          <a:p>
            <a:pPr indent="-419100" lvl="1" marL="1371600" rtl="0">
              <a:spcBef>
                <a:spcPts val="0"/>
              </a:spcBef>
              <a:spcAft>
                <a:spcPts val="0"/>
              </a:spcAft>
              <a:buSzPts val="3000"/>
              <a:buFont typeface="Montserrat"/>
              <a:buChar char="○"/>
            </a:pPr>
            <a:r>
              <a:rPr lang="en" sz="3000">
                <a:latin typeface="Montserrat"/>
                <a:ea typeface="Montserrat"/>
                <a:cs typeface="Montserrat"/>
                <a:sym typeface="Montserrat"/>
              </a:rPr>
              <a:t>Finally</a:t>
            </a:r>
            <a:endParaRPr sz="3000">
              <a:latin typeface="Montserrat"/>
              <a:ea typeface="Montserrat"/>
              <a:cs typeface="Montserrat"/>
              <a:sym typeface="Montserrat"/>
            </a:endParaRPr>
          </a:p>
          <a:p>
            <a:pPr indent="-419100" lvl="0" marL="914400" rtl="0">
              <a:spcBef>
                <a:spcPts val="0"/>
              </a:spcBef>
              <a:spcAft>
                <a:spcPts val="0"/>
              </a:spcAft>
              <a:buSzPts val="3000"/>
              <a:buFont typeface="Montserrat"/>
              <a:buChar char="●"/>
            </a:pPr>
            <a:r>
              <a:rPr lang="en" sz="3000">
                <a:latin typeface="Montserrat"/>
                <a:ea typeface="Montserrat"/>
                <a:cs typeface="Montserrat"/>
                <a:sym typeface="Montserrat"/>
              </a:rPr>
              <a:t>To dictate our code logic in case of an error!</a:t>
            </a:r>
            <a:endParaRPr sz="3000">
              <a:latin typeface="Montserrat"/>
              <a:ea typeface="Montserrat"/>
              <a:cs typeface="Montserrat"/>
              <a:sym typeface="Montserrat"/>
            </a:endParaRPr>
          </a:p>
          <a:p>
            <a:pPr indent="0" lvl="0" marL="0" rtl="0">
              <a:spcBef>
                <a:spcPts val="1600"/>
              </a:spcBef>
              <a:spcAft>
                <a:spcPts val="1600"/>
              </a:spcAft>
              <a:buNone/>
            </a:pPr>
            <a:r>
              <a:t/>
            </a:r>
            <a:endParaRPr sz="3000">
              <a:latin typeface="Montserrat"/>
              <a:ea typeface="Montserrat"/>
              <a:cs typeface="Montserrat"/>
              <a:sym typeface="Montserrat"/>
            </a:endParaRPr>
          </a:p>
        </p:txBody>
      </p:sp>
      <p:pic>
        <p:nvPicPr>
          <p:cNvPr descr="watermark.jpg" id="208" name="Shape 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 name="Shape 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15" name="Shape 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To show how this works we will be opening files, one way to open files is to use the open() function:</a:t>
            </a:r>
            <a:endParaRPr sz="3000">
              <a:latin typeface="Montserrat"/>
              <a:ea typeface="Montserrat"/>
              <a:cs typeface="Montserrat"/>
              <a:sym typeface="Montserrat"/>
            </a:endParaRPr>
          </a:p>
          <a:p>
            <a:pPr indent="-419100" lvl="1" marL="914400" rtl="0">
              <a:spcBef>
                <a:spcPts val="0"/>
              </a:spcBef>
              <a:spcAft>
                <a:spcPts val="0"/>
              </a:spcAft>
              <a:buSzPts val="3000"/>
              <a:buFont typeface="Inconsolata"/>
              <a:buChar char="○"/>
            </a:pPr>
            <a:r>
              <a:rPr lang="en" sz="3000">
                <a:latin typeface="Inconsolata"/>
                <a:ea typeface="Inconsolata"/>
                <a:cs typeface="Inconsolata"/>
                <a:sym typeface="Inconsolata"/>
              </a:rPr>
              <a:t>open(“myfile.txt”,’r’)</a:t>
            </a:r>
            <a:endParaRPr sz="3000">
              <a:latin typeface="Inconsolata"/>
              <a:ea typeface="Inconsolata"/>
              <a:cs typeface="Inconsolata"/>
              <a:sym typeface="Inconsolata"/>
            </a:endParaRPr>
          </a:p>
        </p:txBody>
      </p:sp>
      <p:pic>
        <p:nvPicPr>
          <p:cNvPr descr="watermark.jpg" id="216" name="Shape 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 name="Shape 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23" name="Shape 2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The second parameter in the open() function dictates whether you are opening the file for just reading, just writing, or to do both.</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If you use the wrong one, you may get an error!</a:t>
            </a:r>
            <a:endParaRPr sz="3000">
              <a:latin typeface="Montserrat"/>
              <a:ea typeface="Montserrat"/>
              <a:cs typeface="Montserrat"/>
              <a:sym typeface="Montserrat"/>
            </a:endParaRPr>
          </a:p>
        </p:txBody>
      </p:sp>
      <p:pic>
        <p:nvPicPr>
          <p:cNvPr descr="watermark.jpg" id="224" name="Shape 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 name="Shape 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31" name="Shape 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use this to show how we can handle errors!</a:t>
            </a:r>
            <a:endParaRPr sz="3000">
              <a:latin typeface="Montserrat"/>
              <a:ea typeface="Montserrat"/>
              <a:cs typeface="Montserrat"/>
              <a:sym typeface="Montserrat"/>
            </a:endParaRPr>
          </a:p>
        </p:txBody>
      </p:sp>
      <p:pic>
        <p:nvPicPr>
          <p:cNvPr descr="watermark.jpg" id="232" name="Shape 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3" name="Shape 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latin typeface="Montserrat"/>
                <a:ea typeface="Montserrat"/>
                <a:cs typeface="Montserrat"/>
                <a:sym typeface="Montserrat"/>
              </a:rPr>
              <a:t>Part 5 - Decorators</a:t>
            </a:r>
            <a:endParaRPr b="1">
              <a:latin typeface="Montserrat"/>
              <a:ea typeface="Montserrat"/>
              <a:cs typeface="Montserrat"/>
              <a:sym typeface="Montserrat"/>
            </a:endParaRPr>
          </a:p>
        </p:txBody>
      </p:sp>
      <p:sp>
        <p:nvSpPr>
          <p:cNvPr id="239" name="Shape 23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Python - Level Two</a:t>
            </a:r>
            <a:endParaRPr/>
          </a:p>
        </p:txBody>
      </p:sp>
      <p:pic>
        <p:nvPicPr>
          <p:cNvPr descr="watermark.jpg" id="240" name="Shape 2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 name="Shape 2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47" name="Shape 2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Decorators are an advanced tool in Python, feel free to skip this lecture and come back to it at another time.</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We won’t encounter Decorators until much further into the Advanced Django material.</a:t>
            </a:r>
            <a:endParaRPr sz="3000">
              <a:latin typeface="Montserrat"/>
              <a:ea typeface="Montserrat"/>
              <a:cs typeface="Montserrat"/>
              <a:sym typeface="Montserrat"/>
            </a:endParaRPr>
          </a:p>
        </p:txBody>
      </p:sp>
      <p:pic>
        <p:nvPicPr>
          <p:cNvPr descr="watermark.jpg" id="248" name="Shape 2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 name="Shape 2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55" name="Shape 2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We leave this lecture in this section because material wise this makes the most sense but as far as using it in the course, it is recommended you skip this for now and come back to it when you see decorators mentioned again!</a:t>
            </a:r>
            <a:endParaRPr sz="3000">
              <a:latin typeface="Montserrat"/>
              <a:ea typeface="Montserrat"/>
              <a:cs typeface="Montserrat"/>
              <a:sym typeface="Montserrat"/>
            </a:endParaRPr>
          </a:p>
        </p:txBody>
      </p:sp>
      <p:pic>
        <p:nvPicPr>
          <p:cNvPr descr="watermark.jpg" id="256" name="Shape 2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7" name="Shape 2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63" name="Shape 2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Alright, let’s get started!</a:t>
            </a:r>
            <a:endParaRPr sz="3000">
              <a:latin typeface="Montserrat"/>
              <a:ea typeface="Montserrat"/>
              <a:cs typeface="Montserrat"/>
              <a:sym typeface="Montserrat"/>
            </a:endParaRPr>
          </a:p>
        </p:txBody>
      </p:sp>
      <p:pic>
        <p:nvPicPr>
          <p:cNvPr descr="watermark.jpg" id="264" name="Shape 2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 name="Shape 2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
                <a:latin typeface="Montserrat"/>
                <a:ea typeface="Montserrat"/>
                <a:cs typeface="Montserrat"/>
                <a:sym typeface="Montserrat"/>
              </a:rPr>
              <a:t>Part 6 - </a:t>
            </a:r>
            <a:endParaRPr b="1">
              <a:latin typeface="Montserrat"/>
              <a:ea typeface="Montserrat"/>
              <a:cs typeface="Montserrat"/>
              <a:sym typeface="Montserrat"/>
            </a:endParaRPr>
          </a:p>
          <a:p>
            <a:pPr indent="0" lvl="0" marL="0" rtl="0">
              <a:spcBef>
                <a:spcPts val="0"/>
              </a:spcBef>
              <a:spcAft>
                <a:spcPts val="0"/>
              </a:spcAft>
              <a:buNone/>
            </a:pPr>
            <a:r>
              <a:rPr b="1" lang="en">
                <a:latin typeface="Montserrat"/>
                <a:ea typeface="Montserrat"/>
                <a:cs typeface="Montserrat"/>
                <a:sym typeface="Montserrat"/>
              </a:rPr>
              <a:t>Modules and Packages</a:t>
            </a:r>
            <a:endParaRPr b="1">
              <a:latin typeface="Montserrat"/>
              <a:ea typeface="Montserrat"/>
              <a:cs typeface="Montserrat"/>
              <a:sym typeface="Montserrat"/>
            </a:endParaRPr>
          </a:p>
        </p:txBody>
      </p:sp>
      <p:sp>
        <p:nvSpPr>
          <p:cNvPr id="271" name="Shape 27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Python - Level Two</a:t>
            </a:r>
            <a:endParaRPr/>
          </a:p>
        </p:txBody>
      </p:sp>
      <p:pic>
        <p:nvPicPr>
          <p:cNvPr descr="watermark.jpg" id="272" name="Shape 2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 name="Shape 2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79" name="Shape 2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You’ve seen Python import statements, but have probably wondered, how do they work and how do we create our own?</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Let’s find out!</a:t>
            </a:r>
            <a:endParaRPr sz="3000">
              <a:latin typeface="Montserrat"/>
              <a:ea typeface="Montserrat"/>
              <a:cs typeface="Montserrat"/>
              <a:sym typeface="Montserrat"/>
            </a:endParaRPr>
          </a:p>
        </p:txBody>
      </p:sp>
      <p:pic>
        <p:nvPicPr>
          <p:cNvPr descr="watermark.jpg" id="280" name="Shape 2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 name="Shape 2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71" name="Shape 7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learn something! </a:t>
            </a:r>
            <a:endParaRPr/>
          </a:p>
        </p:txBody>
      </p:sp>
      <p:pic>
        <p:nvPicPr>
          <p:cNvPr descr="watermark.jpg" id="72" name="Shape 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Shape 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latin typeface="Montserrat"/>
                <a:ea typeface="Montserrat"/>
                <a:cs typeface="Montserrat"/>
                <a:sym typeface="Montserrat"/>
              </a:rPr>
              <a:t>Part 7 - </a:t>
            </a:r>
            <a:endParaRPr b="1">
              <a:latin typeface="Montserrat"/>
              <a:ea typeface="Montserrat"/>
              <a:cs typeface="Montserrat"/>
              <a:sym typeface="Montserrat"/>
            </a:endParaRPr>
          </a:p>
          <a:p>
            <a:pPr indent="0" lvl="0" marL="0" rtl="0">
              <a:spcBef>
                <a:spcPts val="0"/>
              </a:spcBef>
              <a:spcAft>
                <a:spcPts val="0"/>
              </a:spcAft>
              <a:buNone/>
            </a:pPr>
            <a:r>
              <a:rPr b="1" lang="en">
                <a:latin typeface="Montserrat"/>
                <a:ea typeface="Montserrat"/>
                <a:cs typeface="Montserrat"/>
                <a:sym typeface="Montserrat"/>
              </a:rPr>
              <a:t>Name and Main</a:t>
            </a:r>
            <a:endParaRPr b="1">
              <a:latin typeface="Montserrat"/>
              <a:ea typeface="Montserrat"/>
              <a:cs typeface="Montserrat"/>
              <a:sym typeface="Montserrat"/>
            </a:endParaRPr>
          </a:p>
        </p:txBody>
      </p:sp>
      <p:sp>
        <p:nvSpPr>
          <p:cNvPr id="287" name="Shape 28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Python - Level Two</a:t>
            </a:r>
            <a:endParaRPr/>
          </a:p>
        </p:txBody>
      </p:sp>
      <p:pic>
        <p:nvPicPr>
          <p:cNvPr descr="watermark.jpg" id="288" name="Shape 2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 name="Shape 2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95" name="Shape 2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An often confusing part of Python is a mysterious line of code:</a:t>
            </a:r>
            <a:endParaRPr sz="3000">
              <a:latin typeface="Montserrat"/>
              <a:ea typeface="Montserrat"/>
              <a:cs typeface="Montserrat"/>
              <a:sym typeface="Montserrat"/>
            </a:endParaRPr>
          </a:p>
          <a:p>
            <a:pPr indent="-419100" lvl="1" marL="1371600" rtl="0">
              <a:spcBef>
                <a:spcPts val="0"/>
              </a:spcBef>
              <a:spcAft>
                <a:spcPts val="0"/>
              </a:spcAft>
              <a:buSzPts val="3000"/>
              <a:buFont typeface="Montserrat"/>
              <a:buChar char="○"/>
            </a:pPr>
            <a:r>
              <a:rPr lang="en" sz="3000">
                <a:latin typeface="Montserrat"/>
                <a:ea typeface="Montserrat"/>
                <a:cs typeface="Montserrat"/>
                <a:sym typeface="Montserrat"/>
              </a:rPr>
              <a:t>if __name__ == "__main__":</a:t>
            </a:r>
            <a:endParaRPr sz="3000">
              <a:latin typeface="Montserrat"/>
              <a:ea typeface="Montserrat"/>
              <a:cs typeface="Montserrat"/>
              <a:sym typeface="Montserrat"/>
            </a:endParaRPr>
          </a:p>
        </p:txBody>
      </p:sp>
      <p:pic>
        <p:nvPicPr>
          <p:cNvPr descr="watermark.jpg" id="296" name="Shape 2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Shape 2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303" name="Shape 3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Sometimes when you are importing from a module, you would like to know whether a modules function is being used as an import, or if you are using the original .py file of that module.</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304" name="Shape 3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5" name="Shape 3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311" name="Shape 3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explore this some more, but make sure to check out the full explanatory text file that is in this part’s folder!</a:t>
            </a:r>
            <a:endParaRPr sz="3000">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312" name="Shape 3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3" name="Shape 3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latin typeface="Montserrat"/>
                <a:ea typeface="Montserrat"/>
                <a:cs typeface="Montserrat"/>
                <a:sym typeface="Montserrat"/>
              </a:rPr>
              <a:t>Part 8 - </a:t>
            </a:r>
            <a:endParaRPr b="1">
              <a:latin typeface="Montserrat"/>
              <a:ea typeface="Montserrat"/>
              <a:cs typeface="Montserrat"/>
              <a:sym typeface="Montserrat"/>
            </a:endParaRPr>
          </a:p>
          <a:p>
            <a:pPr indent="0" lvl="0" marL="0" rtl="0">
              <a:spcBef>
                <a:spcPts val="0"/>
              </a:spcBef>
              <a:spcAft>
                <a:spcPts val="0"/>
              </a:spcAft>
              <a:buNone/>
            </a:pPr>
            <a:r>
              <a:rPr b="1" lang="en">
                <a:latin typeface="Montserrat"/>
                <a:ea typeface="Montserrat"/>
                <a:cs typeface="Montserrat"/>
                <a:sym typeface="Montserrat"/>
              </a:rPr>
              <a:t>Regular Expressions</a:t>
            </a:r>
            <a:endParaRPr b="1">
              <a:latin typeface="Montserrat"/>
              <a:ea typeface="Montserrat"/>
              <a:cs typeface="Montserrat"/>
              <a:sym typeface="Montserrat"/>
            </a:endParaRPr>
          </a:p>
        </p:txBody>
      </p:sp>
      <p:sp>
        <p:nvSpPr>
          <p:cNvPr id="319" name="Shape 3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Python - Level Two</a:t>
            </a:r>
            <a:endParaRPr/>
          </a:p>
        </p:txBody>
      </p:sp>
      <p:pic>
        <p:nvPicPr>
          <p:cNvPr descr="watermark.jpg" id="320" name="Shape 3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1" name="Shape 3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327" name="Shape 3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Regular Expressions allow us to search for patterns in Python strings.</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They can seem incredibly intimidating at first due to their strange syntax! </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We’ll walk through the basics of regular expressions, we will use them in Django!</a:t>
            </a:r>
            <a:endParaRPr sz="3000">
              <a:latin typeface="Montserrat"/>
              <a:ea typeface="Montserrat"/>
              <a:cs typeface="Montserrat"/>
              <a:sym typeface="Montserrat"/>
            </a:endParaRPr>
          </a:p>
        </p:txBody>
      </p:sp>
      <p:pic>
        <p:nvPicPr>
          <p:cNvPr descr="watermark.jpg" id="328" name="Shape 3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9" name="Shape 3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latin typeface="Montserrat"/>
                <a:ea typeface="Montserrat"/>
                <a:cs typeface="Montserrat"/>
                <a:sym typeface="Montserrat"/>
              </a:rPr>
              <a:t>Part 1 - Scope</a:t>
            </a:r>
            <a:endParaRPr b="1">
              <a:latin typeface="Montserrat"/>
              <a:ea typeface="Montserrat"/>
              <a:cs typeface="Montserrat"/>
              <a:sym typeface="Montserrat"/>
            </a:endParaRPr>
          </a:p>
        </p:txBody>
      </p:sp>
      <p:sp>
        <p:nvSpPr>
          <p:cNvPr id="79" name="Shape 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Python - Level Two</a:t>
            </a:r>
            <a:endParaRPr/>
          </a:p>
        </p:txBody>
      </p:sp>
      <p:pic>
        <p:nvPicPr>
          <p:cNvPr descr="watermark.jpg" id="80" name="Shape 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Shape 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87" name="Shape 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We’ve discussed Scope a bit in the past, but Python’s Scope rules can sometimes confuse beginners, so let’s quickly go over the key rules of Python’s Scope</a:t>
            </a:r>
            <a:endParaRPr sz="3000">
              <a:latin typeface="Montserrat"/>
              <a:ea typeface="Montserrat"/>
              <a:cs typeface="Montserrat"/>
              <a:sym typeface="Montserrat"/>
            </a:endParaRPr>
          </a:p>
        </p:txBody>
      </p:sp>
      <p:pic>
        <p:nvPicPr>
          <p:cNvPr descr="watermark.jpg" id="88" name="Shape 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Shape 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95" name="Shape 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Python Scope follows the LEGB Rule:</a:t>
            </a:r>
            <a:endParaRPr sz="3000">
              <a:latin typeface="Montserrat"/>
              <a:ea typeface="Montserrat"/>
              <a:cs typeface="Montserrat"/>
              <a:sym typeface="Montserrat"/>
            </a:endParaRPr>
          </a:p>
          <a:p>
            <a:pPr indent="-419100" lvl="1" marL="1371600" rtl="0">
              <a:spcBef>
                <a:spcPts val="0"/>
              </a:spcBef>
              <a:spcAft>
                <a:spcPts val="0"/>
              </a:spcAft>
              <a:buSzPts val="3000"/>
              <a:buFont typeface="Montserrat"/>
              <a:buChar char="○"/>
            </a:pPr>
            <a:r>
              <a:rPr lang="en" sz="3000">
                <a:latin typeface="Montserrat"/>
                <a:ea typeface="Montserrat"/>
                <a:cs typeface="Montserrat"/>
                <a:sym typeface="Montserrat"/>
              </a:rPr>
              <a:t>Local</a:t>
            </a:r>
            <a:endParaRPr sz="3000">
              <a:latin typeface="Montserrat"/>
              <a:ea typeface="Montserrat"/>
              <a:cs typeface="Montserrat"/>
              <a:sym typeface="Montserrat"/>
            </a:endParaRPr>
          </a:p>
          <a:p>
            <a:pPr indent="-419100" lvl="1" marL="1371600" rtl="0">
              <a:spcBef>
                <a:spcPts val="0"/>
              </a:spcBef>
              <a:spcAft>
                <a:spcPts val="0"/>
              </a:spcAft>
              <a:buSzPts val="3000"/>
              <a:buFont typeface="Montserrat"/>
              <a:buChar char="○"/>
            </a:pPr>
            <a:r>
              <a:rPr lang="en" sz="3000">
                <a:latin typeface="Montserrat"/>
                <a:ea typeface="Montserrat"/>
                <a:cs typeface="Montserrat"/>
                <a:sym typeface="Montserrat"/>
              </a:rPr>
              <a:t>Enclosing Function locals</a:t>
            </a:r>
            <a:endParaRPr sz="3000">
              <a:latin typeface="Montserrat"/>
              <a:ea typeface="Montserrat"/>
              <a:cs typeface="Montserrat"/>
              <a:sym typeface="Montserrat"/>
            </a:endParaRPr>
          </a:p>
          <a:p>
            <a:pPr indent="-419100" lvl="1" marL="1371600" rtl="0">
              <a:spcBef>
                <a:spcPts val="0"/>
              </a:spcBef>
              <a:spcAft>
                <a:spcPts val="0"/>
              </a:spcAft>
              <a:buSzPts val="3000"/>
              <a:buFont typeface="Montserrat"/>
              <a:buChar char="○"/>
            </a:pPr>
            <a:r>
              <a:rPr lang="en" sz="3000">
                <a:latin typeface="Montserrat"/>
                <a:ea typeface="Montserrat"/>
                <a:cs typeface="Montserrat"/>
                <a:sym typeface="Montserrat"/>
              </a:rPr>
              <a:t>Global</a:t>
            </a:r>
            <a:endParaRPr sz="3000">
              <a:latin typeface="Montserrat"/>
              <a:ea typeface="Montserrat"/>
              <a:cs typeface="Montserrat"/>
              <a:sym typeface="Montserrat"/>
            </a:endParaRPr>
          </a:p>
          <a:p>
            <a:pPr indent="-419100" lvl="1" marL="1371600" rtl="0">
              <a:spcBef>
                <a:spcPts val="0"/>
              </a:spcBef>
              <a:spcAft>
                <a:spcPts val="0"/>
              </a:spcAft>
              <a:buSzPts val="3000"/>
              <a:buFont typeface="Montserrat"/>
              <a:buChar char="○"/>
            </a:pPr>
            <a:r>
              <a:rPr lang="en" sz="3000">
                <a:latin typeface="Montserrat"/>
                <a:ea typeface="Montserrat"/>
                <a:cs typeface="Montserrat"/>
                <a:sym typeface="Montserrat"/>
              </a:rPr>
              <a:t>Built-in</a:t>
            </a:r>
            <a:endParaRPr sz="3000">
              <a:latin typeface="Montserrat"/>
              <a:ea typeface="Montserrat"/>
              <a:cs typeface="Montserrat"/>
              <a:sym typeface="Montserrat"/>
            </a:endParaRPr>
          </a:p>
        </p:txBody>
      </p:sp>
      <p:pic>
        <p:nvPicPr>
          <p:cNvPr descr="watermark.jpg" id="96" name="Shape 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Shape 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03" name="Shape 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 Local — Names assigned in any way within a function (def or lambda)), and not declared global in that function.</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E: (EFLs) — Name in the local scope of any and all enclosing functions (def or lambda), from inner to outer.</a:t>
            </a:r>
            <a:endParaRPr sz="3000">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104" name="Shape 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Shape 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11" name="Shape 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G: Global (module) — Names assigned at the top-level of a module file, or declared global in a def within the file.</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 B: Built-in (Python) — Names preassigned in the built-in names module : open,range,SyntaxError,...</a:t>
            </a:r>
            <a:endParaRPr sz="3000">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112" name="Shape 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Shape 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19" name="Shape 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walk through some simple examples that make Python’s scope clear!</a:t>
            </a:r>
            <a:endParaRPr sz="3000">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120" name="Shape 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Shape 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