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8" r:id="rId2"/>
    <p:sldId id="332" r:id="rId3"/>
    <p:sldId id="329" r:id="rId4"/>
    <p:sldId id="334" r:id="rId5"/>
    <p:sldId id="335" r:id="rId6"/>
    <p:sldId id="338" r:id="rId7"/>
    <p:sldId id="337"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5" r:id="rId22"/>
    <p:sldId id="356" r:id="rId23"/>
    <p:sldId id="352" r:id="rId24"/>
    <p:sldId id="353" r:id="rId25"/>
    <p:sldId id="354" r:id="rId26"/>
    <p:sldId id="357" r:id="rId27"/>
    <p:sldId id="358" r:id="rId28"/>
    <p:sldId id="359" r:id="rId29"/>
    <p:sldId id="360" r:id="rId30"/>
    <p:sldId id="362" r:id="rId31"/>
    <p:sldId id="393" r:id="rId32"/>
    <p:sldId id="363" r:id="rId33"/>
    <p:sldId id="364" r:id="rId34"/>
    <p:sldId id="394" r:id="rId35"/>
    <p:sldId id="365" r:id="rId36"/>
    <p:sldId id="366" r:id="rId37"/>
    <p:sldId id="36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5/2/2024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10</a:t>
            </a:fld>
            <a:endParaRPr lang="en-US"/>
          </a:p>
        </p:txBody>
      </p:sp>
    </p:spTree>
    <p:extLst>
      <p:ext uri="{BB962C8B-B14F-4D97-AF65-F5344CB8AC3E}">
        <p14:creationId xmlns:p14="http://schemas.microsoft.com/office/powerpoint/2010/main" val="392018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26</a:t>
            </a:fld>
            <a:endParaRPr lang="en-US"/>
          </a:p>
        </p:txBody>
      </p:sp>
    </p:spTree>
    <p:extLst>
      <p:ext uri="{BB962C8B-B14F-4D97-AF65-F5344CB8AC3E}">
        <p14:creationId xmlns:p14="http://schemas.microsoft.com/office/powerpoint/2010/main" val="315610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aud.com/post/the-history-and-evolution-of-fraud" TargetMode="External"/><Relationship Id="rId2" Type="http://schemas.openxmlformats.org/officeDocument/2006/relationships/hyperlink" Target="https://www.kaggle.com/datasets/iabhishekbhardwaj/fraud-detection" TargetMode="External"/><Relationship Id="rId1" Type="http://schemas.openxmlformats.org/officeDocument/2006/relationships/slideLayout" Target="../slideLayouts/slideLayout2.xml"/><Relationship Id="rId6" Type="http://schemas.openxmlformats.org/officeDocument/2006/relationships/hyperlink" Target="https://ieeexplore.ieee.org/document/10085493" TargetMode="External"/><Relationship Id="rId5" Type="http://schemas.openxmlformats.org/officeDocument/2006/relationships/hyperlink" Target="https://www.sciencedirect.com/science/article/pii/S0957417421017164" TargetMode="External"/><Relationship Id="rId4" Type="http://schemas.openxmlformats.org/officeDocument/2006/relationships/hyperlink" Target="https://www.amygb.ai/blog/how-fraud-detection-works-in-bank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937E53F-CB2A-0927-95C4-03BB2DA75784}"/>
              </a:ext>
            </a:extLst>
          </p:cNvPr>
          <p:cNvSpPr txBox="1"/>
          <p:nvPr/>
        </p:nvSpPr>
        <p:spPr>
          <a:xfrm>
            <a:off x="533400" y="152400"/>
            <a:ext cx="8077200" cy="1323439"/>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Credit card fraud detection using Supervised Learning Classification</a:t>
            </a:r>
          </a:p>
        </p:txBody>
      </p:sp>
      <p:sp>
        <p:nvSpPr>
          <p:cNvPr id="3" name="TextBox 2">
            <a:extLst>
              <a:ext uri="{FF2B5EF4-FFF2-40B4-BE49-F238E27FC236}">
                <a16:creationId xmlns:a16="http://schemas.microsoft.com/office/drawing/2014/main" id="{42F723F0-B889-9608-3049-A5D14A0E564C}"/>
              </a:ext>
            </a:extLst>
          </p:cNvPr>
          <p:cNvSpPr txBox="1"/>
          <p:nvPr/>
        </p:nvSpPr>
        <p:spPr>
          <a:xfrm>
            <a:off x="1371600" y="2590800"/>
            <a:ext cx="678180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Mentor</a:t>
            </a:r>
            <a:r>
              <a:rPr lang="en-I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Gabrilla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Sabadini</a:t>
            </a:r>
            <a:r>
              <a:rPr lang="en-US" sz="2800" dirty="0">
                <a:latin typeface="Times New Roman" panose="02020603050405020304" pitchFamily="18" charset="0"/>
                <a:cs typeface="Times New Roman" panose="02020603050405020304" pitchFamily="18" charset="0"/>
              </a:rPr>
              <a:t> H </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68CD49C-E529-8B61-461D-109D773754A2}"/>
              </a:ext>
            </a:extLst>
          </p:cNvPr>
          <p:cNvSpPr txBox="1"/>
          <p:nvPr/>
        </p:nvSpPr>
        <p:spPr>
          <a:xfrm>
            <a:off x="670213" y="4114800"/>
            <a:ext cx="8184574"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Team Members</a:t>
            </a:r>
          </a:p>
          <a:p>
            <a:pPr algn="ctr"/>
            <a:r>
              <a:rPr lang="en-US" sz="2000" dirty="0">
                <a:latin typeface="Times New Roman" panose="02020603050405020304" pitchFamily="18" charset="0"/>
                <a:cs typeface="Times New Roman" panose="02020603050405020304" pitchFamily="18" charset="0"/>
              </a:rPr>
              <a:t>Gopi Selvaraj</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0265C-2D3C-4CA1-9C72-0240EB50EEBC}"/>
              </a:ext>
            </a:extLst>
          </p:cNvPr>
          <p:cNvSpPr>
            <a:spLocks noGrp="1"/>
          </p:cNvSpPr>
          <p:nvPr>
            <p:ph idx="1"/>
          </p:nvPr>
        </p:nvSpPr>
        <p:spPr>
          <a:xfrm>
            <a:off x="381000" y="304800"/>
            <a:ext cx="8686800" cy="6477000"/>
          </a:xfrm>
        </p:spPr>
        <p:txBody>
          <a:bodyPr>
            <a:normAutofit fontScale="32500" lnSpcReduction="20000"/>
          </a:bodyPr>
          <a:lstStyle/>
          <a:p>
            <a:pPr marL="0" indent="0" algn="l">
              <a:buNone/>
            </a:pPr>
            <a:r>
              <a:rPr lang="en-US" sz="50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Inference</a:t>
            </a:r>
            <a:r>
              <a:rPr lang="en-US" sz="5000" b="1" i="0" dirty="0">
                <a:solidFill>
                  <a:srgbClr val="000000"/>
                </a:solidFill>
                <a:effectLst/>
                <a:highlight>
                  <a:srgbClr val="FFFFFF"/>
                </a:highlight>
                <a:latin typeface="Times New Roman" panose="02020603050405020304" pitchFamily="18" charset="0"/>
                <a:cs typeface="Times New Roman" panose="02020603050405020304" pitchFamily="18" charset="0"/>
              </a:rPr>
              <a:t>:</a:t>
            </a:r>
            <a:endParaRPr lang="en-US" sz="5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Highly skewed(mean&gt;median&gt;mode) data in the numeric variables indicating presence of outliers in the higher scale in all numeric variables.</a:t>
            </a:r>
          </a:p>
          <a:p>
            <a:pPr algn="l">
              <a:buFont typeface="Arial" panose="020B0604020202020204" pitchFamily="34" charset="0"/>
              <a:buChar char="•"/>
            </a:pPr>
            <a:endPar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High positive skewness(2.2) indicating presence of outliers in higher scale.</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'credit limit' values lie between 5000 and 15000.</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see outlier value of 50000</a:t>
            </a:r>
          </a:p>
          <a:p>
            <a:pPr marL="0" indent="0" algn="l">
              <a:buNone/>
            </a:pPr>
            <a:endPar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High positive skewness(3) indicating presence of outliers in higher scale &amp; we can see huge no. of outliers.</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avaiableMoney</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values lie between 1079 and 7500</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see outlier value of 50000 (we have also seen the outlier value in ‘</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as well)</a:t>
            </a:r>
          </a:p>
          <a:p>
            <a:pPr algn="l">
              <a:buFont typeface="Arial" panose="020B0604020202020204" pitchFamily="34" charset="0"/>
              <a:buChar char="•"/>
            </a:pPr>
            <a:endPar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transactionAmount</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High positive skewness(2.11) indicating presence of outliers in higher scale &amp; we can see huge no. of outliers.</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avaiableMoney</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values lie between 33.6 and 191.4 indicating most of the transactions are of low value</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most outliers lie around 450 too 1300</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see extreme outlier value of 1608.3</a:t>
            </a:r>
          </a:p>
          <a:p>
            <a:pPr marL="0" indent="0" algn="l">
              <a:buNone/>
            </a:pPr>
            <a:endPar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High positive skewness(3.3) indicating presence of outliers in higher scale &amp; we can see huge no. of outliers</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a:t>
            </a:r>
            <a:r>
              <a:rPr lang="en-US" sz="4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 values lie between 700.3 and 5291</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high credit limit customers have not spend most of the money from their credit card.</a:t>
            </a:r>
          </a:p>
          <a:p>
            <a:pPr algn="l">
              <a:buFont typeface="Arial" panose="020B0604020202020204" pitchFamily="34" charset="0"/>
              <a:buChar char="•"/>
            </a:pPr>
            <a:r>
              <a:rPr lang="en-US" sz="46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see an extreme outlier value of 47498.8</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1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4ED4AC-1046-BE00-801C-895C01FF5731}"/>
              </a:ext>
            </a:extLst>
          </p:cNvPr>
          <p:cNvSpPr txBox="1"/>
          <p:nvPr/>
        </p:nvSpPr>
        <p:spPr>
          <a:xfrm>
            <a:off x="381000" y="93678"/>
            <a:ext cx="5715000" cy="738664"/>
          </a:xfrm>
          <a:prstGeom prst="rect">
            <a:avLst/>
          </a:prstGeom>
          <a:noFill/>
        </p:spPr>
        <p:txBody>
          <a:bodyPr wrap="square" rtlCol="0">
            <a:spAutoFit/>
          </a:bodyPr>
          <a:lstStyle/>
          <a:p>
            <a:r>
              <a:rPr lang="en-US" sz="2400" dirty="0"/>
              <a:t>Univariate analysis - Categorical variables </a:t>
            </a:r>
          </a:p>
          <a:p>
            <a:r>
              <a:rPr lang="en-US" u="sng" dirty="0" err="1"/>
              <a:t>Countplot</a:t>
            </a:r>
            <a:r>
              <a:rPr lang="en-US" dirty="0"/>
              <a:t>:</a:t>
            </a:r>
            <a:endParaRPr lang="en-IN" dirty="0"/>
          </a:p>
        </p:txBody>
      </p:sp>
      <p:pic>
        <p:nvPicPr>
          <p:cNvPr id="6" name="Picture 5">
            <a:extLst>
              <a:ext uri="{FF2B5EF4-FFF2-40B4-BE49-F238E27FC236}">
                <a16:creationId xmlns:a16="http://schemas.microsoft.com/office/drawing/2014/main" id="{2EAA28AC-67EB-27E1-8D02-28AC66AABC1B}"/>
              </a:ext>
            </a:extLst>
          </p:cNvPr>
          <p:cNvPicPr>
            <a:picLocks noChangeAspect="1"/>
          </p:cNvPicPr>
          <p:nvPr/>
        </p:nvPicPr>
        <p:blipFill>
          <a:blip r:embed="rId2"/>
          <a:stretch>
            <a:fillRect/>
          </a:stretch>
        </p:blipFill>
        <p:spPr>
          <a:xfrm>
            <a:off x="457200" y="787892"/>
            <a:ext cx="8458199" cy="6070107"/>
          </a:xfrm>
          <a:prstGeom prst="rect">
            <a:avLst/>
          </a:prstGeom>
        </p:spPr>
      </p:pic>
    </p:spTree>
    <p:extLst>
      <p:ext uri="{BB962C8B-B14F-4D97-AF65-F5344CB8AC3E}">
        <p14:creationId xmlns:p14="http://schemas.microsoft.com/office/powerpoint/2010/main" val="35969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47CB5-B08D-A493-400E-195363B6A60C}"/>
              </a:ext>
            </a:extLst>
          </p:cNvPr>
          <p:cNvSpPr txBox="1"/>
          <p:nvPr/>
        </p:nvSpPr>
        <p:spPr>
          <a:xfrm>
            <a:off x="381000" y="93678"/>
            <a:ext cx="5715000" cy="738664"/>
          </a:xfrm>
          <a:prstGeom prst="rect">
            <a:avLst/>
          </a:prstGeom>
          <a:noFill/>
        </p:spPr>
        <p:txBody>
          <a:bodyPr wrap="square" rtlCol="0">
            <a:spAutoFit/>
          </a:bodyPr>
          <a:lstStyle/>
          <a:p>
            <a:r>
              <a:rPr lang="en-US" sz="2400" dirty="0"/>
              <a:t>Univariate analysis - Categorical variables </a:t>
            </a:r>
          </a:p>
          <a:p>
            <a:r>
              <a:rPr lang="en-US" u="sng" dirty="0" err="1"/>
              <a:t>Countplot</a:t>
            </a:r>
            <a:r>
              <a:rPr lang="en-US" dirty="0"/>
              <a:t>:</a:t>
            </a:r>
            <a:endParaRPr lang="en-IN" dirty="0"/>
          </a:p>
        </p:txBody>
      </p:sp>
      <p:pic>
        <p:nvPicPr>
          <p:cNvPr id="6" name="Picture 5">
            <a:extLst>
              <a:ext uri="{FF2B5EF4-FFF2-40B4-BE49-F238E27FC236}">
                <a16:creationId xmlns:a16="http://schemas.microsoft.com/office/drawing/2014/main" id="{63161A2D-4A73-4752-54C3-CC44EF814C95}"/>
              </a:ext>
            </a:extLst>
          </p:cNvPr>
          <p:cNvPicPr>
            <a:picLocks noChangeAspect="1"/>
          </p:cNvPicPr>
          <p:nvPr/>
        </p:nvPicPr>
        <p:blipFill>
          <a:blip r:embed="rId2"/>
          <a:stretch>
            <a:fillRect/>
          </a:stretch>
        </p:blipFill>
        <p:spPr>
          <a:xfrm>
            <a:off x="457200" y="783227"/>
            <a:ext cx="8521014" cy="5940576"/>
          </a:xfrm>
          <a:prstGeom prst="rect">
            <a:avLst/>
          </a:prstGeom>
        </p:spPr>
      </p:pic>
    </p:spTree>
    <p:extLst>
      <p:ext uri="{BB962C8B-B14F-4D97-AF65-F5344CB8AC3E}">
        <p14:creationId xmlns:p14="http://schemas.microsoft.com/office/powerpoint/2010/main" val="67382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38DB71-FD7B-0F2E-A6F1-5668C3961037}"/>
              </a:ext>
            </a:extLst>
          </p:cNvPr>
          <p:cNvPicPr>
            <a:picLocks noChangeAspect="1"/>
          </p:cNvPicPr>
          <p:nvPr/>
        </p:nvPicPr>
        <p:blipFill>
          <a:blip r:embed="rId2"/>
          <a:stretch>
            <a:fillRect/>
          </a:stretch>
        </p:blipFill>
        <p:spPr>
          <a:xfrm>
            <a:off x="457200" y="454673"/>
            <a:ext cx="7800975" cy="6372225"/>
          </a:xfrm>
          <a:prstGeom prst="rect">
            <a:avLst/>
          </a:prstGeom>
        </p:spPr>
      </p:pic>
      <p:sp>
        <p:nvSpPr>
          <p:cNvPr id="6" name="TextBox 5">
            <a:extLst>
              <a:ext uri="{FF2B5EF4-FFF2-40B4-BE49-F238E27FC236}">
                <a16:creationId xmlns:a16="http://schemas.microsoft.com/office/drawing/2014/main" id="{C1890EA8-2333-1885-F76A-FF303D52FBE7}"/>
              </a:ext>
            </a:extLst>
          </p:cNvPr>
          <p:cNvSpPr txBox="1"/>
          <p:nvPr/>
        </p:nvSpPr>
        <p:spPr>
          <a:xfrm>
            <a:off x="381000" y="93678"/>
            <a:ext cx="5715000" cy="738664"/>
          </a:xfrm>
          <a:prstGeom prst="rect">
            <a:avLst/>
          </a:prstGeom>
          <a:noFill/>
        </p:spPr>
        <p:txBody>
          <a:bodyPr wrap="square" rtlCol="0">
            <a:spAutoFit/>
          </a:bodyPr>
          <a:lstStyle/>
          <a:p>
            <a:r>
              <a:rPr lang="en-US" sz="2400" dirty="0"/>
              <a:t>Univariate analysis  Categorical variables</a:t>
            </a:r>
          </a:p>
          <a:p>
            <a:r>
              <a:rPr lang="en-US" u="sng" dirty="0"/>
              <a:t>Pie-plot</a:t>
            </a:r>
            <a:r>
              <a:rPr lang="en-US" dirty="0"/>
              <a:t>:</a:t>
            </a:r>
            <a:endParaRPr lang="en-IN" dirty="0"/>
          </a:p>
        </p:txBody>
      </p:sp>
    </p:spTree>
    <p:extLst>
      <p:ext uri="{BB962C8B-B14F-4D97-AF65-F5344CB8AC3E}">
        <p14:creationId xmlns:p14="http://schemas.microsoft.com/office/powerpoint/2010/main" val="32269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5604D-11DD-19A3-05C8-8F658FDF3A80}"/>
              </a:ext>
            </a:extLst>
          </p:cNvPr>
          <p:cNvSpPr>
            <a:spLocks noGrp="1"/>
          </p:cNvSpPr>
          <p:nvPr>
            <p:ph idx="1"/>
          </p:nvPr>
        </p:nvSpPr>
        <p:spPr>
          <a:xfrm>
            <a:off x="304800" y="76200"/>
            <a:ext cx="8382000" cy="6781800"/>
          </a:xfrm>
        </p:spPr>
        <p:txBody>
          <a:bodyPr>
            <a:normAutofit lnSpcReduction="10000"/>
          </a:bodyPr>
          <a:lstStyle/>
          <a:p>
            <a:pPr marL="0" indent="0" algn="l">
              <a:buNone/>
            </a:pPr>
            <a:r>
              <a:rPr lang="en-US"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Inference</a:t>
            </a:r>
            <a:r>
              <a:rPr lang="en-US"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acqCountry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4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merchants(148286) are from country 'US'.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find data imbalance within subclasses are very few no. of values belong to 'MEX' , 'CAN' &amp; 'PR'.</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merchants(290) belong to country Puerto Rico/'PR’.</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merchantCountryCode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4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merchants(148285) belong to country code 'US'.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find data imbalance within subclasses are very few no. of values belong to 'MEX' , 'CAN' &amp; 'PR'.</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merchants(288) belong to country code Puerto Rico/'PR'.</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observe the distribution of values in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acqCountry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merchantCountryCode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is very similar. Both columns might be representing the country in which the transaction happened. The small difference in distribution of subclasses </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might be due to data collection/entry.</a:t>
            </a: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Instead of having both of them in the final model its best we have only one  column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Eg</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acqCountry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posEntryMode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5 . Values are distributed generally in 5.0, 9.0 &amp; 2.0. Fewer of values in 90.0 &amp; 80.0</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transactions(60452) used '5'/'PAN auto-entry via chip' followed by transaction(62268) using '9'/'PAN entry via electronic commerce, including remote chip'.</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transaction(2907) were from 80. This might happen if there's a problem with the chip reader/ chip on the card is damaged/ if there's some other technical issue. Indicating compromise in security.</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29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3E248-93EF-D850-AE1D-472E398D191E}"/>
              </a:ext>
            </a:extLst>
          </p:cNvPr>
          <p:cNvSpPr>
            <a:spLocks noGrp="1"/>
          </p:cNvSpPr>
          <p:nvPr>
            <p:ph idx="1"/>
          </p:nvPr>
        </p:nvSpPr>
        <p:spPr>
          <a:xfrm>
            <a:off x="381000" y="152400"/>
            <a:ext cx="8610600" cy="6324600"/>
          </a:xfrm>
        </p:spPr>
        <p:txBody>
          <a:bodyPr>
            <a:normAutofit/>
          </a:bodyPr>
          <a:lstStyle/>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posConditionCode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3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transactions(119734) were successful belonging to '1' followed by voided transactions(28482) belonging to '8'.</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transactions(1396) were belonged to 99 indicating refund of money for that transaction.</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transactionType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3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transactions(141755) belonged to type 'PURCHASE'.</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transaction(3912) belonged to type 'REVERSAL’.</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cardPresent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2 &amp; values seems to be equally distributed among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In most of the transactions(82486) the credit card was not physically present.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In least of the transactions(67126) the credit card not physically present.</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expirationDateKeyInMatch</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2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In most of the transactions(149403) there wasn't a match between the actual expiration date and the expiry date entered by the customer.</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of the transactions(209) there was a match between the actual expiration date and the expiry date entered by the customer.</a:t>
            </a:r>
          </a:p>
          <a:p>
            <a:pPr marL="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38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7D9F8-5134-4B89-F9B5-93D1FD1D16F1}"/>
              </a:ext>
            </a:extLst>
          </p:cNvPr>
          <p:cNvSpPr>
            <a:spLocks noGrp="1"/>
          </p:cNvSpPr>
          <p:nvPr>
            <p:ph idx="1"/>
          </p:nvPr>
        </p:nvSpPr>
        <p:spPr>
          <a:xfrm>
            <a:off x="457200" y="152400"/>
            <a:ext cx="8229600" cy="5973763"/>
          </a:xfrm>
        </p:spPr>
        <p:txBody>
          <a:bodyPr>
            <a:normAutofit/>
          </a:bodyPr>
          <a:lstStyle/>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2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see high class imbalance in target variable.</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transactions(188288) were not fraud &amp; least no. of transactions(2368) were fraud.</a:t>
            </a:r>
          </a:p>
          <a:p>
            <a:pPr algn="l">
              <a:buFont typeface="Arial" panose="020B0604020202020204" pitchFamily="34" charset="0"/>
              <a:buChar char="•"/>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merchantCategoryCode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No. of subclasses = 19 &amp; high imbalance in distribution of subclasses.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transactions(38468) were from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online_retail</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transactions.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Least no.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transactinos</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(269) were from 'cable/phone' transactions.</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merchantName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of the transactions(6785) are from 'Lyft'.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Followed by 6612 transactions from 'Uber'.</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65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80C-1C98-0531-62A4-F92675C27D82}"/>
              </a:ext>
            </a:extLst>
          </p:cNvPr>
          <p:cNvSpPr>
            <a:spLocks noGrp="1"/>
          </p:cNvSpPr>
          <p:nvPr>
            <p:ph type="title"/>
          </p:nvPr>
        </p:nvSpPr>
        <p:spPr>
          <a:xfrm>
            <a:off x="152400" y="160414"/>
            <a:ext cx="5257800" cy="666172"/>
          </a:xfrm>
        </p:spPr>
        <p:txBody>
          <a:bodyPr>
            <a:normAutofit/>
          </a:bodyPr>
          <a:lstStyle/>
          <a:p>
            <a:r>
              <a:rPr lang="en-US" sz="1800" b="1" dirty="0">
                <a:latin typeface="Times New Roman" panose="02020603050405020304" pitchFamily="18" charset="0"/>
                <a:cs typeface="Times New Roman" panose="02020603050405020304" pitchFamily="18" charset="0"/>
              </a:rPr>
              <a:t>Bivariate analysis – </a:t>
            </a: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Numerical VS Categorical</a:t>
            </a:r>
            <a:br>
              <a:rPr lang="en-US" sz="1800"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916C0F-455E-D185-520E-71511D11AAD1}"/>
              </a:ext>
            </a:extLst>
          </p:cNvPr>
          <p:cNvPicPr>
            <a:picLocks noChangeAspect="1"/>
          </p:cNvPicPr>
          <p:nvPr/>
        </p:nvPicPr>
        <p:blipFill>
          <a:blip r:embed="rId2"/>
          <a:stretch>
            <a:fillRect/>
          </a:stretch>
        </p:blipFill>
        <p:spPr>
          <a:xfrm>
            <a:off x="533400" y="914400"/>
            <a:ext cx="8229600" cy="5783186"/>
          </a:xfrm>
          <a:prstGeom prst="rect">
            <a:avLst/>
          </a:prstGeom>
        </p:spPr>
      </p:pic>
      <p:sp>
        <p:nvSpPr>
          <p:cNvPr id="6" name="TextBox 5">
            <a:extLst>
              <a:ext uri="{FF2B5EF4-FFF2-40B4-BE49-F238E27FC236}">
                <a16:creationId xmlns:a16="http://schemas.microsoft.com/office/drawing/2014/main" id="{4A53F53D-82CD-D0C8-44F5-1F846569C185}"/>
              </a:ext>
            </a:extLst>
          </p:cNvPr>
          <p:cNvSpPr txBox="1"/>
          <p:nvPr/>
        </p:nvSpPr>
        <p:spPr>
          <a:xfrm>
            <a:off x="457200" y="457200"/>
            <a:ext cx="2895600" cy="369332"/>
          </a:xfrm>
          <a:prstGeom prst="rect">
            <a:avLst/>
          </a:prstGeom>
          <a:noFill/>
        </p:spPr>
        <p:txBody>
          <a:bodyPr wrap="square" rtlCol="0">
            <a:spAutoFit/>
          </a:bodyPr>
          <a:lstStyle/>
          <a:p>
            <a:r>
              <a:rPr lang="en-US" sz="1800" i="0" u="sng" dirty="0" err="1">
                <a:solidFill>
                  <a:srgbClr val="000000"/>
                </a:solidFill>
                <a:effectLst/>
                <a:highlight>
                  <a:srgbClr val="FFFFFF"/>
                </a:highlight>
                <a:latin typeface="Times New Roman" panose="02020603050405020304" pitchFamily="18" charset="0"/>
                <a:cs typeface="Times New Roman" panose="02020603050405020304" pitchFamily="18" charset="0"/>
              </a:rPr>
              <a:t>Barplot</a:t>
            </a:r>
            <a:endParaRPr lang="en-IN" u="sng" dirty="0"/>
          </a:p>
        </p:txBody>
      </p:sp>
    </p:spTree>
    <p:extLst>
      <p:ext uri="{BB962C8B-B14F-4D97-AF65-F5344CB8AC3E}">
        <p14:creationId xmlns:p14="http://schemas.microsoft.com/office/powerpoint/2010/main" val="63019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C877C-8A7C-0AE5-181D-0DF5126A9DEB}"/>
              </a:ext>
            </a:extLst>
          </p:cNvPr>
          <p:cNvPicPr>
            <a:picLocks noChangeAspect="1"/>
          </p:cNvPicPr>
          <p:nvPr/>
        </p:nvPicPr>
        <p:blipFill>
          <a:blip r:embed="rId2"/>
          <a:stretch>
            <a:fillRect/>
          </a:stretch>
        </p:blipFill>
        <p:spPr>
          <a:xfrm>
            <a:off x="333038" y="914399"/>
            <a:ext cx="8810961" cy="5940491"/>
          </a:xfrm>
          <a:prstGeom prst="rect">
            <a:avLst/>
          </a:prstGeom>
        </p:spPr>
      </p:pic>
      <p:sp>
        <p:nvSpPr>
          <p:cNvPr id="6" name="TextBox 5">
            <a:extLst>
              <a:ext uri="{FF2B5EF4-FFF2-40B4-BE49-F238E27FC236}">
                <a16:creationId xmlns:a16="http://schemas.microsoft.com/office/drawing/2014/main" id="{79D45C6B-C427-CAA7-5E13-F209847A58F3}"/>
              </a:ext>
            </a:extLst>
          </p:cNvPr>
          <p:cNvSpPr txBox="1"/>
          <p:nvPr/>
        </p:nvSpPr>
        <p:spPr>
          <a:xfrm>
            <a:off x="457200" y="457200"/>
            <a:ext cx="2895600" cy="369332"/>
          </a:xfrm>
          <a:prstGeom prst="rect">
            <a:avLst/>
          </a:prstGeom>
          <a:noFill/>
        </p:spPr>
        <p:txBody>
          <a:bodyPr wrap="square" rtlCol="0">
            <a:spAutoFit/>
          </a:bodyPr>
          <a:lstStyle/>
          <a:p>
            <a:r>
              <a:rPr lang="en-US" sz="1800" i="0" u="sng" dirty="0">
                <a:solidFill>
                  <a:srgbClr val="000000"/>
                </a:solidFill>
                <a:effectLst/>
                <a:highlight>
                  <a:srgbClr val="FFFFFF"/>
                </a:highlight>
                <a:latin typeface="Times New Roman" panose="02020603050405020304" pitchFamily="18" charset="0"/>
                <a:cs typeface="Times New Roman" panose="02020603050405020304" pitchFamily="18" charset="0"/>
              </a:rPr>
              <a:t>Boxplot</a:t>
            </a:r>
            <a:endParaRPr lang="en-IN" u="sng" dirty="0"/>
          </a:p>
        </p:txBody>
      </p:sp>
    </p:spTree>
    <p:extLst>
      <p:ext uri="{BB962C8B-B14F-4D97-AF65-F5344CB8AC3E}">
        <p14:creationId xmlns:p14="http://schemas.microsoft.com/office/powerpoint/2010/main" val="132695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19B93-6740-E039-9A0D-72A50126BFCF}"/>
              </a:ext>
            </a:extLst>
          </p:cNvPr>
          <p:cNvSpPr>
            <a:spLocks noGrp="1"/>
          </p:cNvSpPr>
          <p:nvPr>
            <p:ph idx="1"/>
          </p:nvPr>
        </p:nvSpPr>
        <p:spPr>
          <a:xfrm>
            <a:off x="457200" y="609600"/>
            <a:ext cx="8686800" cy="6629400"/>
          </a:xfrm>
        </p:spPr>
        <p:txBody>
          <a:bodyPr>
            <a:noAutofit/>
          </a:bodyPr>
          <a:lstStyle/>
          <a:p>
            <a:pPr marL="0" indent="0" algn="l">
              <a:buNone/>
            </a:pPr>
            <a:r>
              <a:rPr lang="en-US"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Inference:</a:t>
            </a:r>
          </a:p>
          <a:p>
            <a:pPr marL="0" indent="0" algn="l">
              <a:buNone/>
            </a:pPr>
            <a:endParaRPr lang="en-US" sz="1500" b="1" i="0" u="sng"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there is no significant difference in the distribution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fraudulent and non-fraudulent transactions.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fraudulent transactions &amp; non-fraudulent transactions lie around 5000 to 15000.</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there is no significant difference in the distribution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fraudulent and non-fraudulent transactions.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fraudulent transactions lies around 1057.7 and 7425.1</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non fraudulent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fraudulent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transactions lies around 1079.8 and 7500</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There are huge no. of outliers in both categories.</a:t>
            </a: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3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4679D-8068-9E36-B617-226E35D3DBB9}"/>
              </a:ext>
            </a:extLst>
          </p:cNvPr>
          <p:cNvSpPr txBox="1"/>
          <p:nvPr/>
        </p:nvSpPr>
        <p:spPr>
          <a:xfrm>
            <a:off x="838200" y="231168"/>
            <a:ext cx="8537369" cy="707886"/>
          </a:xfrm>
          <a:prstGeom prst="rect">
            <a:avLst/>
          </a:prstGeom>
          <a:noFill/>
        </p:spPr>
        <p:txBody>
          <a:bodyPr wrap="square" rtlCol="0">
            <a:spAutoFit/>
          </a:bodyPr>
          <a:lstStyle/>
          <a:p>
            <a:r>
              <a:rPr lang="en-US" sz="4000" u="sng"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2C70516-4AF6-52C9-8B07-DE12B94EEC45}"/>
              </a:ext>
            </a:extLst>
          </p:cNvPr>
          <p:cNvSpPr txBox="1">
            <a:spLocks/>
          </p:cNvSpPr>
          <p:nvPr/>
        </p:nvSpPr>
        <p:spPr>
          <a:xfrm>
            <a:off x="429658" y="980502"/>
            <a:ext cx="8485742" cy="56463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a:lnSpc>
                <a:spcPct val="2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objective of this project is to develop a robust and accurate credit card fraud detection model using supervised learning classification techniques in the finance sector. The model should be able to classify transactions or activities into binary classes: "fraudulent" and "non-fraudulent" based on historical available data and the significant features.</a:t>
            </a:r>
          </a:p>
          <a:p>
            <a:pPr marL="342900" indent="-342900" algn="just">
              <a:lnSpc>
                <a:spcPct val="2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dataset provided for this project contains historically available transaction data, where each transaction is described by a set of features. These features include customer information, transaction amount, transaction date and time, credit card information and other relevant details. Additionally, each transaction is classified as either "fraudulent" or "non-fraudulent”.</a:t>
            </a:r>
          </a:p>
        </p:txBody>
      </p:sp>
    </p:spTree>
    <p:extLst>
      <p:ext uri="{BB962C8B-B14F-4D97-AF65-F5344CB8AC3E}">
        <p14:creationId xmlns:p14="http://schemas.microsoft.com/office/powerpoint/2010/main" val="334896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FB73C-9BAE-3804-37C2-892A4F52A0E5}"/>
              </a:ext>
            </a:extLst>
          </p:cNvPr>
          <p:cNvSpPr>
            <a:spLocks noGrp="1"/>
          </p:cNvSpPr>
          <p:nvPr>
            <p:ph idx="1"/>
          </p:nvPr>
        </p:nvSpPr>
        <p:spPr>
          <a:xfrm>
            <a:off x="457200" y="609600"/>
            <a:ext cx="8229600" cy="5821363"/>
          </a:xfrm>
        </p:spPr>
        <p:txBody>
          <a:bodyPr>
            <a:normAutofit/>
          </a:bodyPr>
          <a:lstStyle/>
          <a:p>
            <a:pPr marL="0" indent="0" algn="l">
              <a:buNone/>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transactionAmount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there is a significant difference in the distribution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transactionAmount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fraudulent and non-fraudulent transactions.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transactionAmount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fraudulent transactions lies around 86.6 and 313.3</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transactionAmount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non fraudulent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fraudulent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transactions lies around 33.1 and 189.</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There are huge no. of outliers in both categories.</a:t>
            </a:r>
          </a:p>
          <a:p>
            <a:pPr algn="l">
              <a:buFont typeface="Arial" panose="020B0604020202020204" pitchFamily="34" charset="0"/>
              <a:buChar char="•"/>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there is a very small</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variation</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in the distribution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fraudulent and non-fraudulent transactions.</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fraudulent transactions lies around 794.2 and 5215.8</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50% of the data of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for the non fraudulent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fraudulent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transactions lies around 699.205 and 5292.615</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There are huge no. of outliers in both categories.</a:t>
            </a:r>
          </a:p>
          <a:p>
            <a:endParaRPr lang="en-IN" sz="1500" dirty="0"/>
          </a:p>
        </p:txBody>
      </p:sp>
    </p:spTree>
    <p:extLst>
      <p:ext uri="{BB962C8B-B14F-4D97-AF65-F5344CB8AC3E}">
        <p14:creationId xmlns:p14="http://schemas.microsoft.com/office/powerpoint/2010/main" val="408839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982BF-8200-86B4-A07D-4377B95E5F41}"/>
              </a:ext>
            </a:extLst>
          </p:cNvPr>
          <p:cNvPicPr>
            <a:picLocks noChangeAspect="1"/>
          </p:cNvPicPr>
          <p:nvPr/>
        </p:nvPicPr>
        <p:blipFill>
          <a:blip r:embed="rId2"/>
          <a:stretch>
            <a:fillRect/>
          </a:stretch>
        </p:blipFill>
        <p:spPr>
          <a:xfrm>
            <a:off x="381000" y="2057400"/>
            <a:ext cx="8686800" cy="3357475"/>
          </a:xfrm>
          <a:prstGeom prst="rect">
            <a:avLst/>
          </a:prstGeom>
        </p:spPr>
      </p:pic>
      <p:sp>
        <p:nvSpPr>
          <p:cNvPr id="8" name="Title 1">
            <a:extLst>
              <a:ext uri="{FF2B5EF4-FFF2-40B4-BE49-F238E27FC236}">
                <a16:creationId xmlns:a16="http://schemas.microsoft.com/office/drawing/2014/main" id="{FB04DD37-7B6C-7438-C1D9-E9AA483F77F1}"/>
              </a:ext>
            </a:extLst>
          </p:cNvPr>
          <p:cNvSpPr>
            <a:spLocks noGrp="1"/>
          </p:cNvSpPr>
          <p:nvPr>
            <p:ph type="title"/>
          </p:nvPr>
        </p:nvSpPr>
        <p:spPr>
          <a:xfrm>
            <a:off x="29547" y="228600"/>
            <a:ext cx="6324600" cy="700882"/>
          </a:xfrm>
        </p:spPr>
        <p:txBody>
          <a:bodyPr>
            <a:noAutofit/>
          </a:bodyPr>
          <a:lstStyle/>
          <a:p>
            <a:r>
              <a:rPr lang="en-US" sz="2000" b="1" dirty="0">
                <a:latin typeface="Times New Roman" panose="02020603050405020304" pitchFamily="18" charset="0"/>
                <a:cs typeface="Times New Roman" panose="02020603050405020304" pitchFamily="18" charset="0"/>
              </a:rPr>
              <a:t>Bivariate analysis – </a:t>
            </a:r>
            <a: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Categorical VS Categorical</a:t>
            </a:r>
            <a:br>
              <a:rPr lang="en-IN" sz="2000"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sz="2000" u="sng" dirty="0"/>
          </a:p>
        </p:txBody>
      </p:sp>
      <p:sp>
        <p:nvSpPr>
          <p:cNvPr id="9" name="TextBox 8">
            <a:extLst>
              <a:ext uri="{FF2B5EF4-FFF2-40B4-BE49-F238E27FC236}">
                <a16:creationId xmlns:a16="http://schemas.microsoft.com/office/drawing/2014/main" id="{7363F497-E016-DB59-AE24-EDEA03CAADFB}"/>
              </a:ext>
            </a:extLst>
          </p:cNvPr>
          <p:cNvSpPr txBox="1"/>
          <p:nvPr/>
        </p:nvSpPr>
        <p:spPr>
          <a:xfrm>
            <a:off x="685800" y="685800"/>
            <a:ext cx="3200400" cy="369332"/>
          </a:xfrm>
          <a:prstGeom prst="rect">
            <a:avLst/>
          </a:prstGeom>
          <a:noFill/>
        </p:spPr>
        <p:txBody>
          <a:bodyPr wrap="square" rtlCol="0">
            <a:spAutoFit/>
          </a:bodyPr>
          <a:lstStyle/>
          <a:p>
            <a:r>
              <a:rPr lang="en-US" b="1" u="sng" dirty="0">
                <a:solidFill>
                  <a:srgbClr val="000000"/>
                </a:solidFill>
                <a:highlight>
                  <a:srgbClr val="FFFFFF"/>
                </a:highlight>
                <a:latin typeface="Times New Roman" panose="02020603050405020304" pitchFamily="18" charset="0"/>
                <a:cs typeface="Times New Roman" panose="02020603050405020304" pitchFamily="18" charset="0"/>
              </a:rPr>
              <a:t>C</a:t>
            </a:r>
            <a:r>
              <a:rPr lang="en-IN" b="1" u="sng" dirty="0" err="1">
                <a:solidFill>
                  <a:srgbClr val="000000"/>
                </a:solidFill>
                <a:highlight>
                  <a:srgbClr val="FFFFFF"/>
                </a:highlight>
                <a:latin typeface="Times New Roman" panose="02020603050405020304" pitchFamily="18" charset="0"/>
                <a:cs typeface="Times New Roman" panose="02020603050405020304" pitchFamily="18" charset="0"/>
              </a:rPr>
              <a:t>rosstab</a:t>
            </a:r>
            <a:endParaRPr lang="en-IN" dirty="0"/>
          </a:p>
        </p:txBody>
      </p:sp>
    </p:spTree>
    <p:extLst>
      <p:ext uri="{BB962C8B-B14F-4D97-AF65-F5344CB8AC3E}">
        <p14:creationId xmlns:p14="http://schemas.microsoft.com/office/powerpoint/2010/main" val="54233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C3EB10-AEC3-5C88-519F-A70CDE23D9A4}"/>
              </a:ext>
            </a:extLst>
          </p:cNvPr>
          <p:cNvPicPr>
            <a:picLocks noChangeAspect="1"/>
          </p:cNvPicPr>
          <p:nvPr/>
        </p:nvPicPr>
        <p:blipFill>
          <a:blip r:embed="rId2"/>
          <a:stretch>
            <a:fillRect/>
          </a:stretch>
        </p:blipFill>
        <p:spPr>
          <a:xfrm>
            <a:off x="368559" y="32066"/>
            <a:ext cx="3429000" cy="3525422"/>
          </a:xfrm>
          <a:prstGeom prst="rect">
            <a:avLst/>
          </a:prstGeom>
        </p:spPr>
      </p:pic>
      <p:pic>
        <p:nvPicPr>
          <p:cNvPr id="5" name="Picture 4">
            <a:extLst>
              <a:ext uri="{FF2B5EF4-FFF2-40B4-BE49-F238E27FC236}">
                <a16:creationId xmlns:a16="http://schemas.microsoft.com/office/drawing/2014/main" id="{A0753DCB-251A-2D39-7FCB-67D901F2DFC2}"/>
              </a:ext>
            </a:extLst>
          </p:cNvPr>
          <p:cNvPicPr>
            <a:picLocks noChangeAspect="1"/>
          </p:cNvPicPr>
          <p:nvPr/>
        </p:nvPicPr>
        <p:blipFill>
          <a:blip r:embed="rId3"/>
          <a:stretch>
            <a:fillRect/>
          </a:stretch>
        </p:blipFill>
        <p:spPr>
          <a:xfrm>
            <a:off x="4155972" y="0"/>
            <a:ext cx="3886200" cy="3070913"/>
          </a:xfrm>
          <a:prstGeom prst="rect">
            <a:avLst/>
          </a:prstGeom>
        </p:spPr>
      </p:pic>
      <p:pic>
        <p:nvPicPr>
          <p:cNvPr id="8" name="Picture 7">
            <a:extLst>
              <a:ext uri="{FF2B5EF4-FFF2-40B4-BE49-F238E27FC236}">
                <a16:creationId xmlns:a16="http://schemas.microsoft.com/office/drawing/2014/main" id="{13F9B0CE-DB2E-08C9-3AD8-CD1EFEF88B8E}"/>
              </a:ext>
            </a:extLst>
          </p:cNvPr>
          <p:cNvPicPr>
            <a:picLocks noChangeAspect="1"/>
          </p:cNvPicPr>
          <p:nvPr/>
        </p:nvPicPr>
        <p:blipFill>
          <a:blip r:embed="rId4"/>
          <a:stretch>
            <a:fillRect/>
          </a:stretch>
        </p:blipFill>
        <p:spPr>
          <a:xfrm>
            <a:off x="368559" y="3733800"/>
            <a:ext cx="3663744" cy="2864498"/>
          </a:xfrm>
          <a:prstGeom prst="rect">
            <a:avLst/>
          </a:prstGeom>
        </p:spPr>
      </p:pic>
      <p:pic>
        <p:nvPicPr>
          <p:cNvPr id="10" name="Picture 9">
            <a:extLst>
              <a:ext uri="{FF2B5EF4-FFF2-40B4-BE49-F238E27FC236}">
                <a16:creationId xmlns:a16="http://schemas.microsoft.com/office/drawing/2014/main" id="{8788E9A4-599E-35BD-D714-42886C6AF1C2}"/>
              </a:ext>
            </a:extLst>
          </p:cNvPr>
          <p:cNvPicPr>
            <a:picLocks noChangeAspect="1"/>
          </p:cNvPicPr>
          <p:nvPr/>
        </p:nvPicPr>
        <p:blipFill>
          <a:blip r:embed="rId5"/>
          <a:stretch>
            <a:fillRect/>
          </a:stretch>
        </p:blipFill>
        <p:spPr>
          <a:xfrm>
            <a:off x="4267199" y="3303596"/>
            <a:ext cx="3663745" cy="3543518"/>
          </a:xfrm>
          <a:prstGeom prst="rect">
            <a:avLst/>
          </a:prstGeom>
        </p:spPr>
      </p:pic>
    </p:spTree>
    <p:extLst>
      <p:ext uri="{BB962C8B-B14F-4D97-AF65-F5344CB8AC3E}">
        <p14:creationId xmlns:p14="http://schemas.microsoft.com/office/powerpoint/2010/main" val="3705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46E02-D0E6-9B79-823C-84A111D89AFD}"/>
              </a:ext>
            </a:extLst>
          </p:cNvPr>
          <p:cNvSpPr>
            <a:spLocks noGrp="1"/>
          </p:cNvSpPr>
          <p:nvPr>
            <p:ph idx="1"/>
          </p:nvPr>
        </p:nvSpPr>
        <p:spPr>
          <a:xfrm>
            <a:off x="457200" y="990600"/>
            <a:ext cx="8686800" cy="6324600"/>
          </a:xfrm>
        </p:spPr>
        <p:txBody>
          <a:bodyPr>
            <a:noAutofit/>
          </a:bodyPr>
          <a:lstStyle/>
          <a:p>
            <a:pPr marL="0" indent="0" algn="l">
              <a:buNone/>
            </a:pPr>
            <a:r>
              <a:rPr lang="en-US"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Inference:</a:t>
            </a:r>
          </a:p>
          <a:p>
            <a:pPr marL="0" indent="0" algn="l">
              <a:buNone/>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acqCountry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fraudulent transactions(2342) are from ‘US’ followed by ‘MEX’/Mexico with 14 transactions &amp; the least no. of fraudulent transactions(25) are from ‘PR’/Puerto-Rico.</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non fraudulent transactions(145944) are from ‘US’ followed by ‘MEX’/Mexico with 579 transactions &amp; the least no. of non fraudulent transactions(285) are from ‘PR’/Puerto-Rico.</a:t>
            </a: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merchantCountryCode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fraudulent transactions(2341) are from merchant country code ‘US’ followed by ‘Mex’ with 14 transactions &amp; the least no. of fraudulent transactions(5) are from ‘PR’/Puerto-Rico.</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non fraudulent transactions(145944) are from merchant country code ‘US’ followed by ‘Mex’ with 583 transactions &amp; the least no. of non fraudulent transactions(283) are from ‘PR’/Puerto-Rico.</a:t>
            </a: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transactionType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fraudulent transactions(2285) are belong to purchase type ‘PURCHASE’ &amp; the least no. of fraudulent transactions(25) are from ‘ADDRESS_VERIFICATION’.</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non fraudulent transactions(139470) are belong to purchase type ‘PURCHASE’ &amp; the least no. of non fraudulent transactions(3854) are from ‘REVERSAL’.</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91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1096D-C92D-1926-4107-0F48A53767AB}"/>
              </a:ext>
            </a:extLst>
          </p:cNvPr>
          <p:cNvSpPr>
            <a:spLocks noGrp="1"/>
          </p:cNvSpPr>
          <p:nvPr>
            <p:ph idx="1"/>
          </p:nvPr>
        </p:nvSpPr>
        <p:spPr>
          <a:xfrm>
            <a:off x="457200" y="1143000"/>
            <a:ext cx="8458200" cy="5516563"/>
          </a:xfrm>
        </p:spPr>
        <p:txBody>
          <a:bodyPr>
            <a:normAutofit/>
          </a:bodyPr>
          <a:lstStyle/>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cardPresent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fraudulent transactions(1717) are where the card was physically not present &amp; the least no. of fraudulent transactions(651) are where the card was physically present.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non fraudulent transactions(80769) are where the card was physically not present &amp; the least no. of non fraudulent transactions(66475) are where the card was physically present.</a:t>
            </a:r>
          </a:p>
          <a:p>
            <a:pPr marL="0" indent="0" algn="l">
              <a:buNone/>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expirationDateKeyInMatch</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vs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isFraud</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fraudulent transactions(2364) are where the expiration date didn’t match with the one entered by the customer &amp; the least no. of fraudulent transactions(4) are where the expiration date matched with the one entered by the customer.</a:t>
            </a: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Most non fraudulent transactions(147039) are where the expiration date didn’t match with the one entered by the customer &amp; the least no. of non fraudulent transactions(205) are where the expiration date matched with the one entered by the customer.</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62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55E6D7-1DC7-F4E7-280D-E6812BA28CF0}"/>
              </a:ext>
            </a:extLst>
          </p:cNvPr>
          <p:cNvPicPr>
            <a:picLocks noChangeAspect="1"/>
          </p:cNvPicPr>
          <p:nvPr/>
        </p:nvPicPr>
        <p:blipFill>
          <a:blip r:embed="rId2"/>
          <a:stretch>
            <a:fillRect/>
          </a:stretch>
        </p:blipFill>
        <p:spPr>
          <a:xfrm>
            <a:off x="361950" y="1295400"/>
            <a:ext cx="6057900" cy="5162550"/>
          </a:xfrm>
          <a:prstGeom prst="rect">
            <a:avLst/>
          </a:prstGeom>
        </p:spPr>
      </p:pic>
      <p:sp>
        <p:nvSpPr>
          <p:cNvPr id="7" name="TextBox 6">
            <a:extLst>
              <a:ext uri="{FF2B5EF4-FFF2-40B4-BE49-F238E27FC236}">
                <a16:creationId xmlns:a16="http://schemas.microsoft.com/office/drawing/2014/main" id="{68561CC3-0B7C-691C-E47B-B2473CF52297}"/>
              </a:ext>
            </a:extLst>
          </p:cNvPr>
          <p:cNvSpPr txBox="1"/>
          <p:nvPr/>
        </p:nvSpPr>
        <p:spPr>
          <a:xfrm>
            <a:off x="533400" y="215384"/>
            <a:ext cx="5715000"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Multivariate analysis</a:t>
            </a:r>
          </a:p>
          <a:p>
            <a:r>
              <a:rPr lang="en-US" b="1" u="sng" dirty="0">
                <a:latin typeface="Times New Roman" panose="02020603050405020304" pitchFamily="18" charset="0"/>
                <a:cs typeface="Times New Roman" panose="02020603050405020304" pitchFamily="18" charset="0"/>
              </a:rPr>
              <a:t>Correlation plot</a:t>
            </a:r>
            <a:r>
              <a:rPr lang="en-US" sz="1800" b="1" u="sng" dirty="0">
                <a:latin typeface="Times New Roman" panose="02020603050405020304" pitchFamily="18" charset="0"/>
                <a:cs typeface="Times New Roman" panose="02020603050405020304" pitchFamily="18" charset="0"/>
              </a:rPr>
              <a:t> </a:t>
            </a:r>
            <a:endParaRPr lang="en-IN" u="sng" dirty="0"/>
          </a:p>
        </p:txBody>
      </p:sp>
      <p:sp>
        <p:nvSpPr>
          <p:cNvPr id="8" name="TextBox 7">
            <a:extLst>
              <a:ext uri="{FF2B5EF4-FFF2-40B4-BE49-F238E27FC236}">
                <a16:creationId xmlns:a16="http://schemas.microsoft.com/office/drawing/2014/main" id="{E219CCF5-9F35-8F6F-E51D-B9CA4186628D}"/>
              </a:ext>
            </a:extLst>
          </p:cNvPr>
          <p:cNvSpPr txBox="1"/>
          <p:nvPr/>
        </p:nvSpPr>
        <p:spPr>
          <a:xfrm>
            <a:off x="6858000" y="609600"/>
            <a:ext cx="2057400" cy="6093976"/>
          </a:xfrm>
          <a:prstGeom prst="rect">
            <a:avLst/>
          </a:prstGeom>
          <a:noFill/>
        </p:spPr>
        <p:txBody>
          <a:bodyPr wrap="square" rtlCol="0">
            <a:spAutoFit/>
          </a:bodyPr>
          <a:lstStyle/>
          <a:p>
            <a:pPr algn="l"/>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Inference:</a:t>
            </a:r>
          </a:p>
          <a:p>
            <a:pPr algn="l"/>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We can infer the presence of Multi-collinearity from the above plot.</a:t>
            </a:r>
          </a:p>
          <a:p>
            <a:pPr algn="l">
              <a:buFont typeface="Arial" panose="020B0604020202020204" pitchFamily="34" charset="0"/>
              <a:buChar char="•"/>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We can see high positive correlation(0.83) between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We can see high positive correlation(0.66) between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creditLimit</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We can see very weak positive correlation(0.13) between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currentBalance</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US"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availableMoney</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778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4B2C20-6152-D4E3-0A9F-B91B59B06A34}"/>
              </a:ext>
            </a:extLst>
          </p:cNvPr>
          <p:cNvSpPr txBox="1"/>
          <p:nvPr/>
        </p:nvSpPr>
        <p:spPr>
          <a:xfrm>
            <a:off x="342900" y="5117068"/>
            <a:ext cx="5715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Feature engineering:</a:t>
            </a:r>
            <a:endParaRPr lang="en-IN" u="sng" dirty="0"/>
          </a:p>
        </p:txBody>
      </p:sp>
      <p:sp>
        <p:nvSpPr>
          <p:cNvPr id="5" name="Content Placeholder 2">
            <a:extLst>
              <a:ext uri="{FF2B5EF4-FFF2-40B4-BE49-F238E27FC236}">
                <a16:creationId xmlns:a16="http://schemas.microsoft.com/office/drawing/2014/main" id="{C519F536-1E36-E2BF-1992-52BA2594C1BE}"/>
              </a:ext>
            </a:extLst>
          </p:cNvPr>
          <p:cNvSpPr>
            <a:spLocks noGrp="1"/>
          </p:cNvSpPr>
          <p:nvPr>
            <p:ph idx="1"/>
          </p:nvPr>
        </p:nvSpPr>
        <p:spPr>
          <a:xfrm>
            <a:off x="342900" y="5486400"/>
            <a:ext cx="8458200" cy="1310482"/>
          </a:xfrm>
        </p:spPr>
        <p:txBody>
          <a:bodyPr>
            <a:normAutofit/>
          </a:bodyPr>
          <a:lstStyle/>
          <a:p>
            <a:r>
              <a:rPr lang="en-US" sz="1500" dirty="0">
                <a:latin typeface="Times New Roman" panose="02020603050405020304" pitchFamily="18" charset="0"/>
                <a:cs typeface="Times New Roman" panose="02020603050405020304" pitchFamily="18" charset="0"/>
              </a:rPr>
              <a:t>We have two features ‘</a:t>
            </a:r>
            <a:r>
              <a:rPr lang="en-IN"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cardCVV</a:t>
            </a:r>
            <a:r>
              <a:rPr lang="en-IN"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IN" sz="15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enteredCVV</a:t>
            </a:r>
            <a:r>
              <a:rPr lang="en-IN"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which represent the actual credi</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t card CVV and the one entered by the customer. We can’t infer information from them as individual columns when they exist separately.</a:t>
            </a: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Hence we can create a new column ‘</a:t>
            </a:r>
            <a:r>
              <a:rPr lang="en-US" sz="1500" dirty="0" err="1">
                <a:solidFill>
                  <a:srgbClr val="000000"/>
                </a:solidFill>
                <a:highlight>
                  <a:srgbClr val="FFFFFF"/>
                </a:highlight>
                <a:latin typeface="Times New Roman" panose="02020603050405020304" pitchFamily="18" charset="0"/>
                <a:cs typeface="Times New Roman" panose="02020603050405020304" pitchFamily="18" charset="0"/>
              </a:rPr>
              <a:t>CVV_match</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0" i="0" dirty="0">
                <a:solidFill>
                  <a:srgbClr val="000000"/>
                </a:solidFill>
                <a:effectLst/>
                <a:highlight>
                  <a:srgbClr val="FFFFFF"/>
                </a:highlight>
                <a:latin typeface="Times New Roman" panose="02020603050405020304" pitchFamily="18" charset="0"/>
                <a:cs typeface="Times New Roman" panose="02020603050405020304" pitchFamily="18" charset="0"/>
              </a:rPr>
              <a:t>that contains records of correct(1) or wrong(0) CVV entered by customer. </a:t>
            </a:r>
            <a:endParaRPr lang="en-IN" sz="1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C9C596-532B-5D61-2B41-C55C664D1EC4}"/>
              </a:ext>
            </a:extLst>
          </p:cNvPr>
          <p:cNvSpPr txBox="1"/>
          <p:nvPr/>
        </p:nvSpPr>
        <p:spPr>
          <a:xfrm>
            <a:off x="342900" y="127248"/>
            <a:ext cx="5715000" cy="1200329"/>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Statistical test of significance:</a:t>
            </a:r>
          </a:p>
          <a:p>
            <a:endParaRPr lang="en-US" sz="1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Numeric VS Categorical –  Independent T test</a:t>
            </a:r>
          </a:p>
          <a:p>
            <a:r>
              <a:rPr lang="en-US" dirty="0">
                <a:latin typeface="Times New Roman" panose="02020603050405020304" pitchFamily="18" charset="0"/>
                <a:cs typeface="Times New Roman" panose="02020603050405020304" pitchFamily="18" charset="0"/>
              </a:rPr>
              <a:t>Categorical VS Categorical – Chi square contingency test</a:t>
            </a:r>
            <a:endParaRPr lang="en-IN" dirty="0"/>
          </a:p>
        </p:txBody>
      </p:sp>
      <p:pic>
        <p:nvPicPr>
          <p:cNvPr id="3" name="Picture 2">
            <a:extLst>
              <a:ext uri="{FF2B5EF4-FFF2-40B4-BE49-F238E27FC236}">
                <a16:creationId xmlns:a16="http://schemas.microsoft.com/office/drawing/2014/main" id="{1A9A07AC-CEAD-85CE-649B-96360CA9A358}"/>
              </a:ext>
            </a:extLst>
          </p:cNvPr>
          <p:cNvPicPr>
            <a:picLocks noChangeAspect="1"/>
          </p:cNvPicPr>
          <p:nvPr/>
        </p:nvPicPr>
        <p:blipFill>
          <a:blip r:embed="rId3"/>
          <a:stretch>
            <a:fillRect/>
          </a:stretch>
        </p:blipFill>
        <p:spPr>
          <a:xfrm>
            <a:off x="533400" y="1346850"/>
            <a:ext cx="5181600" cy="3773178"/>
          </a:xfrm>
          <a:prstGeom prst="rect">
            <a:avLst/>
          </a:prstGeom>
        </p:spPr>
      </p:pic>
    </p:spTree>
    <p:extLst>
      <p:ext uri="{BB962C8B-B14F-4D97-AF65-F5344CB8AC3E}">
        <p14:creationId xmlns:p14="http://schemas.microsoft.com/office/powerpoint/2010/main" val="184696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A7E4-C7EA-7A79-2A96-A5BA7D338F94}"/>
              </a:ext>
            </a:extLst>
          </p:cNvPr>
          <p:cNvSpPr>
            <a:spLocks noGrp="1"/>
          </p:cNvSpPr>
          <p:nvPr>
            <p:ph type="title"/>
          </p:nvPr>
        </p:nvSpPr>
        <p:spPr>
          <a:xfrm>
            <a:off x="-990600" y="588417"/>
            <a:ext cx="5715000" cy="576262"/>
          </a:xfrm>
        </p:spPr>
        <p:txBody>
          <a:bodyPr>
            <a:normAutofit fontScale="90000"/>
          </a:bodyPr>
          <a:lstStyle/>
          <a:p>
            <a:r>
              <a:rPr lang="en-US" sz="3200" b="1" u="sng" dirty="0">
                <a:effectLst/>
                <a:latin typeface="Times New Roman" panose="02020603050405020304" pitchFamily="18" charset="0"/>
                <a:ea typeface="Times New Roman" panose="02020603050405020304" pitchFamily="18" charset="0"/>
              </a:rPr>
              <a:t>Scaling the data</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38BCD4BA-41D6-487C-3006-13C0B30D6EC1}"/>
              </a:ext>
            </a:extLst>
          </p:cNvPr>
          <p:cNvSpPr>
            <a:spLocks noGrp="1"/>
          </p:cNvSpPr>
          <p:nvPr>
            <p:ph idx="1"/>
          </p:nvPr>
        </p:nvSpPr>
        <p:spPr>
          <a:xfrm>
            <a:off x="468086" y="881989"/>
            <a:ext cx="8229600" cy="838200"/>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Scaling is performed in the dataset for the numeric variables after train test split as we can hide the mean standard deviation of training data from the test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8B731B01-560F-E4C5-C2A2-32D297DC26BB}"/>
              </a:ext>
            </a:extLst>
          </p:cNvPr>
          <p:cNvSpPr txBox="1">
            <a:spLocks/>
          </p:cNvSpPr>
          <p:nvPr/>
        </p:nvSpPr>
        <p:spPr>
          <a:xfrm>
            <a:off x="1714500" y="73069"/>
            <a:ext cx="5715000" cy="57626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ea typeface="Times New Roman" panose="02020603050405020304" pitchFamily="18" charset="0"/>
              </a:rPr>
              <a:t>Data preprocessing</a:t>
            </a:r>
            <a:br>
              <a:rPr lang="en-IN" sz="3200" dirty="0">
                <a:latin typeface="Times New Roman" panose="02020603050405020304" pitchFamily="18" charset="0"/>
                <a:ea typeface="Times New Roman" panose="02020603050405020304" pitchFamily="18" charset="0"/>
              </a:rPr>
            </a:br>
            <a:endParaRPr lang="en-IN" sz="3200" dirty="0"/>
          </a:p>
        </p:txBody>
      </p:sp>
      <p:sp>
        <p:nvSpPr>
          <p:cNvPr id="7" name="Title 1">
            <a:extLst>
              <a:ext uri="{FF2B5EF4-FFF2-40B4-BE49-F238E27FC236}">
                <a16:creationId xmlns:a16="http://schemas.microsoft.com/office/drawing/2014/main" id="{D8F29361-8C90-1E70-3A18-345E38EB0BF4}"/>
              </a:ext>
            </a:extLst>
          </p:cNvPr>
          <p:cNvSpPr txBox="1">
            <a:spLocks/>
          </p:cNvSpPr>
          <p:nvPr/>
        </p:nvSpPr>
        <p:spPr>
          <a:xfrm>
            <a:off x="-2400300" y="1532710"/>
            <a:ext cx="8534400" cy="7620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u="sng" dirty="0">
                <a:solidFill>
                  <a:srgbClr val="000000"/>
                </a:solidFill>
                <a:highlight>
                  <a:srgbClr val="FFFFFF"/>
                </a:highlight>
                <a:latin typeface="Times New Roman" panose="02020603050405020304" pitchFamily="18" charset="0"/>
                <a:ea typeface="Times New Roman" panose="02020603050405020304" pitchFamily="18" charset="0"/>
              </a:rPr>
              <a:t>Outlier treatment</a:t>
            </a:r>
            <a:r>
              <a:rPr lang="en-IN" sz="3200" u="sng" dirty="0">
                <a:solidFill>
                  <a:srgbClr val="000000"/>
                </a:solidFill>
                <a:highlight>
                  <a:srgbClr val="FFFFFF"/>
                </a:highlight>
                <a:latin typeface="Times New Roman" panose="02020603050405020304" pitchFamily="18" charset="0"/>
                <a:ea typeface="Times New Roman" panose="02020603050405020304" pitchFamily="18" charset="0"/>
              </a:rPr>
              <a:t>:</a:t>
            </a:r>
            <a:br>
              <a:rPr lang="en-IN" sz="3200" u="sng" dirty="0">
                <a:highlight>
                  <a:srgbClr val="FFFFFF"/>
                </a:highlight>
                <a:latin typeface="Times New Roman" panose="02020603050405020304" pitchFamily="18" charset="0"/>
                <a:ea typeface="Times New Roman" panose="02020603050405020304" pitchFamily="18" charset="0"/>
              </a:rPr>
            </a:br>
            <a:endParaRPr lang="en-IN" sz="3200" u="sng" dirty="0"/>
          </a:p>
        </p:txBody>
      </p:sp>
      <p:sp>
        <p:nvSpPr>
          <p:cNvPr id="8" name="Content Placeholder 2">
            <a:extLst>
              <a:ext uri="{FF2B5EF4-FFF2-40B4-BE49-F238E27FC236}">
                <a16:creationId xmlns:a16="http://schemas.microsoft.com/office/drawing/2014/main" id="{3CCEFAAB-4253-C425-F630-E5C32353DC9B}"/>
              </a:ext>
            </a:extLst>
          </p:cNvPr>
          <p:cNvSpPr txBox="1">
            <a:spLocks/>
          </p:cNvSpPr>
          <p:nvPr/>
        </p:nvSpPr>
        <p:spPr>
          <a:xfrm>
            <a:off x="457200" y="2013761"/>
            <a:ext cx="8229600" cy="17695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IN" sz="18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popular methods of handling the outliers are Trimming/removing the outlier based on IQR or z-Score or capping them. We would like to consider the outliers in this dataset as a pattern and prefer not to treat them but to handle them differently since it is important for the model to get trained based on some extreme values in order to predict in an efficient way consider their nature in the financial sector.</a:t>
            </a:r>
            <a:endParaRPr lang="en-IN" sz="1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54FA890-EF84-765C-DDD0-1197C5D87F98}"/>
              </a:ext>
            </a:extLst>
          </p:cNvPr>
          <p:cNvSpPr txBox="1"/>
          <p:nvPr/>
        </p:nvSpPr>
        <p:spPr>
          <a:xfrm>
            <a:off x="457200" y="4648200"/>
            <a:ext cx="7990114"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We prefer transformation of the numeric variables(using Yeo-</a:t>
            </a:r>
            <a:r>
              <a:rPr lang="en-IN"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J</a:t>
            </a:r>
            <a:r>
              <a:rPr lang="en-IN" sz="1800" dirty="0">
                <a:solidFill>
                  <a:srgbClr val="222222"/>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ohnson transformation) so that we can try to convert them to near normal distribution instead of opting for any outlier treatment.</a:t>
            </a:r>
            <a:endParaRPr lang="en-IN" sz="1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0" name="Title 1">
            <a:extLst>
              <a:ext uri="{FF2B5EF4-FFF2-40B4-BE49-F238E27FC236}">
                <a16:creationId xmlns:a16="http://schemas.microsoft.com/office/drawing/2014/main" id="{3BC2B50E-3D24-3554-4D0A-34A7CA4B1381}"/>
              </a:ext>
            </a:extLst>
          </p:cNvPr>
          <p:cNvSpPr txBox="1">
            <a:spLocks/>
          </p:cNvSpPr>
          <p:nvPr/>
        </p:nvSpPr>
        <p:spPr>
          <a:xfrm>
            <a:off x="-1752600" y="4124189"/>
            <a:ext cx="8534400" cy="7620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u="sng" dirty="0">
                <a:solidFill>
                  <a:srgbClr val="000000"/>
                </a:solidFill>
                <a:highlight>
                  <a:srgbClr val="FFFFFF"/>
                </a:highlight>
                <a:latin typeface="Times New Roman" panose="02020603050405020304" pitchFamily="18" charset="0"/>
                <a:ea typeface="Times New Roman" panose="02020603050405020304" pitchFamily="18" charset="0"/>
              </a:rPr>
              <a:t>Transformation technique</a:t>
            </a:r>
            <a:r>
              <a:rPr lang="en-IN" sz="3200" u="sng" dirty="0">
                <a:solidFill>
                  <a:srgbClr val="000000"/>
                </a:solidFill>
                <a:highlight>
                  <a:srgbClr val="FFFFFF"/>
                </a:highlight>
                <a:latin typeface="Times New Roman" panose="02020603050405020304" pitchFamily="18" charset="0"/>
                <a:ea typeface="Times New Roman" panose="02020603050405020304" pitchFamily="18" charset="0"/>
              </a:rPr>
              <a:t>:</a:t>
            </a:r>
            <a:br>
              <a:rPr lang="en-IN" sz="3200" u="sng" dirty="0">
                <a:highlight>
                  <a:srgbClr val="FFFFFF"/>
                </a:highlight>
                <a:latin typeface="Times New Roman" panose="02020603050405020304" pitchFamily="18" charset="0"/>
                <a:ea typeface="Times New Roman" panose="02020603050405020304" pitchFamily="18" charset="0"/>
              </a:rPr>
            </a:br>
            <a:endParaRPr lang="en-IN" sz="3200" u="sng" dirty="0"/>
          </a:p>
        </p:txBody>
      </p:sp>
    </p:spTree>
    <p:extLst>
      <p:ext uri="{BB962C8B-B14F-4D97-AF65-F5344CB8AC3E}">
        <p14:creationId xmlns:p14="http://schemas.microsoft.com/office/powerpoint/2010/main" val="172521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083445C-D70C-E270-34C6-D6D54721CE32}"/>
              </a:ext>
            </a:extLst>
          </p:cNvPr>
          <p:cNvSpPr txBox="1">
            <a:spLocks/>
          </p:cNvSpPr>
          <p:nvPr/>
        </p:nvSpPr>
        <p:spPr>
          <a:xfrm>
            <a:off x="-762000" y="-152400"/>
            <a:ext cx="7657322" cy="12464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8600" algn="ctr">
              <a:spcBef>
                <a:spcPts val="1000"/>
              </a:spcBef>
              <a:spcAft>
                <a:spcPts val="0"/>
              </a:spcAft>
            </a:pPr>
            <a:r>
              <a:rPr lang="en-US" sz="2800" b="1" u="sng" dirty="0">
                <a:solidFill>
                  <a:srgbClr val="000000"/>
                </a:solidFill>
                <a:effectLst/>
                <a:latin typeface="Times New Roman" panose="02020603050405020304" pitchFamily="18" charset="0"/>
                <a:ea typeface="Times New Roman" panose="02020603050405020304" pitchFamily="18" charset="0"/>
              </a:rPr>
              <a:t>Encoding the Categorical Variables:</a:t>
            </a:r>
            <a:endParaRPr lang="en-IN" sz="2800" dirty="0">
              <a:effectLst/>
              <a:latin typeface="Times New Roman" panose="02020603050405020304" pitchFamily="18" charset="0"/>
              <a:ea typeface="Times New Roman" panose="02020603050405020304" pitchFamily="18" charset="0"/>
            </a:endParaRPr>
          </a:p>
        </p:txBody>
      </p:sp>
      <p:sp>
        <p:nvSpPr>
          <p:cNvPr id="6" name="Content Placeholder 2">
            <a:extLst>
              <a:ext uri="{FF2B5EF4-FFF2-40B4-BE49-F238E27FC236}">
                <a16:creationId xmlns:a16="http://schemas.microsoft.com/office/drawing/2014/main" id="{AB8B4AF9-981E-2FE7-8D78-989C3E302430}"/>
              </a:ext>
            </a:extLst>
          </p:cNvPr>
          <p:cNvSpPr txBox="1">
            <a:spLocks/>
          </p:cNvSpPr>
          <p:nvPr/>
        </p:nvSpPr>
        <p:spPr>
          <a:xfrm>
            <a:off x="152400" y="685800"/>
            <a:ext cx="8229600" cy="617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just">
              <a:lnSpc>
                <a:spcPct val="150000"/>
              </a:lnSpc>
              <a:spcBef>
                <a:spcPts val="1000"/>
              </a:spcBef>
              <a:spcAft>
                <a:spcPts val="800"/>
              </a:spcAft>
            </a:pPr>
            <a:r>
              <a:rPr lang="en-IN" sz="1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performance of a machine learning model not only depends on the model and the hyperparameters but also on how we process and feed different types of variables to the model. Since most machine learning models only accept numerical variables, pre-processing the categorical variables becomes a necessary step. Converting these categorical variables to numbers such that the model is able to understand and extract valuable information is known as Encoding. There are various encoding techniques available like Dummies, One Hot Encoder, Label Encoder, Ordinal Encoder etc., We have used Label Encoder for encoding our categorical variables considering the no. of categorical variables and we have also seen there is not a significant improvement in model performance when dummy encoding was utilized.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IN" sz="14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use Label encoding technique when the categorical feature is ordinal. In this case, retaining the order is important. Hence encoding should reflect the sequence. In Label encoding, each label is converted into an integer value. We will create a variable that contains the categories representing the education qualification of a person likewise.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final processed data which we would be using in building various Classification Models like Logistic Regression, Decision Tree, Random Forest etc. We, with the help of the built models we would infer on the significance and effects of each independent variable on our target variable for predicting the patterns and rate of successful conversion to give some insightful ideas for effective marketing.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264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F05B-C2C7-3102-164A-611A3337CC85}"/>
              </a:ext>
            </a:extLst>
          </p:cNvPr>
          <p:cNvSpPr>
            <a:spLocks noGrp="1"/>
          </p:cNvSpPr>
          <p:nvPr>
            <p:ph type="title"/>
          </p:nvPr>
        </p:nvSpPr>
        <p:spPr>
          <a:xfrm>
            <a:off x="472751" y="0"/>
            <a:ext cx="8229600" cy="1143000"/>
          </a:xfrm>
        </p:spPr>
        <p:txBody>
          <a:bodyPr/>
          <a:lstStyle/>
          <a:p>
            <a:r>
              <a:rPr lang="en-IN" sz="4400" dirty="0">
                <a:latin typeface="Times New Roman" panose="02020603050405020304" pitchFamily="18" charset="0"/>
                <a:cs typeface="Times New Roman" panose="02020603050405020304" pitchFamily="18" charset="0"/>
              </a:rPr>
              <a:t>Model Building &amp; Evaluation</a:t>
            </a:r>
          </a:p>
        </p:txBody>
      </p:sp>
      <p:sp>
        <p:nvSpPr>
          <p:cNvPr id="4" name="TextBox 3">
            <a:extLst>
              <a:ext uri="{FF2B5EF4-FFF2-40B4-BE49-F238E27FC236}">
                <a16:creationId xmlns:a16="http://schemas.microsoft.com/office/drawing/2014/main" id="{30CE2DA0-FF89-0964-54C0-368C2196194E}"/>
              </a:ext>
            </a:extLst>
          </p:cNvPr>
          <p:cNvSpPr txBox="1"/>
          <p:nvPr/>
        </p:nvSpPr>
        <p:spPr>
          <a:xfrm>
            <a:off x="457200" y="990600"/>
            <a:ext cx="8305800" cy="5134739"/>
          </a:xfrm>
          <a:prstGeom prst="rect">
            <a:avLst/>
          </a:prstGeom>
          <a:noFill/>
        </p:spPr>
        <p:txBody>
          <a:bodyPr wrap="square" rtlCol="0">
            <a:spAutoFit/>
          </a:body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Modeling is the core of any machine learning project. This step is responsible for the results that should satisfy or help satisfied the project goals.</a:t>
            </a:r>
          </a:p>
          <a:p>
            <a:pPr algn="just"/>
            <a:r>
              <a:rPr lang="en-US" sz="16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Building a model in machine learning is creating a mathematical representation by generalizing and learning from training data.</a:t>
            </a: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problem statement come under the Classification thus we have decided to use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various models namely</a:t>
            </a:r>
          </a:p>
          <a:p>
            <a:pPr algn="just"/>
            <a:endParaRPr lang="en-IN" sz="16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Logistic Regression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Decision Tree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Random Forest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Naïve Bayes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Ada Boost Technique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Gradient Boosting Technique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400" spc="-5"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eXtreme</a:t>
            </a:r>
            <a:r>
              <a:rPr lang="en-IN" sz="14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Gradient Boosting Technique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5"/>
            <a:endParaRPr lang="en-I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Evaluation</a:t>
            </a:r>
            <a:r>
              <a:rPr lang="en-IN" sz="1600" dirty="0">
                <a:latin typeface="Times New Roman" panose="02020603050405020304" pitchFamily="18" charset="0"/>
                <a:cs typeface="Times New Roman" panose="02020603050405020304" pitchFamily="18" charset="0"/>
              </a:rPr>
              <a:t>: Recall, Precision, Accuracy &amp; F1 Score (</a:t>
            </a:r>
            <a:r>
              <a:rPr lang="en-IN" sz="1600" dirty="0" err="1">
                <a:latin typeface="Times New Roman" panose="02020603050405020304" pitchFamily="18" charset="0"/>
                <a:cs typeface="Times New Roman" panose="02020603050405020304" pitchFamily="18" charset="0"/>
              </a:rPr>
              <a:t>wieghted</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986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381000" y="-22086"/>
            <a:ext cx="3355769" cy="707886"/>
          </a:xfrm>
          <a:prstGeom prst="rect">
            <a:avLst/>
          </a:prstGeom>
          <a:noFill/>
        </p:spPr>
        <p:txBody>
          <a:bodyPr wrap="square" rtlCol="0">
            <a:spAutoFit/>
          </a:bodyPr>
          <a:lstStyle/>
          <a:p>
            <a:r>
              <a:rPr lang="en-US" sz="4000" u="sng" dirty="0">
                <a:ea typeface="굴림" panose="020B0600000101010101" pitchFamily="34" charset="-127"/>
              </a:rPr>
              <a:t>Data dictionary</a:t>
            </a:r>
            <a:endParaRPr lang="en-US" sz="4000" b="1" u="sng" dirty="0"/>
          </a:p>
        </p:txBody>
      </p:sp>
      <p:graphicFrame>
        <p:nvGraphicFramePr>
          <p:cNvPr id="2" name="Table 1">
            <a:extLst>
              <a:ext uri="{FF2B5EF4-FFF2-40B4-BE49-F238E27FC236}">
                <a16:creationId xmlns:a16="http://schemas.microsoft.com/office/drawing/2014/main" id="{6BC1901B-D768-173D-EC88-61A58B0B80E1}"/>
              </a:ext>
            </a:extLst>
          </p:cNvPr>
          <p:cNvGraphicFramePr>
            <a:graphicFrameLocks noGrp="1"/>
          </p:cNvGraphicFramePr>
          <p:nvPr>
            <p:extLst>
              <p:ext uri="{D42A27DB-BD31-4B8C-83A1-F6EECF244321}">
                <p14:modId xmlns:p14="http://schemas.microsoft.com/office/powerpoint/2010/main" val="1907315745"/>
              </p:ext>
            </p:extLst>
          </p:nvPr>
        </p:nvGraphicFramePr>
        <p:xfrm>
          <a:off x="251113" y="685800"/>
          <a:ext cx="8847861" cy="6113310"/>
        </p:xfrm>
        <a:graphic>
          <a:graphicData uri="http://schemas.openxmlformats.org/drawingml/2006/table">
            <a:tbl>
              <a:tblPr firstRow="1" firstCol="1" bandRow="1">
                <a:tableStyleId>{9D7B26C5-4107-4FEC-AEDC-1716B250A1EF}</a:tableStyleId>
              </a:tblPr>
              <a:tblGrid>
                <a:gridCol w="543317">
                  <a:extLst>
                    <a:ext uri="{9D8B030D-6E8A-4147-A177-3AD203B41FA5}">
                      <a16:colId xmlns:a16="http://schemas.microsoft.com/office/drawing/2014/main" val="1316902479"/>
                    </a:ext>
                  </a:extLst>
                </a:gridCol>
                <a:gridCol w="1955634">
                  <a:extLst>
                    <a:ext uri="{9D8B030D-6E8A-4147-A177-3AD203B41FA5}">
                      <a16:colId xmlns:a16="http://schemas.microsoft.com/office/drawing/2014/main" val="3239299803"/>
                    </a:ext>
                  </a:extLst>
                </a:gridCol>
                <a:gridCol w="5132770">
                  <a:extLst>
                    <a:ext uri="{9D8B030D-6E8A-4147-A177-3AD203B41FA5}">
                      <a16:colId xmlns:a16="http://schemas.microsoft.com/office/drawing/2014/main" val="4001452300"/>
                    </a:ext>
                  </a:extLst>
                </a:gridCol>
                <a:gridCol w="1216140">
                  <a:extLst>
                    <a:ext uri="{9D8B030D-6E8A-4147-A177-3AD203B41FA5}">
                      <a16:colId xmlns:a16="http://schemas.microsoft.com/office/drawing/2014/main" val="1552776235"/>
                    </a:ext>
                  </a:extLst>
                </a:gridCol>
              </a:tblGrid>
              <a:tr h="184873">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S.No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Field 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Description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Data 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415690331"/>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Accountnumber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Unique identifier for the account associated with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Int64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257697252"/>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Customerid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Unique identifier for the customer associated with the account.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Int64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091833785"/>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Creditlimit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credit limit assigned to the account.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693201776"/>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Availablemoney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available balance in the account.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60733569"/>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Transactiondatetime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Date and time of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60288519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Transactionamount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amount of money involved in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015120402"/>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Merchantname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Name of the merchant where the transaction took place.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19041079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Acqcountry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Country where the acquiring bank is located.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652068611"/>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Merchantcountrycode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Country code of the merchant's location.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92928984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Posentrymode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Point of service (POS) entry mode for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44648945"/>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Posconditioncode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Condition of the POS at the time of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013127326"/>
                  </a:ext>
                </a:extLst>
              </a:tr>
              <a:tr h="37391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Merchantcategorycode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Code indicating the category of the merchant.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819918196"/>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Currentexpdate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Expiration date of the card at the time of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950100393"/>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Accountopendate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Date when the account was opened.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719268969"/>
                  </a:ext>
                </a:extLst>
              </a:tr>
              <a:tr h="37391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Dateoflastaddresschange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Date of the last address change on the account.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5474291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Cardcvv</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CVV (card verification value) of the card.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Int64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056545946"/>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Enteredcvv</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CVV entered during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Int64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102287490"/>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Cardlast4digits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Last 4 digits of the card number.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Int64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882826941"/>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19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Transactiontype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Type of the transaction (</a:t>
                      </a:r>
                      <a:r>
                        <a:rPr lang="en-IN" sz="1100" dirty="0" err="1">
                          <a:effectLst/>
                          <a:latin typeface="Times New Roman" panose="02020603050405020304" pitchFamily="18" charset="0"/>
                          <a:cs typeface="Times New Roman" panose="02020603050405020304" pitchFamily="18" charset="0"/>
                        </a:rPr>
                        <a:t>e.G.</a:t>
                      </a:r>
                      <a:r>
                        <a:rPr lang="en-IN" sz="1100" dirty="0">
                          <a:effectLst/>
                          <a:latin typeface="Times New Roman" panose="02020603050405020304" pitchFamily="18" charset="0"/>
                          <a:cs typeface="Times New Roman" panose="02020603050405020304" pitchFamily="18" charset="0"/>
                        </a:rPr>
                        <a:t>, Purchase, cash advance).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Object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98175240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Echobuffer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An echo buffer associated with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711067769"/>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Currentbalance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Current balance in the account.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490518849"/>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Merchantcity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City where the merchant is located.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746075105"/>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Merchantstate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State where the merchant is located.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2751777058"/>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Merchantzip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ZIP code of the merchant's location.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3524171261"/>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Cardpresent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Indicator whether the card was present during the transaction.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Bool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4090011000"/>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Posonpremises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Indicator whether the POS was on the merchant's premises.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366040087"/>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Recurringauthind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Indicator for recurring authorization.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462992879"/>
                  </a:ext>
                </a:extLst>
              </a:tr>
              <a:tr h="37391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Expirationdatekeyinmatch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Indicator whether the expiration date matches during key-in transactions.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Bool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105550610"/>
                  </a:ext>
                </a:extLst>
              </a:tr>
              <a:tr h="184873">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29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Isfraud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Indicator whether the transaction is fraudulent.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p>
                      <a:pPr>
                        <a:lnSpc>
                          <a:spcPct val="107000"/>
                        </a:lnSpc>
                        <a:spcAft>
                          <a:spcPts val="0"/>
                        </a:spcAft>
                      </a:pPr>
                      <a:r>
                        <a:rPr lang="en-US" sz="1100" dirty="0">
                          <a:effectLst/>
                          <a:latin typeface="Times New Roman" panose="02020603050405020304" pitchFamily="18" charset="0"/>
                          <a:cs typeface="Times New Roman" panose="02020603050405020304" pitchFamily="18" charset="0"/>
                        </a:rPr>
                        <a:t>Bool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4179835700"/>
                  </a:ext>
                </a:extLst>
              </a:tr>
            </a:tbl>
          </a:graphicData>
        </a:graphic>
      </p:graphicFrame>
    </p:spTree>
    <p:extLst>
      <p:ext uri="{BB962C8B-B14F-4D97-AF65-F5344CB8AC3E}">
        <p14:creationId xmlns:p14="http://schemas.microsoft.com/office/powerpoint/2010/main" val="3761210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6941BB-5816-5549-F3FA-9FC400C422C7}"/>
              </a:ext>
            </a:extLst>
          </p:cNvPr>
          <p:cNvSpPr txBox="1">
            <a:spLocks/>
          </p:cNvSpPr>
          <p:nvPr/>
        </p:nvSpPr>
        <p:spPr>
          <a:xfrm>
            <a:off x="429658" y="990600"/>
            <a:ext cx="8485742" cy="572349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Since our Data Set is Very Large classification data is an imbalanced data, it is desirable to sample the dataset into Sampling Datasets in a way that preserves the same proportions of examples in each class as observed in the Original Dataset. </a:t>
            </a:r>
            <a:r>
              <a:rPr lang="en-US" sz="1600" b="1" dirty="0">
                <a:solidFill>
                  <a:schemeClr val="tx1"/>
                </a:solidFill>
                <a:latin typeface="Times New Roman" panose="02020603050405020304" pitchFamily="18" charset="0"/>
                <a:cs typeface="Times New Roman" panose="02020603050405020304" pitchFamily="18" charset="0"/>
              </a:rPr>
              <a:t>This is called a Stratified Sampling</a:t>
            </a:r>
            <a:r>
              <a:rPr lang="en-US" sz="1600" dirty="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We can achieve this by setting the </a:t>
            </a:r>
            <a:r>
              <a:rPr lang="en-US" sz="1600" b="1" i="1" dirty="0">
                <a:solidFill>
                  <a:schemeClr val="tx1"/>
                </a:solidFill>
                <a:latin typeface="Times New Roman" panose="02020603050405020304" pitchFamily="18" charset="0"/>
                <a:cs typeface="Times New Roman" panose="02020603050405020304" pitchFamily="18" charset="0"/>
              </a:rPr>
              <a:t>“</a:t>
            </a:r>
            <a:r>
              <a:rPr lang="en-US" sz="1600" b="1" dirty="0">
                <a:solidFill>
                  <a:schemeClr val="tx1"/>
                </a:solidFill>
                <a:latin typeface="Times New Roman" panose="02020603050405020304" pitchFamily="18" charset="0"/>
                <a:cs typeface="Times New Roman" panose="02020603050405020304" pitchFamily="18" charset="0"/>
              </a:rPr>
              <a:t>Stratify</a:t>
            </a:r>
            <a:r>
              <a:rPr lang="en-US" sz="1600" b="1" i="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argument to the </a:t>
            </a:r>
            <a:r>
              <a:rPr lang="en-US" sz="1600" b="1" dirty="0">
                <a:solidFill>
                  <a:schemeClr val="tx1"/>
                </a:solidFill>
                <a:latin typeface="Times New Roman" panose="02020603050405020304" pitchFamily="18" charset="0"/>
                <a:cs typeface="Times New Roman" panose="02020603050405020304" pitchFamily="18" charset="0"/>
              </a:rPr>
              <a:t>Merchant Category Code </a:t>
            </a:r>
            <a:r>
              <a:rPr lang="en-US" sz="1600" dirty="0">
                <a:solidFill>
                  <a:schemeClr val="tx1"/>
                </a:solidFill>
                <a:latin typeface="Times New Roman" panose="02020603050405020304" pitchFamily="18" charset="0"/>
                <a:cs typeface="Times New Roman" panose="02020603050405020304" pitchFamily="18" charset="0"/>
              </a:rPr>
              <a:t>component of the original dataset. &amp; we Have </a:t>
            </a:r>
            <a:r>
              <a:rPr lang="en-US" sz="1600" b="1" dirty="0">
                <a:solidFill>
                  <a:schemeClr val="tx1"/>
                </a:solidFill>
                <a:latin typeface="Times New Roman" panose="02020603050405020304" pitchFamily="18" charset="0"/>
                <a:cs typeface="Times New Roman" panose="02020603050405020304" pitchFamily="18" charset="0"/>
              </a:rPr>
              <a:t>150000</a:t>
            </a:r>
            <a:r>
              <a:rPr lang="en-US" sz="1600" dirty="0">
                <a:solidFill>
                  <a:schemeClr val="tx1"/>
                </a:solidFill>
                <a:latin typeface="Times New Roman" panose="02020603050405020304" pitchFamily="18" charset="0"/>
                <a:cs typeface="Times New Roman" panose="02020603050405020304" pitchFamily="18" charset="0"/>
              </a:rPr>
              <a:t> Rows after Sampling  </a:t>
            </a:r>
          </a:p>
          <a:p>
            <a:pPr marL="285750" indent="-285750" algn="l">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Once the Sample is taken from various random state of 4 this Sample will be used for the various model with various combination, various ensemble and Stacking Techniques</a:t>
            </a:r>
          </a:p>
          <a:p>
            <a:pPr marL="285750" indent="-285750" algn="l">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Smote Has Been Done on Train Data Only and Test is Passed for Evaluation Metrics. Although we don’t prefer SMOTE as its not representative of the real world data.</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C67F90-9C2F-AD11-0D00-E45E254E3941}"/>
              </a:ext>
            </a:extLst>
          </p:cNvPr>
          <p:cNvSpPr txBox="1"/>
          <p:nvPr/>
        </p:nvSpPr>
        <p:spPr>
          <a:xfrm>
            <a:off x="429658" y="353794"/>
            <a:ext cx="66569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Stratified Sampling &amp; SMOTE Techniques</a:t>
            </a:r>
            <a:endParaRPr lang="en-IN" sz="2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519CA973-12F4-E99B-B199-586270A10E45}"/>
              </a:ext>
            </a:extLst>
          </p:cNvPr>
          <p:cNvGraphicFramePr>
            <a:graphicFrameLocks noGrp="1"/>
          </p:cNvGraphicFramePr>
          <p:nvPr>
            <p:extLst>
              <p:ext uri="{D42A27DB-BD31-4B8C-83A1-F6EECF244321}">
                <p14:modId xmlns:p14="http://schemas.microsoft.com/office/powerpoint/2010/main" val="2110469340"/>
              </p:ext>
            </p:extLst>
          </p:nvPr>
        </p:nvGraphicFramePr>
        <p:xfrm>
          <a:off x="1447800" y="5015777"/>
          <a:ext cx="6477000" cy="1143000"/>
        </p:xfrm>
        <a:graphic>
          <a:graphicData uri="http://schemas.openxmlformats.org/drawingml/2006/table">
            <a:tbl>
              <a:tblPr firstRow="1" bandRow="1">
                <a:tableStyleId>{5940675A-B579-460E-94D1-54222C63F5DA}</a:tableStyleId>
              </a:tblPr>
              <a:tblGrid>
                <a:gridCol w="6477000">
                  <a:extLst>
                    <a:ext uri="{9D8B030D-6E8A-4147-A177-3AD203B41FA5}">
                      <a16:colId xmlns:a16="http://schemas.microsoft.com/office/drawing/2014/main" val="420034060"/>
                    </a:ext>
                  </a:extLst>
                </a:gridCol>
              </a:tblGrid>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Value Counts of Train and Test </a:t>
                      </a:r>
                      <a:endParaRPr lang="en-IN" sz="1400" dirty="0">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521320661"/>
                  </a:ext>
                </a:extLst>
              </a:tr>
              <a:tr h="381000">
                <a:tc>
                  <a:txBody>
                    <a:bodyPr/>
                    <a:lstStyle/>
                    <a:p>
                      <a:r>
                        <a:rPr lang="en-US" sz="1400" b="1" dirty="0"/>
                        <a:t>Target Variable Value Counts Train on SMOTE: </a:t>
                      </a:r>
                      <a:r>
                        <a:rPr lang="en-IN" sz="1400" dirty="0"/>
                        <a:t> 235590</a:t>
                      </a:r>
                    </a:p>
                  </a:txBody>
                  <a:tcPr/>
                </a:tc>
                <a:extLst>
                  <a:ext uri="{0D108BD9-81ED-4DB2-BD59-A6C34878D82A}">
                    <a16:rowId xmlns:a16="http://schemas.microsoft.com/office/drawing/2014/main" val="2101552650"/>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Target Variable Value Counts Test: </a:t>
                      </a:r>
                      <a:r>
                        <a:rPr lang="en-US" sz="1400" dirty="0"/>
                        <a:t>29923 </a:t>
                      </a:r>
                      <a:endParaRPr lang="en-IN" sz="14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482313857"/>
                  </a:ext>
                </a:extLst>
              </a:tr>
            </a:tbl>
          </a:graphicData>
        </a:graphic>
      </p:graphicFrame>
      <p:graphicFrame>
        <p:nvGraphicFramePr>
          <p:cNvPr id="7" name="Table 6">
            <a:extLst>
              <a:ext uri="{FF2B5EF4-FFF2-40B4-BE49-F238E27FC236}">
                <a16:creationId xmlns:a16="http://schemas.microsoft.com/office/drawing/2014/main" id="{6E845EEA-087B-A4DD-5197-6DD6E90FF734}"/>
              </a:ext>
            </a:extLst>
          </p:cNvPr>
          <p:cNvGraphicFramePr>
            <a:graphicFrameLocks noGrp="1"/>
          </p:cNvGraphicFramePr>
          <p:nvPr>
            <p:extLst>
              <p:ext uri="{D42A27DB-BD31-4B8C-83A1-F6EECF244321}">
                <p14:modId xmlns:p14="http://schemas.microsoft.com/office/powerpoint/2010/main" val="726754833"/>
              </p:ext>
            </p:extLst>
          </p:nvPr>
        </p:nvGraphicFramePr>
        <p:xfrm>
          <a:off x="1447800" y="3421380"/>
          <a:ext cx="6477000" cy="1219201"/>
        </p:xfrm>
        <a:graphic>
          <a:graphicData uri="http://schemas.openxmlformats.org/drawingml/2006/table">
            <a:tbl>
              <a:tblPr firstRow="1" firstCol="1" bandRow="1">
                <a:tableStyleId>{5940675A-B579-460E-94D1-54222C63F5DA}</a:tableStyleId>
              </a:tblPr>
              <a:tblGrid>
                <a:gridCol w="1620375">
                  <a:extLst>
                    <a:ext uri="{9D8B030D-6E8A-4147-A177-3AD203B41FA5}">
                      <a16:colId xmlns:a16="http://schemas.microsoft.com/office/drawing/2014/main" val="1061429803"/>
                    </a:ext>
                  </a:extLst>
                </a:gridCol>
                <a:gridCol w="1618125">
                  <a:extLst>
                    <a:ext uri="{9D8B030D-6E8A-4147-A177-3AD203B41FA5}">
                      <a16:colId xmlns:a16="http://schemas.microsoft.com/office/drawing/2014/main" val="1731394930"/>
                    </a:ext>
                  </a:extLst>
                </a:gridCol>
                <a:gridCol w="1712595">
                  <a:extLst>
                    <a:ext uri="{9D8B030D-6E8A-4147-A177-3AD203B41FA5}">
                      <a16:colId xmlns:a16="http://schemas.microsoft.com/office/drawing/2014/main" val="3143970073"/>
                    </a:ext>
                  </a:extLst>
                </a:gridCol>
                <a:gridCol w="1525905">
                  <a:extLst>
                    <a:ext uri="{9D8B030D-6E8A-4147-A177-3AD203B41FA5}">
                      <a16:colId xmlns:a16="http://schemas.microsoft.com/office/drawing/2014/main" val="3309428413"/>
                    </a:ext>
                  </a:extLst>
                </a:gridCol>
              </a:tblGrid>
              <a:tr h="522515">
                <a:tc gridSpan="2">
                  <a:txBody>
                    <a:bodyPr/>
                    <a:lstStyle/>
                    <a:p>
                      <a:pPr indent="457200" algn="l">
                        <a:spcAft>
                          <a:spcPts val="0"/>
                        </a:spcAft>
                      </a:pPr>
                      <a:r>
                        <a:rPr lang="en-US" sz="1400" b="1" dirty="0">
                          <a:effectLst/>
                        </a:rPr>
                        <a:t>Population Target Variable Proportion</a:t>
                      </a:r>
                      <a:endParaRPr lang="en-IN" sz="1400" b="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indent="457200">
                        <a:spcAft>
                          <a:spcPts val="0"/>
                        </a:spcAft>
                      </a:pPr>
                      <a:r>
                        <a:rPr lang="en-US" sz="1400" b="1" dirty="0">
                          <a:effectLst/>
                        </a:rPr>
                        <a:t>Sample Target Variable Proportion</a:t>
                      </a:r>
                      <a:endParaRPr lang="en-IN" sz="1400" b="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885507063"/>
                  </a:ext>
                </a:extLst>
              </a:tr>
              <a:tr h="348343">
                <a:tc>
                  <a:txBody>
                    <a:bodyPr/>
                    <a:lstStyle/>
                    <a:p>
                      <a:pPr indent="457200">
                        <a:spcAft>
                          <a:spcPts val="0"/>
                        </a:spcAft>
                      </a:pPr>
                      <a:r>
                        <a:rPr lang="en-US" sz="1400" dirty="0">
                          <a:effectLst/>
                        </a:rPr>
                        <a:t>False </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dirty="0">
                          <a:effectLst/>
                        </a:rPr>
                        <a:t>98.42096</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a:effectLst/>
                        </a:rPr>
                        <a:t>False </a:t>
                      </a:r>
                      <a:endParaRPr lang="en-IN"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dirty="0">
                          <a:effectLst/>
                        </a:rPr>
                        <a:t>98.42096</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8730599"/>
                  </a:ext>
                </a:extLst>
              </a:tr>
              <a:tr h="348343">
                <a:tc>
                  <a:txBody>
                    <a:bodyPr/>
                    <a:lstStyle/>
                    <a:p>
                      <a:pPr indent="457200">
                        <a:spcAft>
                          <a:spcPts val="0"/>
                        </a:spcAft>
                      </a:pPr>
                      <a:r>
                        <a:rPr lang="en-US" sz="1400" dirty="0">
                          <a:effectLst/>
                        </a:rPr>
                        <a:t> True </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dirty="0">
                          <a:effectLst/>
                        </a:rPr>
                        <a:t>1.579042</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dirty="0">
                          <a:effectLst/>
                        </a:rPr>
                        <a:t>True </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indent="457200">
                        <a:spcAft>
                          <a:spcPts val="0"/>
                        </a:spcAft>
                      </a:pPr>
                      <a:r>
                        <a:rPr lang="en-US" sz="1400" dirty="0">
                          <a:effectLst/>
                        </a:rPr>
                        <a:t>1.579042</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777986"/>
                  </a:ext>
                </a:extLst>
              </a:tr>
            </a:tbl>
          </a:graphicData>
        </a:graphic>
      </p:graphicFrame>
    </p:spTree>
    <p:extLst>
      <p:ext uri="{BB962C8B-B14F-4D97-AF65-F5344CB8AC3E}">
        <p14:creationId xmlns:p14="http://schemas.microsoft.com/office/powerpoint/2010/main" val="223947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9316-713B-07C5-11F4-C337D4B3D97D}"/>
              </a:ext>
            </a:extLst>
          </p:cNvPr>
          <p:cNvSpPr>
            <a:spLocks noGrp="1"/>
          </p:cNvSpPr>
          <p:nvPr>
            <p:ph type="ctrTitle"/>
          </p:nvPr>
        </p:nvSpPr>
        <p:spPr>
          <a:xfrm>
            <a:off x="0" y="228600"/>
            <a:ext cx="4191000" cy="457200"/>
          </a:xfrm>
        </p:spPr>
        <p:txBody>
          <a:bodyPr>
            <a:normAutofit fontScale="90000"/>
          </a:bodyPr>
          <a:lstStyle/>
          <a:p>
            <a:r>
              <a:rPr lang="en-US" sz="2800" u="sng" dirty="0">
                <a:latin typeface="Times New Roman" panose="02020603050405020304" pitchFamily="18" charset="0"/>
                <a:cs typeface="Times New Roman" panose="02020603050405020304" pitchFamily="18" charset="0"/>
              </a:rPr>
              <a:t>Hyper tuning the model</a:t>
            </a:r>
            <a:endParaRPr lang="en-IN" sz="28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667E06-639F-7D1A-282A-D9FBCD9C430D}"/>
              </a:ext>
            </a:extLst>
          </p:cNvPr>
          <p:cNvSpPr txBox="1"/>
          <p:nvPr/>
        </p:nvSpPr>
        <p:spPr>
          <a:xfrm>
            <a:off x="-152400" y="701040"/>
            <a:ext cx="7772400" cy="670440"/>
          </a:xfrm>
          <a:prstGeom prst="rect">
            <a:avLst/>
          </a:prstGeom>
          <a:noFill/>
        </p:spPr>
        <p:txBody>
          <a:bodyPr wrap="square" rtlCol="0">
            <a:spAutoFit/>
          </a:bodyPr>
          <a:lstStyle/>
          <a:p>
            <a:pPr marL="457200" algn="just">
              <a:lnSpc>
                <a:spcPct val="107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  Without SMOTE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Parameter Used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BB3A634-1EFD-70C2-FBFD-8F80B37C8C79}"/>
              </a:ext>
            </a:extLst>
          </p:cNvPr>
          <p:cNvSpPr txBox="1"/>
          <p:nvPr/>
        </p:nvSpPr>
        <p:spPr>
          <a:xfrm>
            <a:off x="2209800" y="2066747"/>
            <a:ext cx="2743200" cy="374077"/>
          </a:xfrm>
          <a:prstGeom prst="rect">
            <a:avLst/>
          </a:prstGeom>
          <a:noFill/>
        </p:spPr>
        <p:txBody>
          <a:bodyPr wrap="square" rtlCol="0">
            <a:spAutoFit/>
          </a:bodyPr>
          <a:lstStyle/>
          <a:p>
            <a:pPr marL="457200" indent="457200" algn="ctr">
              <a:lnSpc>
                <a:spcPct val="107000"/>
              </a:lnSpc>
              <a:spcAft>
                <a:spcPts val="800"/>
              </a:spcAft>
            </a:pP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GridSearchCV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1394407-38A4-D088-718C-F9BA6E32E913}"/>
              </a:ext>
            </a:extLst>
          </p:cNvPr>
          <p:cNvGraphicFramePr>
            <a:graphicFrameLocks noGrp="1"/>
          </p:cNvGraphicFramePr>
          <p:nvPr/>
        </p:nvGraphicFramePr>
        <p:xfrm>
          <a:off x="1230947" y="2603926"/>
          <a:ext cx="5920105" cy="966804"/>
        </p:xfrm>
        <a:graphic>
          <a:graphicData uri="http://schemas.openxmlformats.org/drawingml/2006/table">
            <a:tbl>
              <a:tblPr firstRow="1" firstCol="1" bandRow="1">
                <a:tableStyleId>{5940675A-B579-460E-94D1-54222C63F5DA}</a:tableStyleId>
              </a:tblPr>
              <a:tblGrid>
                <a:gridCol w="2959735">
                  <a:extLst>
                    <a:ext uri="{9D8B030D-6E8A-4147-A177-3AD203B41FA5}">
                      <a16:colId xmlns:a16="http://schemas.microsoft.com/office/drawing/2014/main" val="333367577"/>
                    </a:ext>
                  </a:extLst>
                </a:gridCol>
                <a:gridCol w="2960370">
                  <a:extLst>
                    <a:ext uri="{9D8B030D-6E8A-4147-A177-3AD203B41FA5}">
                      <a16:colId xmlns:a16="http://schemas.microsoft.com/office/drawing/2014/main" val="2914314341"/>
                    </a:ext>
                  </a:extLst>
                </a:gridCol>
              </a:tblGrid>
              <a:tr h="241701">
                <a:tc>
                  <a:txBody>
                    <a:bodyPr/>
                    <a:lstStyle/>
                    <a:p>
                      <a:pPr marL="457200">
                        <a:lnSpc>
                          <a:spcPct val="107000"/>
                        </a:lnSpc>
                      </a:pPr>
                      <a:r>
                        <a:rPr lang="en-IN" sz="1200" b="1" dirty="0">
                          <a:effectLst/>
                        </a:rPr>
                        <a:t>Criterion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b="1" dirty="0">
                          <a:effectLst/>
                        </a:rPr>
                        <a:t>Entropy, Gini</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161322"/>
                  </a:ext>
                </a:extLst>
              </a:tr>
              <a:tr h="241701">
                <a:tc>
                  <a:txBody>
                    <a:bodyPr/>
                    <a:lstStyle/>
                    <a:p>
                      <a:pPr marL="457200">
                        <a:lnSpc>
                          <a:spcPct val="107000"/>
                        </a:lnSpc>
                      </a:pPr>
                      <a:r>
                        <a:rPr lang="en-IN" sz="1200" b="0" dirty="0">
                          <a:effectLst/>
                        </a:rPr>
                        <a:t>Max Depth</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a:effectLst/>
                        </a:rPr>
                        <a:t>30, 35, 40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779432"/>
                  </a:ext>
                </a:extLst>
              </a:tr>
              <a:tr h="241701">
                <a:tc>
                  <a:txBody>
                    <a:bodyPr/>
                    <a:lstStyle/>
                    <a:p>
                      <a:pPr marL="457200">
                        <a:lnSpc>
                          <a:spcPct val="107000"/>
                        </a:lnSpc>
                      </a:pPr>
                      <a:r>
                        <a:rPr lang="en-IN" sz="1200" b="0" dirty="0">
                          <a:effectLst/>
                        </a:rPr>
                        <a:t>Min Samples Split</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dirty="0">
                          <a:effectLst/>
                        </a:rPr>
                        <a:t>50, 60, 70, 80, 90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212908"/>
                  </a:ext>
                </a:extLst>
              </a:tr>
              <a:tr h="241701">
                <a:tc>
                  <a:txBody>
                    <a:bodyPr/>
                    <a:lstStyle/>
                    <a:p>
                      <a:pPr marL="457200">
                        <a:lnSpc>
                          <a:spcPct val="107000"/>
                        </a:lnSpc>
                      </a:pPr>
                      <a:r>
                        <a:rPr lang="en-IN" sz="1200" b="0" dirty="0">
                          <a:effectLst/>
                        </a:rPr>
                        <a:t>Min Samples Leaf</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dirty="0">
                          <a:effectLst/>
                        </a:rPr>
                        <a:t>10, 20, 30, 40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020172"/>
                  </a:ext>
                </a:extLst>
              </a:tr>
            </a:tbl>
          </a:graphicData>
        </a:graphic>
      </p:graphicFrame>
      <p:sp>
        <p:nvSpPr>
          <p:cNvPr id="9" name="TextBox 8">
            <a:extLst>
              <a:ext uri="{FF2B5EF4-FFF2-40B4-BE49-F238E27FC236}">
                <a16:creationId xmlns:a16="http://schemas.microsoft.com/office/drawing/2014/main" id="{405B4F5F-C006-0335-3F0E-2B8861A2EF2D}"/>
              </a:ext>
            </a:extLst>
          </p:cNvPr>
          <p:cNvSpPr txBox="1"/>
          <p:nvPr/>
        </p:nvSpPr>
        <p:spPr>
          <a:xfrm>
            <a:off x="3245802" y="4052491"/>
            <a:ext cx="2019300" cy="646331"/>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Best Parameters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10" name="Table 9">
            <a:extLst>
              <a:ext uri="{FF2B5EF4-FFF2-40B4-BE49-F238E27FC236}">
                <a16:creationId xmlns:a16="http://schemas.microsoft.com/office/drawing/2014/main" id="{F0687599-A9F7-15C4-FE1F-F4D7E2372020}"/>
              </a:ext>
            </a:extLst>
          </p:cNvPr>
          <p:cNvGraphicFramePr>
            <a:graphicFrameLocks noGrp="1"/>
          </p:cNvGraphicFramePr>
          <p:nvPr>
            <p:extLst>
              <p:ext uri="{D42A27DB-BD31-4B8C-83A1-F6EECF244321}">
                <p14:modId xmlns:p14="http://schemas.microsoft.com/office/powerpoint/2010/main" val="3997241778"/>
              </p:ext>
            </p:extLst>
          </p:nvPr>
        </p:nvGraphicFramePr>
        <p:xfrm>
          <a:off x="1295400" y="4831254"/>
          <a:ext cx="5920105" cy="1036144"/>
        </p:xfrm>
        <a:graphic>
          <a:graphicData uri="http://schemas.openxmlformats.org/drawingml/2006/table">
            <a:tbl>
              <a:tblPr firstRow="1" firstCol="1" bandRow="1">
                <a:tableStyleId>{5940675A-B579-460E-94D1-54222C63F5DA}</a:tableStyleId>
              </a:tblPr>
              <a:tblGrid>
                <a:gridCol w="2959735">
                  <a:extLst>
                    <a:ext uri="{9D8B030D-6E8A-4147-A177-3AD203B41FA5}">
                      <a16:colId xmlns:a16="http://schemas.microsoft.com/office/drawing/2014/main" val="370946580"/>
                    </a:ext>
                  </a:extLst>
                </a:gridCol>
                <a:gridCol w="2960370">
                  <a:extLst>
                    <a:ext uri="{9D8B030D-6E8A-4147-A177-3AD203B41FA5}">
                      <a16:colId xmlns:a16="http://schemas.microsoft.com/office/drawing/2014/main" val="2062449310"/>
                    </a:ext>
                  </a:extLst>
                </a:gridCol>
              </a:tblGrid>
              <a:tr h="259036">
                <a:tc>
                  <a:txBody>
                    <a:bodyPr/>
                    <a:lstStyle/>
                    <a:p>
                      <a:pPr marL="457200">
                        <a:lnSpc>
                          <a:spcPct val="107000"/>
                        </a:lnSpc>
                      </a:pPr>
                      <a:r>
                        <a:rPr lang="en-IN" sz="1200">
                          <a:effectLst/>
                        </a:rPr>
                        <a:t>Criterion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a:effectLst/>
                        </a:rPr>
                        <a:t>Entropy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257662"/>
                  </a:ext>
                </a:extLst>
              </a:tr>
              <a:tr h="259036">
                <a:tc>
                  <a:txBody>
                    <a:bodyPr/>
                    <a:lstStyle/>
                    <a:p>
                      <a:pPr marL="457200">
                        <a:lnSpc>
                          <a:spcPct val="107000"/>
                        </a:lnSpc>
                      </a:pPr>
                      <a:r>
                        <a:rPr lang="en-IN" sz="1200" b="0" dirty="0">
                          <a:effectLst/>
                        </a:rPr>
                        <a:t>Max Depth</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b="0" dirty="0">
                          <a:effectLst/>
                        </a:rPr>
                        <a:t>30</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662128"/>
                  </a:ext>
                </a:extLst>
              </a:tr>
              <a:tr h="259036">
                <a:tc>
                  <a:txBody>
                    <a:bodyPr/>
                    <a:lstStyle/>
                    <a:p>
                      <a:pPr marL="457200">
                        <a:lnSpc>
                          <a:spcPct val="107000"/>
                        </a:lnSpc>
                      </a:pPr>
                      <a:r>
                        <a:rPr lang="en-IN" sz="1200" b="0">
                          <a:effectLst/>
                        </a:rPr>
                        <a:t>Min Samples Split</a:t>
                      </a:r>
                      <a:endParaRPr lang="en-IN"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b="0" dirty="0">
                          <a:effectLst/>
                        </a:rPr>
                        <a:t>80</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6634378"/>
                  </a:ext>
                </a:extLst>
              </a:tr>
              <a:tr h="259036">
                <a:tc>
                  <a:txBody>
                    <a:bodyPr/>
                    <a:lstStyle/>
                    <a:p>
                      <a:pPr marL="457200">
                        <a:lnSpc>
                          <a:spcPct val="107000"/>
                        </a:lnSpc>
                      </a:pPr>
                      <a:r>
                        <a:rPr lang="en-IN" sz="1200" b="0">
                          <a:effectLst/>
                        </a:rPr>
                        <a:t>Min Samples Leaf</a:t>
                      </a:r>
                      <a:endParaRPr lang="en-IN"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200" b="0" dirty="0">
                          <a:effectLst/>
                        </a:rPr>
                        <a:t>10</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968239"/>
                  </a:ext>
                </a:extLst>
              </a:tr>
            </a:tbl>
          </a:graphicData>
        </a:graphic>
      </p:graphicFrame>
    </p:spTree>
    <p:extLst>
      <p:ext uri="{BB962C8B-B14F-4D97-AF65-F5344CB8AC3E}">
        <p14:creationId xmlns:p14="http://schemas.microsoft.com/office/powerpoint/2010/main" val="2853167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469DE7C-07E0-2993-21EF-019904069510}"/>
              </a:ext>
            </a:extLst>
          </p:cNvPr>
          <p:cNvGraphicFramePr>
            <a:graphicFrameLocks noGrp="1"/>
          </p:cNvGraphicFramePr>
          <p:nvPr>
            <p:extLst>
              <p:ext uri="{D42A27DB-BD31-4B8C-83A1-F6EECF244321}">
                <p14:modId xmlns:p14="http://schemas.microsoft.com/office/powerpoint/2010/main" val="1833522126"/>
              </p:ext>
            </p:extLst>
          </p:nvPr>
        </p:nvGraphicFramePr>
        <p:xfrm>
          <a:off x="304800" y="838200"/>
          <a:ext cx="8762997" cy="5715589"/>
        </p:xfrm>
        <a:graphic>
          <a:graphicData uri="http://schemas.openxmlformats.org/drawingml/2006/table">
            <a:tbl>
              <a:tblPr firstRow="1" firstCol="1" bandRow="1">
                <a:tableStyleId>{5C22544A-7EE6-4342-B048-85BDC9FD1C3A}</a:tableStyleId>
              </a:tblPr>
              <a:tblGrid>
                <a:gridCol w="1194955">
                  <a:extLst>
                    <a:ext uri="{9D8B030D-6E8A-4147-A177-3AD203B41FA5}">
                      <a16:colId xmlns:a16="http://schemas.microsoft.com/office/drawing/2014/main" val="3702535793"/>
                    </a:ext>
                  </a:extLst>
                </a:gridCol>
                <a:gridCol w="752380">
                  <a:extLst>
                    <a:ext uri="{9D8B030D-6E8A-4147-A177-3AD203B41FA5}">
                      <a16:colId xmlns:a16="http://schemas.microsoft.com/office/drawing/2014/main" val="1934348890"/>
                    </a:ext>
                  </a:extLst>
                </a:gridCol>
                <a:gridCol w="973666">
                  <a:extLst>
                    <a:ext uri="{9D8B030D-6E8A-4147-A177-3AD203B41FA5}">
                      <a16:colId xmlns:a16="http://schemas.microsoft.com/office/drawing/2014/main" val="234249361"/>
                    </a:ext>
                  </a:extLst>
                </a:gridCol>
                <a:gridCol w="973666">
                  <a:extLst>
                    <a:ext uri="{9D8B030D-6E8A-4147-A177-3AD203B41FA5}">
                      <a16:colId xmlns:a16="http://schemas.microsoft.com/office/drawing/2014/main" val="1437965522"/>
                    </a:ext>
                  </a:extLst>
                </a:gridCol>
                <a:gridCol w="973666">
                  <a:extLst>
                    <a:ext uri="{9D8B030D-6E8A-4147-A177-3AD203B41FA5}">
                      <a16:colId xmlns:a16="http://schemas.microsoft.com/office/drawing/2014/main" val="865284508"/>
                    </a:ext>
                  </a:extLst>
                </a:gridCol>
                <a:gridCol w="973666">
                  <a:extLst>
                    <a:ext uri="{9D8B030D-6E8A-4147-A177-3AD203B41FA5}">
                      <a16:colId xmlns:a16="http://schemas.microsoft.com/office/drawing/2014/main" val="2413382491"/>
                    </a:ext>
                  </a:extLst>
                </a:gridCol>
                <a:gridCol w="973666">
                  <a:extLst>
                    <a:ext uri="{9D8B030D-6E8A-4147-A177-3AD203B41FA5}">
                      <a16:colId xmlns:a16="http://schemas.microsoft.com/office/drawing/2014/main" val="2731053950"/>
                    </a:ext>
                  </a:extLst>
                </a:gridCol>
                <a:gridCol w="973666">
                  <a:extLst>
                    <a:ext uri="{9D8B030D-6E8A-4147-A177-3AD203B41FA5}">
                      <a16:colId xmlns:a16="http://schemas.microsoft.com/office/drawing/2014/main" val="569297591"/>
                    </a:ext>
                  </a:extLst>
                </a:gridCol>
                <a:gridCol w="973666">
                  <a:extLst>
                    <a:ext uri="{9D8B030D-6E8A-4147-A177-3AD203B41FA5}">
                      <a16:colId xmlns:a16="http://schemas.microsoft.com/office/drawing/2014/main" val="2550596375"/>
                    </a:ext>
                  </a:extLst>
                </a:gridCol>
              </a:tblGrid>
              <a:tr h="228011">
                <a:tc>
                  <a:txBody>
                    <a:bodyPr/>
                    <a:lstStyle/>
                    <a:p>
                      <a:pPr algn="ctr">
                        <a:lnSpc>
                          <a:spcPct val="107000"/>
                        </a:lnSpc>
                      </a:pPr>
                      <a:r>
                        <a:rPr lang="en-IN" sz="1000" kern="100">
                          <a:effectLst/>
                        </a:rPr>
                        <a:t>Model</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Accuracy</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Recall</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Precision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F1 Score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TN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FP</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TP</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3642816516"/>
                  </a:ext>
                </a:extLst>
              </a:tr>
              <a:tr h="655674">
                <a:tc>
                  <a:txBody>
                    <a:bodyPr/>
                    <a:lstStyle/>
                    <a:p>
                      <a:pPr>
                        <a:lnSpc>
                          <a:spcPct val="107000"/>
                        </a:lnSpc>
                      </a:pPr>
                      <a:r>
                        <a:rPr lang="en-IN" sz="1000" kern="100" dirty="0">
                          <a:effectLst/>
                        </a:rPr>
                        <a:t>Logistic Regression [Base model] - Train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0.984176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0.984176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0.984426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0.976327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1894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487801241"/>
                  </a:ext>
                </a:extLst>
              </a:tr>
              <a:tr h="441841">
                <a:tc>
                  <a:txBody>
                    <a:bodyPr/>
                    <a:lstStyle/>
                    <a:p>
                      <a:pPr>
                        <a:lnSpc>
                          <a:spcPct val="107000"/>
                        </a:lnSpc>
                      </a:pPr>
                      <a:r>
                        <a:rPr lang="en-IN" sz="1000" kern="100" dirty="0">
                          <a:effectLst/>
                        </a:rPr>
                        <a:t>Decision Tree [base model] - Train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1.000000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1.000000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1.000000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1.000000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1894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897189430"/>
                  </a:ext>
                </a:extLst>
              </a:tr>
              <a:tr h="655674">
                <a:tc>
                  <a:txBody>
                    <a:bodyPr/>
                    <a:lstStyle/>
                    <a:p>
                      <a:pPr>
                        <a:lnSpc>
                          <a:spcPct val="107000"/>
                        </a:lnSpc>
                      </a:pPr>
                      <a:r>
                        <a:rPr lang="en-IN" sz="1000" kern="100">
                          <a:effectLst/>
                        </a:rPr>
                        <a:t>Decision Tree [significant columns]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0.997067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0.997067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0.997070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0.996923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348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1546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3657054988"/>
                  </a:ext>
                </a:extLst>
              </a:tr>
              <a:tr h="655674">
                <a:tc>
                  <a:txBody>
                    <a:bodyPr/>
                    <a:lstStyle/>
                    <a:p>
                      <a:pPr>
                        <a:lnSpc>
                          <a:spcPct val="107000"/>
                        </a:lnSpc>
                      </a:pPr>
                      <a:r>
                        <a:rPr lang="en-IN" sz="1000" kern="100">
                          <a:effectLst/>
                        </a:rPr>
                        <a:t>Random forest [significant columns]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0.996992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0.996992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0.996972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0.996852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117779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344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1550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1133976458"/>
                  </a:ext>
                </a:extLst>
              </a:tr>
              <a:tr h="655674">
                <a:tc>
                  <a:txBody>
                    <a:bodyPr/>
                    <a:lstStyle/>
                    <a:p>
                      <a:pPr>
                        <a:lnSpc>
                          <a:spcPct val="107000"/>
                        </a:lnSpc>
                      </a:pPr>
                      <a:r>
                        <a:rPr lang="en-IN" sz="1000" kern="100">
                          <a:effectLst/>
                        </a:rPr>
                        <a:t>Adaboost [significant columns]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0.997067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0.997067</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0.997065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0.996925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117789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345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1549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277343455"/>
                  </a:ext>
                </a:extLst>
              </a:tr>
              <a:tr h="655674">
                <a:tc>
                  <a:txBody>
                    <a:bodyPr/>
                    <a:lstStyle/>
                    <a:p>
                      <a:pPr>
                        <a:lnSpc>
                          <a:spcPct val="107000"/>
                        </a:lnSpc>
                      </a:pPr>
                      <a:r>
                        <a:rPr lang="en-IN" sz="1000" kern="100">
                          <a:effectLst/>
                        </a:rPr>
                        <a:t>Gradientboost [significant columns]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0.984318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0.984318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0.982064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0.976743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1873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305735795"/>
                  </a:ext>
                </a:extLst>
              </a:tr>
              <a:tr h="655674">
                <a:tc>
                  <a:txBody>
                    <a:bodyPr/>
                    <a:lstStyle/>
                    <a:p>
                      <a:pPr>
                        <a:lnSpc>
                          <a:spcPct val="107000"/>
                        </a:lnSpc>
                      </a:pPr>
                      <a:r>
                        <a:rPr lang="en-IN" sz="1000" kern="100">
                          <a:effectLst/>
                        </a:rPr>
                        <a:t>XGboost [significant columns]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0.984176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0.984176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0.984426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0.976327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1894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629670716"/>
                  </a:ext>
                </a:extLst>
              </a:tr>
              <a:tr h="228011">
                <a:tc>
                  <a:txBody>
                    <a:bodyPr/>
                    <a:lstStyle/>
                    <a:p>
                      <a:pPr>
                        <a:lnSpc>
                          <a:spcPct val="107000"/>
                        </a:lnSpc>
                      </a:pPr>
                      <a:r>
                        <a:rPr lang="en-IN" sz="1000" kern="100">
                          <a:effectLst/>
                        </a:rPr>
                        <a:t>Gaussian NB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0.975821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0.975821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0.969269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0.972502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116760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1859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1035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35</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3217423110"/>
                  </a:ext>
                </a:extLst>
              </a:tr>
              <a:tr h="441841">
                <a:tc>
                  <a:txBody>
                    <a:bodyPr/>
                    <a:lstStyle/>
                    <a:p>
                      <a:pPr>
                        <a:lnSpc>
                          <a:spcPct val="107000"/>
                        </a:lnSpc>
                      </a:pPr>
                      <a:r>
                        <a:rPr lang="en-IN" sz="1000" kern="100">
                          <a:effectLst/>
                        </a:rPr>
                        <a:t>Decision Tree [SC] [SMOTE]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0.997742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0.997742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0.997752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0.997742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117791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528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117267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1619870556"/>
                  </a:ext>
                </a:extLst>
              </a:tr>
              <a:tr h="441841">
                <a:tc>
                  <a:txBody>
                    <a:bodyPr/>
                    <a:lstStyle/>
                    <a:p>
                      <a:pPr>
                        <a:lnSpc>
                          <a:spcPct val="107000"/>
                        </a:lnSpc>
                      </a:pPr>
                      <a:r>
                        <a:rPr lang="en-IN" sz="1000" kern="100">
                          <a:effectLst/>
                        </a:rPr>
                        <a:t>Random forest [SC] [SMOTE] - Train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0.997423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0.997423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0.997424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0.997423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117559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371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236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117424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3911968398"/>
                  </a:ext>
                </a:extLst>
              </a:tr>
            </a:tbl>
          </a:graphicData>
        </a:graphic>
      </p:graphicFrame>
      <p:sp>
        <p:nvSpPr>
          <p:cNvPr id="5" name="TextBox 4">
            <a:extLst>
              <a:ext uri="{FF2B5EF4-FFF2-40B4-BE49-F238E27FC236}">
                <a16:creationId xmlns:a16="http://schemas.microsoft.com/office/drawing/2014/main" id="{D6FA0421-93E5-245F-70E9-724412EFA14C}"/>
              </a:ext>
            </a:extLst>
          </p:cNvPr>
          <p:cNvSpPr txBox="1"/>
          <p:nvPr/>
        </p:nvSpPr>
        <p:spPr>
          <a:xfrm>
            <a:off x="381000" y="181140"/>
            <a:ext cx="66569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Model performance - Training scores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06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14033AA-195D-CF7D-3AE6-36055608298D}"/>
              </a:ext>
            </a:extLst>
          </p:cNvPr>
          <p:cNvGraphicFramePr>
            <a:graphicFrameLocks noGrp="1"/>
          </p:cNvGraphicFramePr>
          <p:nvPr>
            <p:ph idx="1"/>
            <p:extLst>
              <p:ext uri="{D42A27DB-BD31-4B8C-83A1-F6EECF244321}">
                <p14:modId xmlns:p14="http://schemas.microsoft.com/office/powerpoint/2010/main" val="463392988"/>
              </p:ext>
            </p:extLst>
          </p:nvPr>
        </p:nvGraphicFramePr>
        <p:xfrm>
          <a:off x="381000" y="1066800"/>
          <a:ext cx="8305803" cy="5635600"/>
        </p:xfrm>
        <a:graphic>
          <a:graphicData uri="http://schemas.openxmlformats.org/drawingml/2006/table">
            <a:tbl>
              <a:tblPr firstRow="1" firstCol="1" bandRow="1">
                <a:tableStyleId>{5C22544A-7EE6-4342-B048-85BDC9FD1C3A}</a:tableStyleId>
              </a:tblPr>
              <a:tblGrid>
                <a:gridCol w="922867">
                  <a:extLst>
                    <a:ext uri="{9D8B030D-6E8A-4147-A177-3AD203B41FA5}">
                      <a16:colId xmlns:a16="http://schemas.microsoft.com/office/drawing/2014/main" val="2034122969"/>
                    </a:ext>
                  </a:extLst>
                </a:gridCol>
                <a:gridCol w="922867">
                  <a:extLst>
                    <a:ext uri="{9D8B030D-6E8A-4147-A177-3AD203B41FA5}">
                      <a16:colId xmlns:a16="http://schemas.microsoft.com/office/drawing/2014/main" val="3223089594"/>
                    </a:ext>
                  </a:extLst>
                </a:gridCol>
                <a:gridCol w="922867">
                  <a:extLst>
                    <a:ext uri="{9D8B030D-6E8A-4147-A177-3AD203B41FA5}">
                      <a16:colId xmlns:a16="http://schemas.microsoft.com/office/drawing/2014/main" val="1929911334"/>
                    </a:ext>
                  </a:extLst>
                </a:gridCol>
                <a:gridCol w="922867">
                  <a:extLst>
                    <a:ext uri="{9D8B030D-6E8A-4147-A177-3AD203B41FA5}">
                      <a16:colId xmlns:a16="http://schemas.microsoft.com/office/drawing/2014/main" val="55481526"/>
                    </a:ext>
                  </a:extLst>
                </a:gridCol>
                <a:gridCol w="922867">
                  <a:extLst>
                    <a:ext uri="{9D8B030D-6E8A-4147-A177-3AD203B41FA5}">
                      <a16:colId xmlns:a16="http://schemas.microsoft.com/office/drawing/2014/main" val="3593753444"/>
                    </a:ext>
                  </a:extLst>
                </a:gridCol>
                <a:gridCol w="922867">
                  <a:extLst>
                    <a:ext uri="{9D8B030D-6E8A-4147-A177-3AD203B41FA5}">
                      <a16:colId xmlns:a16="http://schemas.microsoft.com/office/drawing/2014/main" val="1030690075"/>
                    </a:ext>
                  </a:extLst>
                </a:gridCol>
                <a:gridCol w="922867">
                  <a:extLst>
                    <a:ext uri="{9D8B030D-6E8A-4147-A177-3AD203B41FA5}">
                      <a16:colId xmlns:a16="http://schemas.microsoft.com/office/drawing/2014/main" val="1280558518"/>
                    </a:ext>
                  </a:extLst>
                </a:gridCol>
                <a:gridCol w="922867">
                  <a:extLst>
                    <a:ext uri="{9D8B030D-6E8A-4147-A177-3AD203B41FA5}">
                      <a16:colId xmlns:a16="http://schemas.microsoft.com/office/drawing/2014/main" val="2929067655"/>
                    </a:ext>
                  </a:extLst>
                </a:gridCol>
                <a:gridCol w="922867">
                  <a:extLst>
                    <a:ext uri="{9D8B030D-6E8A-4147-A177-3AD203B41FA5}">
                      <a16:colId xmlns:a16="http://schemas.microsoft.com/office/drawing/2014/main" val="4290015988"/>
                    </a:ext>
                  </a:extLst>
                </a:gridCol>
              </a:tblGrid>
              <a:tr h="158495">
                <a:tc>
                  <a:txBody>
                    <a:bodyPr/>
                    <a:lstStyle/>
                    <a:p>
                      <a:pPr algn="ctr">
                        <a:lnSpc>
                          <a:spcPct val="107000"/>
                        </a:lnSpc>
                      </a:pPr>
                      <a:r>
                        <a:rPr lang="en-IN" sz="1000" kern="100">
                          <a:effectLst/>
                        </a:rPr>
                        <a:t>Model</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Accuracy</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Recall</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Precision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F1 Score</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TN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FP</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gn="ctr">
                        <a:lnSpc>
                          <a:spcPct val="107000"/>
                        </a:lnSpc>
                      </a:pPr>
                      <a:r>
                        <a:rPr lang="en-IN" sz="1000" kern="100">
                          <a:effectLst/>
                        </a:rPr>
                        <a:t>TP</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4259456955"/>
                  </a:ext>
                </a:extLst>
              </a:tr>
              <a:tr h="642169">
                <a:tc>
                  <a:txBody>
                    <a:bodyPr/>
                    <a:lstStyle/>
                    <a:p>
                      <a:pPr>
                        <a:lnSpc>
                          <a:spcPct val="107000"/>
                        </a:lnSpc>
                      </a:pPr>
                      <a:r>
                        <a:rPr lang="en-IN" sz="1000" kern="100">
                          <a:effectLst/>
                        </a:rPr>
                        <a:t>Logistic Regression [Base model] - Test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0.984159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0.984159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0.984410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0.976302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29449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474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877675497"/>
                  </a:ext>
                </a:extLst>
              </a:tr>
              <a:tr h="514244">
                <a:tc>
                  <a:txBody>
                    <a:bodyPr/>
                    <a:lstStyle/>
                    <a:p>
                      <a:pPr>
                        <a:lnSpc>
                          <a:spcPct val="107000"/>
                        </a:lnSpc>
                      </a:pPr>
                      <a:r>
                        <a:rPr lang="en-IN" sz="1000" kern="100" dirty="0">
                          <a:effectLst/>
                        </a:rPr>
                        <a:t>Decision Tree [base model] - Test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0.968085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0.968085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0.969989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0.969033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28941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447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508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1249196831"/>
                  </a:ext>
                </a:extLst>
              </a:tr>
              <a:tr h="642169">
                <a:tc>
                  <a:txBody>
                    <a:bodyPr/>
                    <a:lstStyle/>
                    <a:p>
                      <a:pPr>
                        <a:lnSpc>
                          <a:spcPct val="107000"/>
                        </a:lnSpc>
                      </a:pPr>
                      <a:r>
                        <a:rPr lang="en-IN" sz="1000" kern="100" dirty="0">
                          <a:solidFill>
                            <a:schemeClr val="tx1"/>
                          </a:solidFill>
                          <a:effectLst/>
                          <a:highlight>
                            <a:srgbClr val="FFFF00"/>
                          </a:highlight>
                        </a:rPr>
                        <a:t>Decision Tree [significant columns] - Test</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0.971260</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0.971260</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0.970464</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0.970861</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29032</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443</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417</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31</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017346690"/>
                  </a:ext>
                </a:extLst>
              </a:tr>
              <a:tr h="642169">
                <a:tc>
                  <a:txBody>
                    <a:bodyPr/>
                    <a:lstStyle/>
                    <a:p>
                      <a:pPr>
                        <a:lnSpc>
                          <a:spcPct val="107000"/>
                        </a:lnSpc>
                      </a:pPr>
                      <a:r>
                        <a:rPr lang="en-IN" sz="1000" kern="100" dirty="0">
                          <a:solidFill>
                            <a:schemeClr val="tx1"/>
                          </a:solidFill>
                          <a:effectLst/>
                          <a:highlight>
                            <a:srgbClr val="FFFF00"/>
                          </a:highlight>
                        </a:rPr>
                        <a:t>Random forest [significant columns] - Test</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0.972362</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0.972362</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0.970632</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0.971492</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29064</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442</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solidFill>
                            <a:schemeClr val="tx1"/>
                          </a:solidFill>
                          <a:effectLst/>
                          <a:highlight>
                            <a:srgbClr val="FFFF00"/>
                          </a:highlight>
                        </a:rPr>
                        <a:t>385</a:t>
                      </a:r>
                      <a:endParaRPr lang="en-IN" sz="10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solidFill>
                            <a:schemeClr val="tx1"/>
                          </a:solidFill>
                          <a:effectLst/>
                          <a:highlight>
                            <a:srgbClr val="FFFF00"/>
                          </a:highlight>
                        </a:rPr>
                        <a:t>32</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141149344"/>
                  </a:ext>
                </a:extLst>
              </a:tr>
              <a:tr h="514244">
                <a:tc>
                  <a:txBody>
                    <a:bodyPr/>
                    <a:lstStyle/>
                    <a:p>
                      <a:pPr>
                        <a:lnSpc>
                          <a:spcPct val="107000"/>
                        </a:lnSpc>
                      </a:pPr>
                      <a:r>
                        <a:rPr lang="en-IN" sz="1000" kern="100" dirty="0" err="1">
                          <a:solidFill>
                            <a:schemeClr val="tx1"/>
                          </a:solidFill>
                          <a:effectLst/>
                        </a:rPr>
                        <a:t>Adaboost</a:t>
                      </a:r>
                      <a:r>
                        <a:rPr lang="en-IN" sz="1000" kern="100" dirty="0">
                          <a:solidFill>
                            <a:schemeClr val="tx1"/>
                          </a:solidFill>
                          <a:effectLst/>
                        </a:rPr>
                        <a:t> [significant columns] - Test</a:t>
                      </a:r>
                      <a:endParaRPr lang="en-IN" sz="1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0.972162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0.972162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0.970548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a:effectLst/>
                        </a:rPr>
                        <a:t>0.971350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29059</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a:effectLst/>
                        </a:rPr>
                        <a:t>443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390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tc>
                  <a:txBody>
                    <a:bodyPr/>
                    <a:lstStyle/>
                    <a:p>
                      <a:pPr>
                        <a:lnSpc>
                          <a:spcPct val="107000"/>
                        </a:lnSpc>
                      </a:pPr>
                      <a:r>
                        <a:rPr lang="en-IN" sz="1000" kern="100" dirty="0">
                          <a:effectLst/>
                        </a:rPr>
                        <a:t>31</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solidFill>
                      <a:srgbClr val="FFC000"/>
                    </a:solidFill>
                  </a:tcPr>
                </a:tc>
                <a:extLst>
                  <a:ext uri="{0D108BD9-81ED-4DB2-BD59-A6C34878D82A}">
                    <a16:rowId xmlns:a16="http://schemas.microsoft.com/office/drawing/2014/main" val="604588997"/>
                  </a:ext>
                </a:extLst>
              </a:tr>
              <a:tr h="642169">
                <a:tc>
                  <a:txBody>
                    <a:bodyPr/>
                    <a:lstStyle/>
                    <a:p>
                      <a:pPr>
                        <a:lnSpc>
                          <a:spcPct val="107000"/>
                        </a:lnSpc>
                      </a:pPr>
                      <a:r>
                        <a:rPr lang="en-IN" sz="1000" kern="100">
                          <a:effectLst/>
                        </a:rPr>
                        <a:t>Gradientboost [significant columns] - Test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0.983992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0.983992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0.968567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0.976219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29444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474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782543639"/>
                  </a:ext>
                </a:extLst>
              </a:tr>
              <a:tr h="514244">
                <a:tc>
                  <a:txBody>
                    <a:bodyPr/>
                    <a:lstStyle/>
                    <a:p>
                      <a:pPr>
                        <a:lnSpc>
                          <a:spcPct val="107000"/>
                        </a:lnSpc>
                      </a:pPr>
                      <a:r>
                        <a:rPr lang="en-IN" sz="1000" kern="100">
                          <a:effectLst/>
                        </a:rPr>
                        <a:t>XGboost [significant columns] - Test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0.984126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0.984126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0.968569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0.976286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29448</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474</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323155213"/>
                  </a:ext>
                </a:extLst>
              </a:tr>
              <a:tr h="313893">
                <a:tc>
                  <a:txBody>
                    <a:bodyPr/>
                    <a:lstStyle/>
                    <a:p>
                      <a:pPr>
                        <a:lnSpc>
                          <a:spcPct val="107000"/>
                        </a:lnSpc>
                      </a:pPr>
                      <a:r>
                        <a:rPr lang="en-IN" sz="1000" kern="100" dirty="0">
                          <a:effectLst/>
                        </a:rPr>
                        <a:t>Gaussian NB - Test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0.976172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0.976172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0.969107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0.972595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29203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467</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246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7</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899044692"/>
                  </a:ext>
                </a:extLst>
              </a:tr>
              <a:tr h="514244">
                <a:tc>
                  <a:txBody>
                    <a:bodyPr/>
                    <a:lstStyle/>
                    <a:p>
                      <a:pPr>
                        <a:lnSpc>
                          <a:spcPct val="107000"/>
                        </a:lnSpc>
                      </a:pPr>
                      <a:r>
                        <a:rPr lang="en-IN" sz="1000" kern="100">
                          <a:effectLst/>
                        </a:rPr>
                        <a:t>Decision Tree [SC] [SMOTE] - Test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0.662099</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0.662099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0.974010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0.782732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19550</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212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9899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262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742459337"/>
                  </a:ext>
                </a:extLst>
              </a:tr>
              <a:tr h="514244">
                <a:tc>
                  <a:txBody>
                    <a:bodyPr/>
                    <a:lstStyle/>
                    <a:p>
                      <a:pPr>
                        <a:lnSpc>
                          <a:spcPct val="107000"/>
                        </a:lnSpc>
                      </a:pPr>
                      <a:r>
                        <a:rPr lang="en-IN" sz="1000" kern="100" dirty="0">
                          <a:effectLst/>
                        </a:rPr>
                        <a:t>Random forest [SC] [SMOTE] - Test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0.660395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0.660395</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0.974132</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0.781481</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19496</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209</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a:effectLst/>
                        </a:rPr>
                        <a:t>9953</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tc>
                  <a:txBody>
                    <a:bodyPr/>
                    <a:lstStyle/>
                    <a:p>
                      <a:pPr>
                        <a:lnSpc>
                          <a:spcPct val="107000"/>
                        </a:lnSpc>
                      </a:pPr>
                      <a:r>
                        <a:rPr lang="en-IN" sz="1000" kern="100" dirty="0">
                          <a:effectLst/>
                        </a:rPr>
                        <a:t>265</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7" marR="5657" marT="5657" marB="5657" anchor="b"/>
                </a:tc>
                <a:extLst>
                  <a:ext uri="{0D108BD9-81ED-4DB2-BD59-A6C34878D82A}">
                    <a16:rowId xmlns:a16="http://schemas.microsoft.com/office/drawing/2014/main" val="2344673811"/>
                  </a:ext>
                </a:extLst>
              </a:tr>
            </a:tbl>
          </a:graphicData>
        </a:graphic>
      </p:graphicFrame>
      <p:sp>
        <p:nvSpPr>
          <p:cNvPr id="5" name="Title 3">
            <a:extLst>
              <a:ext uri="{FF2B5EF4-FFF2-40B4-BE49-F238E27FC236}">
                <a16:creationId xmlns:a16="http://schemas.microsoft.com/office/drawing/2014/main" id="{836FFD5A-F1EE-67B1-7027-8C0118492FA8}"/>
              </a:ext>
            </a:extLst>
          </p:cNvPr>
          <p:cNvSpPr txBox="1">
            <a:spLocks noGrp="1"/>
          </p:cNvSpPr>
          <p:nvPr>
            <p:ph type="title"/>
          </p:nvPr>
        </p:nvSpPr>
        <p:spPr>
          <a:xfrm>
            <a:off x="-1219200" y="381000"/>
            <a:ext cx="8229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Model performance - Test scores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027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5B2E-200B-8C02-68E1-CF3D7ECB3AD9}"/>
              </a:ext>
            </a:extLst>
          </p:cNvPr>
          <p:cNvSpPr>
            <a:spLocks noGrp="1"/>
          </p:cNvSpPr>
          <p:nvPr>
            <p:ph type="title"/>
          </p:nvPr>
        </p:nvSpPr>
        <p:spPr>
          <a:xfrm>
            <a:off x="457200" y="261938"/>
            <a:ext cx="8229600" cy="5224462"/>
          </a:xfrm>
        </p:spPr>
        <p:txBody>
          <a:bodyPr>
            <a:normAutofit/>
          </a:bodyPr>
          <a:lstStyle/>
          <a:p>
            <a:r>
              <a:rPr lang="en-US" sz="1800" dirty="0"/>
              <a:t>.</a:t>
            </a:r>
            <a:endParaRPr lang="en-IN" sz="1800" dirty="0"/>
          </a:p>
        </p:txBody>
      </p:sp>
      <p:sp>
        <p:nvSpPr>
          <p:cNvPr id="4" name="TextBox 3">
            <a:extLst>
              <a:ext uri="{FF2B5EF4-FFF2-40B4-BE49-F238E27FC236}">
                <a16:creationId xmlns:a16="http://schemas.microsoft.com/office/drawing/2014/main" id="{07F9DB19-7826-7484-C96B-4CA74D936C29}"/>
              </a:ext>
            </a:extLst>
          </p:cNvPr>
          <p:cNvSpPr txBox="1"/>
          <p:nvPr/>
        </p:nvSpPr>
        <p:spPr>
          <a:xfrm>
            <a:off x="609600" y="990600"/>
            <a:ext cx="8382000" cy="707886"/>
          </a:xfrm>
          <a:prstGeom prst="rect">
            <a:avLst/>
          </a:prstGeom>
          <a:noFill/>
        </p:spPr>
        <p:txBody>
          <a:bodyPr wrap="square">
            <a:spAutoFit/>
          </a:bodyPr>
          <a:lstStyle/>
          <a:p>
            <a:pPr marL="342900" indent="-342900">
              <a:buAutoNum type="arabicPeriod"/>
            </a:pPr>
            <a:r>
              <a:rPr lang="en-IN" sz="2000" dirty="0"/>
              <a:t>Random forest</a:t>
            </a:r>
          </a:p>
          <a:p>
            <a:pPr marL="342900" indent="-342900">
              <a:buAutoNum type="arabicPeriod"/>
            </a:pPr>
            <a:r>
              <a:rPr lang="en-IN" sz="2000" dirty="0"/>
              <a:t>Ada boosting</a:t>
            </a:r>
          </a:p>
        </p:txBody>
      </p:sp>
      <p:sp>
        <p:nvSpPr>
          <p:cNvPr id="5" name="Title 1">
            <a:extLst>
              <a:ext uri="{FF2B5EF4-FFF2-40B4-BE49-F238E27FC236}">
                <a16:creationId xmlns:a16="http://schemas.microsoft.com/office/drawing/2014/main" id="{E037F801-DC12-F00D-A657-60243B77F22E}"/>
              </a:ext>
            </a:extLst>
          </p:cNvPr>
          <p:cNvSpPr txBox="1">
            <a:spLocks/>
          </p:cNvSpPr>
          <p:nvPr/>
        </p:nvSpPr>
        <p:spPr>
          <a:xfrm>
            <a:off x="152400" y="228600"/>
            <a:ext cx="8382000" cy="6429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dirty="0">
                <a:latin typeface="Times New Roman" panose="02020603050405020304" pitchFamily="18" charset="0"/>
                <a:cs typeface="Times New Roman" panose="02020603050405020304" pitchFamily="18" charset="0"/>
              </a:rPr>
              <a:t>Best models that have been achieved without SMOTE</a:t>
            </a:r>
            <a:endParaRPr lang="en-IN"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64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0B5AD1-8749-F834-5F10-00A3A3DBE084}"/>
              </a:ext>
            </a:extLst>
          </p:cNvPr>
          <p:cNvSpPr>
            <a:spLocks noGrp="1"/>
          </p:cNvSpPr>
          <p:nvPr>
            <p:ph type="title"/>
          </p:nvPr>
        </p:nvSpPr>
        <p:spPr>
          <a:xfrm>
            <a:off x="152400" y="228600"/>
            <a:ext cx="6553200" cy="642938"/>
          </a:xfrm>
        </p:spPr>
        <p:txBody>
          <a:bodyPr>
            <a:noAutofit/>
          </a:bodyPr>
          <a:lstStyle/>
          <a:p>
            <a:r>
              <a:rPr lang="en-US" sz="2800" u="sng" dirty="0">
                <a:latin typeface="Times New Roman" panose="02020603050405020304" pitchFamily="18" charset="0"/>
                <a:cs typeface="Times New Roman" panose="02020603050405020304" pitchFamily="18" charset="0"/>
              </a:rPr>
              <a:t>Top 5 important Features from best Model:</a:t>
            </a:r>
            <a:endParaRPr lang="en-IN" sz="2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605A01D2-A421-AD65-99F7-9B3E5705A5E7}"/>
              </a:ext>
            </a:extLst>
          </p:cNvPr>
          <p:cNvSpPr txBox="1">
            <a:spLocks/>
          </p:cNvSpPr>
          <p:nvPr/>
        </p:nvSpPr>
        <p:spPr>
          <a:xfrm>
            <a:off x="914400" y="2133600"/>
            <a:ext cx="6553200" cy="3810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2800"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28FABC-F744-7630-32E3-8F8DDCA5CE50}"/>
              </a:ext>
            </a:extLst>
          </p:cNvPr>
          <p:cNvSpPr txBox="1"/>
          <p:nvPr/>
        </p:nvSpPr>
        <p:spPr>
          <a:xfrm>
            <a:off x="457200" y="1394936"/>
            <a:ext cx="8382000" cy="2031325"/>
          </a:xfrm>
          <a:prstGeom prst="rect">
            <a:avLst/>
          </a:prstGeom>
          <a:noFill/>
        </p:spPr>
        <p:txBody>
          <a:bodyPr wrap="square">
            <a:spAutoFit/>
          </a:bodyPr>
          <a:lstStyle/>
          <a:p>
            <a:r>
              <a:rPr lang="en-IN" dirty="0"/>
              <a:t>These are the most significant columns which we have found after comparing the </a:t>
            </a:r>
            <a:r>
              <a:rPr lang="en-IN" dirty="0" err="1"/>
              <a:t>pvalue</a:t>
            </a:r>
            <a:r>
              <a:rPr lang="en-IN" dirty="0"/>
              <a:t>&lt;0.05 after building a stats logistic regression model</a:t>
            </a:r>
          </a:p>
          <a:p>
            <a:pPr marL="285750" indent="-285750">
              <a:buFont typeface="Arial" panose="020B0604020202020204" pitchFamily="34" charset="0"/>
              <a:buChar char="•"/>
            </a:pPr>
            <a:r>
              <a:rPr lang="en-IN" dirty="0"/>
              <a:t>'</a:t>
            </a:r>
            <a:r>
              <a:rPr lang="en-IN" dirty="0" err="1"/>
              <a:t>transactionAmount</a:t>
            </a:r>
            <a:r>
              <a:rPr lang="en-IN" dirty="0"/>
              <a:t>'</a:t>
            </a:r>
          </a:p>
          <a:p>
            <a:pPr marL="285750" indent="-285750">
              <a:buFont typeface="Arial" panose="020B0604020202020204" pitchFamily="34" charset="0"/>
              <a:buChar char="•"/>
            </a:pPr>
            <a:r>
              <a:rPr lang="en-IN" dirty="0"/>
              <a:t> '</a:t>
            </a:r>
            <a:r>
              <a:rPr lang="en-IN" dirty="0" err="1"/>
              <a:t>posEntryMode</a:t>
            </a:r>
            <a:r>
              <a:rPr lang="en-IN" dirty="0"/>
              <a:t>'</a:t>
            </a:r>
          </a:p>
          <a:p>
            <a:pPr marL="285750" indent="-285750">
              <a:buFont typeface="Arial" panose="020B0604020202020204" pitchFamily="34" charset="0"/>
              <a:buChar char="•"/>
            </a:pPr>
            <a:r>
              <a:rPr lang="en-IN" dirty="0"/>
              <a:t> '</a:t>
            </a:r>
            <a:r>
              <a:rPr lang="en-IN" dirty="0" err="1"/>
              <a:t>posConditionCode</a:t>
            </a:r>
            <a:r>
              <a:rPr lang="en-IN" dirty="0"/>
              <a:t>'</a:t>
            </a:r>
          </a:p>
          <a:p>
            <a:pPr marL="285750" indent="-285750">
              <a:buFont typeface="Arial" panose="020B0604020202020204" pitchFamily="34" charset="0"/>
              <a:buChar char="•"/>
            </a:pPr>
            <a:r>
              <a:rPr lang="en-IN" dirty="0"/>
              <a:t> '</a:t>
            </a:r>
            <a:r>
              <a:rPr lang="en-IN" dirty="0" err="1"/>
              <a:t>cardPresent</a:t>
            </a:r>
            <a:r>
              <a:rPr lang="en-IN" dirty="0"/>
              <a:t>'</a:t>
            </a:r>
          </a:p>
          <a:p>
            <a:pPr marL="285750" indent="-285750">
              <a:buFont typeface="Arial" panose="020B0604020202020204" pitchFamily="34" charset="0"/>
              <a:buChar char="•"/>
            </a:pPr>
            <a:r>
              <a:rPr lang="en-IN" dirty="0"/>
              <a:t> '</a:t>
            </a:r>
            <a:r>
              <a:rPr lang="en-IN" dirty="0" err="1"/>
              <a:t>CVV_Match</a:t>
            </a:r>
            <a:r>
              <a:rPr lang="en-IN" dirty="0"/>
              <a:t>'</a:t>
            </a:r>
          </a:p>
        </p:txBody>
      </p:sp>
    </p:spTree>
    <p:extLst>
      <p:ext uri="{BB962C8B-B14F-4D97-AF65-F5344CB8AC3E}">
        <p14:creationId xmlns:p14="http://schemas.microsoft.com/office/powerpoint/2010/main" val="1404210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9E0995-DBCE-B69B-05AB-3644A35908C4}"/>
              </a:ext>
            </a:extLst>
          </p:cNvPr>
          <p:cNvSpPr>
            <a:spLocks noGrp="1"/>
          </p:cNvSpPr>
          <p:nvPr>
            <p:ph type="title"/>
          </p:nvPr>
        </p:nvSpPr>
        <p:spPr>
          <a:xfrm>
            <a:off x="457200" y="110412"/>
            <a:ext cx="8229600" cy="1143000"/>
          </a:xfrm>
        </p:spPr>
        <p:txBody>
          <a:bodyPr>
            <a:normAutofit/>
          </a:bodyPr>
          <a:lstStyle/>
          <a:p>
            <a:r>
              <a:rPr lang="en-US" sz="2800" u="sng" dirty="0">
                <a:latin typeface="Times New Roman" panose="02020603050405020304" pitchFamily="18" charset="0"/>
                <a:cs typeface="Times New Roman" panose="02020603050405020304" pitchFamily="18" charset="0"/>
              </a:rPr>
              <a:t>Business Interpretation:</a:t>
            </a:r>
            <a:endParaRPr lang="en-IN" sz="2800" u="sng"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4015E3A7-1936-12DE-2A1B-21E4B1DC61F8}"/>
              </a:ext>
            </a:extLst>
          </p:cNvPr>
          <p:cNvSpPr txBox="1">
            <a:spLocks/>
          </p:cNvSpPr>
          <p:nvPr/>
        </p:nvSpPr>
        <p:spPr>
          <a:xfrm>
            <a:off x="381000" y="990600"/>
            <a:ext cx="8686800" cy="57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 proactive measures for customer information updates and security enhancements.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Utilize dynamic credit limits based on transaction history.</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Scrutinize larger transactions for fraud prevention.</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Prioritize monitoring for accounts with low available funds.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Allocate extra resources for fraud prevention during seasonal peaks.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 real-time monitoring for transaction volume changes.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Emphasize security for accounts with higher available funds.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Adjust security measures with changes in transaction entry modes.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Tailor security to account for varying vulnerability levels.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Refine fraud detection strategies based on transaction characteristics.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621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52C17B-0A1D-43AA-8499-686C4435ACA1}"/>
              </a:ext>
            </a:extLst>
          </p:cNvPr>
          <p:cNvSpPr>
            <a:spLocks noGrp="1"/>
          </p:cNvSpPr>
          <p:nvPr>
            <p:ph type="title"/>
          </p:nvPr>
        </p:nvSpPr>
        <p:spPr>
          <a:xfrm>
            <a:off x="457200" y="261938"/>
            <a:ext cx="8229600" cy="1143000"/>
          </a:xfrm>
        </p:spPr>
        <p:txBody>
          <a:bodyPr>
            <a:noAutofit/>
          </a:bodyPr>
          <a:lstStyle/>
          <a:p>
            <a:r>
              <a:rPr lang="en-US" sz="2800" dirty="0">
                <a:latin typeface="Times New Roman" panose="02020603050405020304" pitchFamily="18" charset="0"/>
                <a:cs typeface="Times New Roman" panose="02020603050405020304" pitchFamily="18" charset="0"/>
              </a:rPr>
              <a:t>References</a:t>
            </a:r>
            <a:endParaRPr lang="en-IN" sz="2800" dirty="0"/>
          </a:p>
        </p:txBody>
      </p:sp>
      <p:sp>
        <p:nvSpPr>
          <p:cNvPr id="5" name="Content Placeholder 2">
            <a:extLst>
              <a:ext uri="{FF2B5EF4-FFF2-40B4-BE49-F238E27FC236}">
                <a16:creationId xmlns:a16="http://schemas.microsoft.com/office/drawing/2014/main" id="{0D708DFF-48DD-42EA-297E-A71B1FB4338D}"/>
              </a:ext>
            </a:extLst>
          </p:cNvPr>
          <p:cNvSpPr>
            <a:spLocks noGrp="1"/>
          </p:cNvSpPr>
          <p:nvPr>
            <p:ph idx="1"/>
          </p:nvPr>
        </p:nvSpPr>
        <p:spPr>
          <a:xfrm>
            <a:off x="457200" y="1600200"/>
            <a:ext cx="8229600" cy="4525963"/>
          </a:xfrm>
        </p:spPr>
        <p:txBody>
          <a:bodyPr>
            <a:normAutofit/>
          </a:bodyPr>
          <a:lstStyle/>
          <a:p>
            <a:pPr algn="just">
              <a:lnSpc>
                <a:spcPct val="150000"/>
              </a:lnSpc>
              <a:buFont typeface="Wingdings" panose="05000000000000000000" pitchFamily="2" charset="2"/>
              <a:buChar char="Ø"/>
            </a:pPr>
            <a:r>
              <a:rPr lang="en-US" sz="1600" u="sng" dirty="0">
                <a:solidFill>
                  <a:schemeClr val="tx1"/>
                </a:solidFill>
                <a:latin typeface="Times New Roman" panose="02020603050405020304" pitchFamily="18" charset="0"/>
                <a:cs typeface="Times New Roman" panose="02020603050405020304" pitchFamily="18" charset="0"/>
                <a:hlinkClick r:id="rId2"/>
              </a:rPr>
              <a:t>https://www.kaggle.com/datasets/iabhishekbhardwaj/fraud-detection</a:t>
            </a:r>
            <a:r>
              <a:rPr lang="en-US" sz="1600" u="sng" dirty="0">
                <a:solidFill>
                  <a:schemeClr val="tx1"/>
                </a:solidFill>
                <a:latin typeface="Times New Roman" panose="02020603050405020304" pitchFamily="18" charset="0"/>
                <a:cs typeface="Times New Roman" panose="02020603050405020304" pitchFamily="18" charset="0"/>
              </a:rPr>
              <a:t>(Dataset)</a:t>
            </a:r>
            <a:endParaRPr lang="en-US" sz="1600" u="sng" dirty="0">
              <a:latin typeface="Times New Roman" panose="02020603050405020304" pitchFamily="18" charset="0"/>
              <a:cs typeface="Times New Roman" panose="02020603050405020304" pitchFamily="18" charset="0"/>
              <a:hlinkClick r:id="rId3"/>
            </a:endParaRPr>
          </a:p>
          <a:p>
            <a:pPr marL="342900" indent="-342900" algn="just">
              <a:lnSpc>
                <a:spcPct val="200000"/>
              </a:lnSpc>
              <a:buFont typeface="Wingdings" panose="05000000000000000000" pitchFamily="2" charset="2"/>
              <a:buChar char="Ø"/>
            </a:pPr>
            <a:r>
              <a:rPr lang="en-US" sz="1600" u="sng" dirty="0">
                <a:latin typeface="Times New Roman" panose="02020603050405020304" pitchFamily="18" charset="0"/>
                <a:cs typeface="Times New Roman" panose="02020603050405020304" pitchFamily="18" charset="0"/>
                <a:hlinkClick r:id="rId3"/>
              </a:rPr>
              <a:t>https://www.fraud.com/post/the-history-and-evolution-of-fraud</a:t>
            </a:r>
            <a:r>
              <a:rPr lang="en-US" sz="1600" u="sng" dirty="0">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rPr>
              <a:t>(Background Research)</a:t>
            </a:r>
          </a:p>
          <a:p>
            <a:pPr marL="342900" indent="-342900" algn="just">
              <a:lnSpc>
                <a:spcPct val="200000"/>
              </a:lnSpc>
              <a:buFont typeface="Wingdings" panose="05000000000000000000" pitchFamily="2" charset="2"/>
              <a:buChar char="Ø"/>
            </a:pPr>
            <a:r>
              <a:rPr lang="en-US" sz="1600" u="sng" dirty="0">
                <a:latin typeface="Times New Roman" panose="02020603050405020304" pitchFamily="18" charset="0"/>
                <a:cs typeface="Times New Roman" panose="02020603050405020304" pitchFamily="18" charset="0"/>
                <a:hlinkClick r:id="rId4"/>
              </a:rPr>
              <a:t>https://www.amygb.ai/blog/how-fraud-detection-works-in-banking</a:t>
            </a:r>
            <a:r>
              <a:rPr lang="en-US" sz="1600" u="sng" dirty="0">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rPr>
              <a:t>(Application)</a:t>
            </a:r>
          </a:p>
          <a:p>
            <a:pPr marL="342900" indent="-342900" algn="just">
              <a:lnSpc>
                <a:spcPct val="200000"/>
              </a:lnSpc>
              <a:buFont typeface="Wingdings" panose="05000000000000000000" pitchFamily="2" charset="2"/>
              <a:buChar char="Ø"/>
            </a:pPr>
            <a:r>
              <a:rPr lang="en-US" sz="1600" u="sng" dirty="0">
                <a:latin typeface="Times New Roman" panose="02020603050405020304" pitchFamily="18" charset="0"/>
                <a:cs typeface="Times New Roman" panose="02020603050405020304" pitchFamily="18" charset="0"/>
                <a:hlinkClick r:id="rId5"/>
              </a:rPr>
              <a:t>https://www.sciencedirect.com/science/article/pii/S0957417421017164</a:t>
            </a:r>
            <a:r>
              <a:rPr lang="en-US" sz="1600" u="sng" dirty="0">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rPr>
              <a:t>(Past </a:t>
            </a:r>
            <a:r>
              <a:rPr lang="en-US" sz="1600" u="sng" dirty="0" err="1">
                <a:solidFill>
                  <a:schemeClr val="tx1"/>
                </a:solidFill>
                <a:latin typeface="Times New Roman" panose="02020603050405020304" pitchFamily="18" charset="0"/>
                <a:cs typeface="Times New Roman" panose="02020603050405020304" pitchFamily="18" charset="0"/>
              </a:rPr>
              <a:t>Reasearch</a:t>
            </a:r>
            <a:r>
              <a:rPr lang="en-US" sz="1600" u="sng"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1600" u="sng" dirty="0">
                <a:latin typeface="Times New Roman" panose="02020603050405020304" pitchFamily="18" charset="0"/>
                <a:cs typeface="Times New Roman" panose="02020603050405020304" pitchFamily="18" charset="0"/>
                <a:hlinkClick r:id="rId6"/>
              </a:rPr>
              <a:t>https://ieeexplore.ieee.org/document/10085493</a:t>
            </a:r>
            <a:r>
              <a:rPr lang="en-US" sz="1600" u="sng" dirty="0">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rPr>
              <a:t>(Ongoing Research)</a:t>
            </a:r>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79547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2E04-74AD-A9A7-3A0B-96574CA61BBC}"/>
              </a:ext>
            </a:extLst>
          </p:cNvPr>
          <p:cNvSpPr>
            <a:spLocks noGrp="1"/>
          </p:cNvSpPr>
          <p:nvPr>
            <p:ph type="title"/>
          </p:nvPr>
        </p:nvSpPr>
        <p:spPr>
          <a:xfrm>
            <a:off x="-76200" y="0"/>
            <a:ext cx="9525000" cy="1143000"/>
          </a:xfrm>
        </p:spPr>
        <p:txBody>
          <a:bodyPr>
            <a:normAutofit/>
          </a:bodyPr>
          <a:lstStyle/>
          <a:p>
            <a:r>
              <a:rPr lang="en-US" sz="3900" u="sng" dirty="0">
                <a:latin typeface="Times New Roman" panose="02020603050405020304" pitchFamily="18" charset="0"/>
                <a:cs typeface="Times New Roman" panose="02020603050405020304" pitchFamily="18" charset="0"/>
              </a:rPr>
              <a:t>Shape and distribution of the target variable</a:t>
            </a:r>
            <a:endParaRPr lang="en-IN" sz="3900" u="sng"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AE946DB-5D8F-F124-B9D6-51E98569007F}"/>
              </a:ext>
            </a:extLst>
          </p:cNvPr>
          <p:cNvSpPr txBox="1">
            <a:spLocks/>
          </p:cNvSpPr>
          <p:nvPr/>
        </p:nvSpPr>
        <p:spPr>
          <a:xfrm>
            <a:off x="-76200" y="1295400"/>
            <a:ext cx="9072138" cy="541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dataset has </a:t>
            </a:r>
            <a:r>
              <a:rPr lang="en-US" sz="1800" b="1" dirty="0">
                <a:solidFill>
                  <a:schemeClr val="tx1"/>
                </a:solidFill>
                <a:latin typeface="Times New Roman" panose="02020603050405020304" pitchFamily="18" charset="0"/>
                <a:cs typeface="Times New Roman" panose="02020603050405020304" pitchFamily="18" charset="0"/>
              </a:rPr>
              <a:t>786363</a:t>
            </a: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observation</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&amp;</a:t>
            </a:r>
            <a:r>
              <a:rPr lang="en-US" sz="1800" b="1" dirty="0">
                <a:solidFill>
                  <a:schemeClr val="tx1"/>
                </a:solidFill>
                <a:latin typeface="Times New Roman" panose="02020603050405020304" pitchFamily="18" charset="0"/>
                <a:cs typeface="Times New Roman" panose="02020603050405020304" pitchFamily="18" charset="0"/>
              </a:rPr>
              <a:t> 29 </a:t>
            </a:r>
            <a:r>
              <a:rPr lang="en-US" sz="1800" dirty="0">
                <a:solidFill>
                  <a:schemeClr val="tx1"/>
                </a:solidFill>
                <a:latin typeface="Times New Roman" panose="02020603050405020304" pitchFamily="18" charset="0"/>
                <a:cs typeface="Times New Roman" panose="02020603050405020304" pitchFamily="18" charset="0"/>
              </a:rPr>
              <a:t>variables. The complexity is in finding the solution to the problem based on the chosen sampling techniques. </a:t>
            </a:r>
          </a:p>
          <a:p>
            <a:pPr lvl="1"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Stratified sampling &amp; Smote Sampling</a:t>
            </a:r>
            <a:r>
              <a:rPr lang="en-US" sz="1800" dirty="0">
                <a:solidFill>
                  <a:schemeClr val="tx1"/>
                </a:solidFill>
                <a:latin typeface="Times New Roman" panose="02020603050405020304" pitchFamily="18" charset="0"/>
                <a:cs typeface="Times New Roman" panose="02020603050405020304" pitchFamily="18" charset="0"/>
              </a:rPr>
              <a:t>) </a:t>
            </a:r>
          </a:p>
          <a:p>
            <a:pPr marL="742950" lvl="1" indent="-28575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Due to the huge size of the dataset, have opted for ‘Stratified sampling’ considering the original dataset as population and the sample dataset contains </a:t>
            </a:r>
            <a:r>
              <a:rPr lang="en-US" sz="1800" b="1" dirty="0">
                <a:solidFill>
                  <a:schemeClr val="tx1"/>
                </a:solidFill>
                <a:latin typeface="Times New Roman" panose="02020603050405020304" pitchFamily="18" charset="0"/>
                <a:cs typeface="Times New Roman" panose="02020603050405020304" pitchFamily="18" charset="0"/>
              </a:rPr>
              <a:t>150000</a:t>
            </a: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observation</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&amp;</a:t>
            </a:r>
            <a:r>
              <a:rPr lang="en-US" sz="1800" b="1" dirty="0">
                <a:solidFill>
                  <a:schemeClr val="tx1"/>
                </a:solidFill>
                <a:latin typeface="Times New Roman" panose="02020603050405020304" pitchFamily="18" charset="0"/>
                <a:cs typeface="Times New Roman" panose="02020603050405020304" pitchFamily="18" charset="0"/>
              </a:rPr>
              <a:t> 29 </a:t>
            </a:r>
            <a:r>
              <a:rPr lang="en-US" sz="1800" dirty="0">
                <a:solidFill>
                  <a:schemeClr val="tx1"/>
                </a:solidFill>
                <a:latin typeface="Times New Roman" panose="02020603050405020304" pitchFamily="18" charset="0"/>
                <a:cs typeface="Times New Roman" panose="02020603050405020304" pitchFamily="18" charset="0"/>
              </a:rPr>
              <a:t>variables.</a:t>
            </a:r>
          </a:p>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When calculating the distribution of the target variable, we can see the Majority class is non-fraudulent transactions / ‘False’ &amp; Minority class is fraudulent transactions / ‘True’ with ratio of </a:t>
            </a:r>
            <a:r>
              <a:rPr lang="en-US" sz="1800" b="1" dirty="0">
                <a:solidFill>
                  <a:schemeClr val="tx1"/>
                </a:solidFill>
                <a:latin typeface="Times New Roman" panose="02020603050405020304" pitchFamily="18" charset="0"/>
                <a:cs typeface="Times New Roman" panose="02020603050405020304" pitchFamily="18" charset="0"/>
              </a:rPr>
              <a:t>98.5 : 1.5</a:t>
            </a:r>
          </a:p>
          <a:p>
            <a:pPr marL="800100" lvl="1" indent="-342900" algn="l">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Python Version: </a:t>
            </a:r>
            <a:endParaRPr lang="en-IN" sz="1800"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‘3.11.5 | packaged by Anaconda, Inc. </a:t>
            </a:r>
            <a:endParaRPr lang="en-IN" sz="1800" dirty="0">
              <a:solidFill>
                <a:schemeClr val="tx1"/>
              </a:solidFill>
              <a:latin typeface="Times New Roman" panose="02020603050405020304" pitchFamily="18" charset="0"/>
              <a:cs typeface="Times New Roman" panose="02020603050405020304" pitchFamily="18" charset="0"/>
            </a:endParaRPr>
          </a:p>
          <a:p>
            <a:pPr lvl="1" algn="l">
              <a:lnSpc>
                <a:spcPct val="150000"/>
              </a:lnSpc>
            </a:pP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52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9D228-7EA7-E4DD-06B5-9AFFA8909D9D}"/>
              </a:ext>
            </a:extLst>
          </p:cNvPr>
          <p:cNvSpPr>
            <a:spLocks noGrp="1"/>
          </p:cNvSpPr>
          <p:nvPr>
            <p:ph type="title"/>
          </p:nvPr>
        </p:nvSpPr>
        <p:spPr>
          <a:xfrm>
            <a:off x="457200" y="261938"/>
            <a:ext cx="8229600" cy="1143000"/>
          </a:xfrm>
        </p:spPr>
        <p:txBody>
          <a:bodyPr>
            <a:normAutofit/>
          </a:bodyPr>
          <a:lstStyle/>
          <a:p>
            <a:pPr algn="l"/>
            <a:r>
              <a:rPr lang="en-US" sz="4000" u="sng" dirty="0">
                <a:latin typeface="Times New Roman" panose="02020603050405020304" pitchFamily="18" charset="0"/>
                <a:cs typeface="Times New Roman" panose="02020603050405020304" pitchFamily="18" charset="0"/>
              </a:rPr>
              <a:t>Dropping Variables</a:t>
            </a:r>
            <a:endParaRPr lang="en-IN" sz="4000" u="sng"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209D36F-F606-CBBF-4790-9D4F0459D161}"/>
              </a:ext>
            </a:extLst>
          </p:cNvPr>
          <p:cNvSpPr>
            <a:spLocks noGrp="1"/>
          </p:cNvSpPr>
          <p:nvPr>
            <p:ph idx="1"/>
          </p:nvPr>
        </p:nvSpPr>
        <p:spPr>
          <a:xfrm>
            <a:off x="457200" y="1066800"/>
            <a:ext cx="8229600" cy="5638800"/>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Dropping</a:t>
            </a:r>
            <a:r>
              <a:rPr lang="en-IN" sz="1800" b="0" i="0" dirty="0">
                <a:effectLst/>
                <a:latin typeface="Times New Roman" panose="02020603050405020304" pitchFamily="18" charset="0"/>
                <a:cs typeface="Times New Roman" panose="02020603050405020304" pitchFamily="18" charset="0"/>
              </a:rPr>
              <a:t> columns with 100% null values, which includes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b="0" i="0" dirty="0">
              <a:effectLst/>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b="0" i="0" dirty="0">
              <a:effectLst/>
              <a:latin typeface="Times New Roman" panose="02020603050405020304" pitchFamily="18" charset="0"/>
              <a:cs typeface="Times New Roman" panose="02020603050405020304" pitchFamily="18" charset="0"/>
            </a:endParaRPr>
          </a:p>
          <a:p>
            <a:pPr algn="just">
              <a:lnSpc>
                <a:spcPct val="150000"/>
              </a:lnSpc>
            </a:pPr>
            <a:r>
              <a:rPr lang="en-IN" sz="1800" b="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Excluding the following variables from the dataset, as they are irrelevant to the target variable and further may introduce unwanted confusion during model building:</a:t>
            </a: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52E5D3A-3E1B-BA39-9935-E008D2389355}"/>
              </a:ext>
            </a:extLst>
          </p:cNvPr>
          <p:cNvGraphicFramePr>
            <a:graphicFrameLocks noGrp="1"/>
          </p:cNvGraphicFramePr>
          <p:nvPr>
            <p:extLst>
              <p:ext uri="{D42A27DB-BD31-4B8C-83A1-F6EECF244321}">
                <p14:modId xmlns:p14="http://schemas.microsoft.com/office/powerpoint/2010/main" val="1861908076"/>
              </p:ext>
            </p:extLst>
          </p:nvPr>
        </p:nvGraphicFramePr>
        <p:xfrm>
          <a:off x="990600" y="1752600"/>
          <a:ext cx="6096000" cy="1112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408827540"/>
                    </a:ext>
                  </a:extLst>
                </a:gridCol>
                <a:gridCol w="3048000">
                  <a:extLst>
                    <a:ext uri="{9D8B030D-6E8A-4147-A177-3AD203B41FA5}">
                      <a16:colId xmlns:a16="http://schemas.microsoft.com/office/drawing/2014/main" val="1577375119"/>
                    </a:ext>
                  </a:extLst>
                </a:gridCol>
              </a:tblGrid>
              <a:tr h="370840">
                <a:tc>
                  <a:txBody>
                    <a:bodyPr/>
                    <a:lstStyle/>
                    <a:p>
                      <a:r>
                        <a:rPr lang="en-IN" dirty="0" err="1"/>
                        <a:t>echoBuffer</a:t>
                      </a:r>
                      <a:endParaRPr lang="en-IN" dirty="0"/>
                    </a:p>
                  </a:txBody>
                  <a:tcPr/>
                </a:tc>
                <a:tc>
                  <a:txBody>
                    <a:bodyPr/>
                    <a:lstStyle/>
                    <a:p>
                      <a:r>
                        <a:rPr lang="en-IN" dirty="0" err="1"/>
                        <a:t>merchantCity</a:t>
                      </a:r>
                      <a:endParaRPr lang="en-IN" dirty="0"/>
                    </a:p>
                  </a:txBody>
                  <a:tcPr/>
                </a:tc>
                <a:extLst>
                  <a:ext uri="{0D108BD9-81ED-4DB2-BD59-A6C34878D82A}">
                    <a16:rowId xmlns:a16="http://schemas.microsoft.com/office/drawing/2014/main" val="520497011"/>
                  </a:ext>
                </a:extLst>
              </a:tr>
              <a:tr h="370840">
                <a:tc>
                  <a:txBody>
                    <a:bodyPr/>
                    <a:lstStyle/>
                    <a:p>
                      <a:r>
                        <a:rPr lang="en-IN" dirty="0" err="1"/>
                        <a:t>merchantState</a:t>
                      </a:r>
                      <a:endParaRPr lang="en-IN" dirty="0"/>
                    </a:p>
                  </a:txBody>
                  <a:tcPr/>
                </a:tc>
                <a:tc>
                  <a:txBody>
                    <a:bodyPr/>
                    <a:lstStyle/>
                    <a:p>
                      <a:r>
                        <a:rPr lang="en-IN" dirty="0" err="1"/>
                        <a:t>merchantZip</a:t>
                      </a:r>
                      <a:endParaRPr lang="en-IN" dirty="0"/>
                    </a:p>
                  </a:txBody>
                  <a:tcPr/>
                </a:tc>
                <a:extLst>
                  <a:ext uri="{0D108BD9-81ED-4DB2-BD59-A6C34878D82A}">
                    <a16:rowId xmlns:a16="http://schemas.microsoft.com/office/drawing/2014/main" val="3401274694"/>
                  </a:ext>
                </a:extLst>
              </a:tr>
              <a:tr h="370840">
                <a:tc>
                  <a:txBody>
                    <a:bodyPr/>
                    <a:lstStyle/>
                    <a:p>
                      <a:r>
                        <a:rPr lang="en-IN" dirty="0" err="1"/>
                        <a:t>posOnPremises</a:t>
                      </a:r>
                      <a:endParaRPr lang="en-IN" dirty="0"/>
                    </a:p>
                  </a:txBody>
                  <a:tcPr/>
                </a:tc>
                <a:tc>
                  <a:txBody>
                    <a:bodyPr/>
                    <a:lstStyle/>
                    <a:p>
                      <a:r>
                        <a:rPr lang="en-IN" dirty="0" err="1"/>
                        <a:t>recurringAuthInd</a:t>
                      </a:r>
                      <a:endParaRPr lang="en-IN" dirty="0"/>
                    </a:p>
                  </a:txBody>
                  <a:tcPr/>
                </a:tc>
                <a:extLst>
                  <a:ext uri="{0D108BD9-81ED-4DB2-BD59-A6C34878D82A}">
                    <a16:rowId xmlns:a16="http://schemas.microsoft.com/office/drawing/2014/main" val="33790396"/>
                  </a:ext>
                </a:extLst>
              </a:tr>
            </a:tbl>
          </a:graphicData>
        </a:graphic>
      </p:graphicFrame>
      <p:graphicFrame>
        <p:nvGraphicFramePr>
          <p:cNvPr id="9" name="Table 8">
            <a:extLst>
              <a:ext uri="{FF2B5EF4-FFF2-40B4-BE49-F238E27FC236}">
                <a16:creationId xmlns:a16="http://schemas.microsoft.com/office/drawing/2014/main" id="{BBB84531-338D-489A-809B-29716B95D317}"/>
              </a:ext>
            </a:extLst>
          </p:cNvPr>
          <p:cNvGraphicFramePr>
            <a:graphicFrameLocks noGrp="1"/>
          </p:cNvGraphicFramePr>
          <p:nvPr>
            <p:extLst>
              <p:ext uri="{D42A27DB-BD31-4B8C-83A1-F6EECF244321}">
                <p14:modId xmlns:p14="http://schemas.microsoft.com/office/powerpoint/2010/main" val="3766243777"/>
              </p:ext>
            </p:extLst>
          </p:nvPr>
        </p:nvGraphicFramePr>
        <p:xfrm>
          <a:off x="990600" y="4279123"/>
          <a:ext cx="6096000" cy="2426477"/>
        </p:xfrm>
        <a:graphic>
          <a:graphicData uri="http://schemas.openxmlformats.org/drawingml/2006/table">
            <a:tbl>
              <a:tblPr firstRow="1" bandRow="1">
                <a:tableStyleId>{5940675A-B579-460E-94D1-54222C63F5DA}</a:tableStyleId>
              </a:tblPr>
              <a:tblGrid>
                <a:gridCol w="2954694">
                  <a:extLst>
                    <a:ext uri="{9D8B030D-6E8A-4147-A177-3AD203B41FA5}">
                      <a16:colId xmlns:a16="http://schemas.microsoft.com/office/drawing/2014/main" val="4204594961"/>
                    </a:ext>
                  </a:extLst>
                </a:gridCol>
                <a:gridCol w="3141306">
                  <a:extLst>
                    <a:ext uri="{9D8B030D-6E8A-4147-A177-3AD203B41FA5}">
                      <a16:colId xmlns:a16="http://schemas.microsoft.com/office/drawing/2014/main" val="1861191512"/>
                    </a:ext>
                  </a:extLst>
                </a:gridCol>
              </a:tblGrid>
              <a:tr h="346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accountNumber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customerId</a:t>
                      </a:r>
                      <a:r>
                        <a:rPr lang="en-IN" dirty="0"/>
                        <a:t> </a:t>
                      </a:r>
                    </a:p>
                  </a:txBody>
                  <a:tcPr/>
                </a:tc>
                <a:extLst>
                  <a:ext uri="{0D108BD9-81ED-4DB2-BD59-A6C34878D82A}">
                    <a16:rowId xmlns:a16="http://schemas.microsoft.com/office/drawing/2014/main" val="72426882"/>
                  </a:ext>
                </a:extLst>
              </a:tr>
              <a:tr h="414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transactionDateTime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currentExpDate</a:t>
                      </a:r>
                      <a:endParaRPr lang="en-IN" dirty="0"/>
                    </a:p>
                  </a:txBody>
                  <a:tcPr/>
                </a:tc>
                <a:extLst>
                  <a:ext uri="{0D108BD9-81ED-4DB2-BD59-A6C34878D82A}">
                    <a16:rowId xmlns:a16="http://schemas.microsoft.com/office/drawing/2014/main" val="114666742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accountOpenDate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dateOfLastAddressChange</a:t>
                      </a:r>
                      <a:endParaRPr lang="en-IN" dirty="0"/>
                    </a:p>
                  </a:txBody>
                  <a:tcPr/>
                </a:tc>
                <a:extLst>
                  <a:ext uri="{0D108BD9-81ED-4DB2-BD59-A6C34878D82A}">
                    <a16:rowId xmlns:a16="http://schemas.microsoft.com/office/drawing/2014/main" val="2317732752"/>
                  </a:ext>
                </a:extLst>
              </a:tr>
              <a:tr h="60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merchantCountryCode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cardLast4Digits</a:t>
                      </a:r>
                    </a:p>
                    <a:p>
                      <a:endParaRPr lang="en-IN" dirty="0"/>
                    </a:p>
                  </a:txBody>
                  <a:tcPr/>
                </a:tc>
                <a:extLst>
                  <a:ext uri="{0D108BD9-81ED-4DB2-BD59-A6C34878D82A}">
                    <a16:rowId xmlns:a16="http://schemas.microsoft.com/office/drawing/2014/main" val="4155367496"/>
                  </a:ext>
                </a:extLst>
              </a:tr>
              <a:tr h="35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cardCVV</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enteredCVV</a:t>
                      </a:r>
                      <a:endParaRPr lang="en-IN" dirty="0"/>
                    </a:p>
                    <a:p>
                      <a:endParaRPr lang="en-IN" dirty="0"/>
                    </a:p>
                  </a:txBody>
                  <a:tcPr/>
                </a:tc>
                <a:extLst>
                  <a:ext uri="{0D108BD9-81ED-4DB2-BD59-A6C34878D82A}">
                    <a16:rowId xmlns:a16="http://schemas.microsoft.com/office/drawing/2014/main" val="3095293600"/>
                  </a:ext>
                </a:extLst>
              </a:tr>
            </a:tbl>
          </a:graphicData>
        </a:graphic>
      </p:graphicFrame>
    </p:spTree>
    <p:extLst>
      <p:ext uri="{BB962C8B-B14F-4D97-AF65-F5344CB8AC3E}">
        <p14:creationId xmlns:p14="http://schemas.microsoft.com/office/powerpoint/2010/main" val="86596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93C06-1775-3B94-135E-2515DBD6DACE}"/>
              </a:ext>
            </a:extLst>
          </p:cNvPr>
          <p:cNvSpPr>
            <a:spLocks noGrp="1"/>
          </p:cNvSpPr>
          <p:nvPr>
            <p:ph idx="1"/>
          </p:nvPr>
        </p:nvSpPr>
        <p:spPr>
          <a:xfrm>
            <a:off x="381000" y="152400"/>
            <a:ext cx="8229600" cy="6705600"/>
          </a:xfrm>
        </p:spPr>
        <p:txBody>
          <a:bodyPr>
            <a:normAutofit fontScale="92500" lnSpcReduction="10000"/>
          </a:bodyPr>
          <a:lstStyle/>
          <a:p>
            <a:pPr marL="0" indent="0">
              <a:buNone/>
            </a:pPr>
            <a:r>
              <a:rPr lang="en-IN" sz="4000" u="sng" dirty="0">
                <a:latin typeface="Times New Roman" panose="02020603050405020304" pitchFamily="18" charset="0"/>
                <a:cs typeface="Times New Roman" panose="02020603050405020304" pitchFamily="18" charset="0"/>
              </a:rPr>
              <a:t>Missing Value Imputation</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Due to high imbalance sub-classes in the missing value categorical columns </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instead of mode imputation, we have opted for either ‘backward fill’ / ‘forward fill’ to </a:t>
            </a:r>
          </a:p>
          <a:p>
            <a:pPr marL="0" indent="0">
              <a:buNone/>
            </a:pPr>
            <a:r>
              <a:rPr lang="en-US" sz="1800" dirty="0">
                <a:latin typeface="Times New Roman" panose="02020603050405020304" pitchFamily="18" charset="0"/>
                <a:cs typeface="Times New Roman" panose="02020603050405020304" pitchFamily="18" charset="0"/>
              </a:rPr>
              <a:t>       avoid bias towards the most repeated subclass.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3900" u="sng" dirty="0">
                <a:latin typeface="Times New Roman" panose="02020603050405020304" pitchFamily="18" charset="0"/>
                <a:cs typeface="Times New Roman" panose="02020603050405020304" pitchFamily="18" charset="0"/>
              </a:rPr>
              <a:t>Outlier Treatment</a:t>
            </a:r>
            <a:r>
              <a:rPr lang="en-US" sz="39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1900" b="0" i="0" dirty="0">
              <a:solidFill>
                <a:srgbClr val="20212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b="0" i="0" dirty="0">
                <a:solidFill>
                  <a:srgbClr val="202124"/>
                </a:solidFill>
                <a:effectLst/>
                <a:latin typeface="Times New Roman" panose="02020603050405020304" pitchFamily="18" charset="0"/>
                <a:cs typeface="Times New Roman" panose="02020603050405020304" pitchFamily="18" charset="0"/>
              </a:rPr>
              <a:t>Even though we can see huge no. of outliers in the numeric columns, have refrained from </a:t>
            </a:r>
            <a:r>
              <a:rPr lang="en-US" sz="1900" dirty="0">
                <a:solidFill>
                  <a:srgbClr val="202124"/>
                </a:solidFill>
                <a:latin typeface="Times New Roman" panose="02020603050405020304" pitchFamily="18" charset="0"/>
                <a:cs typeface="Times New Roman" panose="02020603050405020304" pitchFamily="18" charset="0"/>
              </a:rPr>
              <a:t>removing</a:t>
            </a:r>
            <a:r>
              <a:rPr lang="en-US" sz="1900" b="0" i="0" dirty="0">
                <a:solidFill>
                  <a:srgbClr val="202124"/>
                </a:solidFill>
                <a:effectLst/>
                <a:latin typeface="Times New Roman" panose="02020603050405020304" pitchFamily="18" charset="0"/>
                <a:cs typeface="Times New Roman" panose="02020603050405020304" pitchFamily="18" charset="0"/>
              </a:rPr>
              <a:t> any outliers in the dataset, given its financial nature</a:t>
            </a:r>
            <a:r>
              <a:rPr lang="en-US" sz="1900" dirty="0">
                <a:solidFill>
                  <a:srgbClr val="202124"/>
                </a:solidFill>
                <a:latin typeface="Times New Roman" panose="02020603050405020304" pitchFamily="18" charset="0"/>
                <a:cs typeface="Times New Roman" panose="02020603050405020304" pitchFamily="18" charset="0"/>
              </a:rPr>
              <a:t>.</a:t>
            </a:r>
          </a:p>
          <a:p>
            <a:pPr marL="0" indent="0">
              <a:buNone/>
            </a:pPr>
            <a:br>
              <a:rPr lang="en-US" sz="2400" dirty="0">
                <a:latin typeface="Times New Roman" panose="02020603050405020304" pitchFamily="18" charset="0"/>
                <a:cs typeface="Times New Roman" panose="02020603050405020304" pitchFamily="18" charset="0"/>
              </a:rPr>
            </a:br>
            <a:endParaRPr lang="en-IN" sz="1800" dirty="0"/>
          </a:p>
        </p:txBody>
      </p:sp>
      <p:pic>
        <p:nvPicPr>
          <p:cNvPr id="7" name="Picture 6">
            <a:extLst>
              <a:ext uri="{FF2B5EF4-FFF2-40B4-BE49-F238E27FC236}">
                <a16:creationId xmlns:a16="http://schemas.microsoft.com/office/drawing/2014/main" id="{005FD45F-D348-0163-11D9-0664C0DC9499}"/>
              </a:ext>
            </a:extLst>
          </p:cNvPr>
          <p:cNvPicPr>
            <a:picLocks noChangeAspect="1"/>
          </p:cNvPicPr>
          <p:nvPr/>
        </p:nvPicPr>
        <p:blipFill>
          <a:blip r:embed="rId2"/>
          <a:stretch>
            <a:fillRect/>
          </a:stretch>
        </p:blipFill>
        <p:spPr>
          <a:xfrm>
            <a:off x="838200" y="1066800"/>
            <a:ext cx="3457575" cy="2466975"/>
          </a:xfrm>
          <a:prstGeom prst="rect">
            <a:avLst/>
          </a:prstGeom>
        </p:spPr>
      </p:pic>
    </p:spTree>
    <p:extLst>
      <p:ext uri="{BB962C8B-B14F-4D97-AF65-F5344CB8AC3E}">
        <p14:creationId xmlns:p14="http://schemas.microsoft.com/office/powerpoint/2010/main" val="30302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D707-0574-F3E4-95AD-C3E497DE0E6B}"/>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Feature Importance using </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Random Forest Classification:</a:t>
            </a:r>
            <a:endParaRPr lang="en-IN" sz="3200" dirty="0"/>
          </a:p>
        </p:txBody>
      </p:sp>
      <p:pic>
        <p:nvPicPr>
          <p:cNvPr id="6" name="Picture 5">
            <a:extLst>
              <a:ext uri="{FF2B5EF4-FFF2-40B4-BE49-F238E27FC236}">
                <a16:creationId xmlns:a16="http://schemas.microsoft.com/office/drawing/2014/main" id="{819EF8C0-1280-3CF3-DEA1-F1B1E91410E0}"/>
              </a:ext>
            </a:extLst>
          </p:cNvPr>
          <p:cNvPicPr>
            <a:picLocks noChangeAspect="1"/>
          </p:cNvPicPr>
          <p:nvPr/>
        </p:nvPicPr>
        <p:blipFill>
          <a:blip r:embed="rId2"/>
          <a:stretch>
            <a:fillRect/>
          </a:stretch>
        </p:blipFill>
        <p:spPr>
          <a:xfrm>
            <a:off x="304800" y="1828800"/>
            <a:ext cx="8534400" cy="4953000"/>
          </a:xfrm>
          <a:prstGeom prst="rect">
            <a:avLst/>
          </a:prstGeom>
        </p:spPr>
      </p:pic>
    </p:spTree>
    <p:extLst>
      <p:ext uri="{BB962C8B-B14F-4D97-AF65-F5344CB8AC3E}">
        <p14:creationId xmlns:p14="http://schemas.microsoft.com/office/powerpoint/2010/main" val="145537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ADD8-9623-5F21-0B44-CE7C0AC8DA6C}"/>
              </a:ext>
            </a:extLst>
          </p:cNvPr>
          <p:cNvSpPr>
            <a:spLocks noGrp="1"/>
          </p:cNvSpPr>
          <p:nvPr>
            <p:ph type="title"/>
          </p:nvPr>
        </p:nvSpPr>
        <p:spPr>
          <a:xfrm>
            <a:off x="304800" y="0"/>
            <a:ext cx="5867400" cy="1143000"/>
          </a:xfrm>
        </p:spPr>
        <p:txBody>
          <a:bodyPr>
            <a:normAutofit fontScale="90000"/>
          </a:bodyPr>
          <a:lstStyle/>
          <a:p>
            <a:r>
              <a:rPr lang="en-US" sz="4400" u="sng" dirty="0">
                <a:latin typeface="Times New Roman" panose="02020603050405020304" pitchFamily="18" charset="0"/>
                <a:cs typeface="Times New Roman" panose="02020603050405020304" pitchFamily="18" charset="0"/>
              </a:rPr>
              <a:t>Exploratory Data Analysis</a:t>
            </a:r>
            <a:br>
              <a:rPr lang="en-IN" sz="4400" dirty="0"/>
            </a:br>
            <a:endParaRPr lang="en-IN" dirty="0"/>
          </a:p>
        </p:txBody>
      </p:sp>
      <p:pic>
        <p:nvPicPr>
          <p:cNvPr id="5" name="Picture 4">
            <a:extLst>
              <a:ext uri="{FF2B5EF4-FFF2-40B4-BE49-F238E27FC236}">
                <a16:creationId xmlns:a16="http://schemas.microsoft.com/office/drawing/2014/main" id="{F863F712-D31A-E6F4-E2F8-CF3371B80E46}"/>
              </a:ext>
            </a:extLst>
          </p:cNvPr>
          <p:cNvPicPr>
            <a:picLocks noChangeAspect="1"/>
          </p:cNvPicPr>
          <p:nvPr/>
        </p:nvPicPr>
        <p:blipFill>
          <a:blip r:embed="rId2"/>
          <a:stretch>
            <a:fillRect/>
          </a:stretch>
        </p:blipFill>
        <p:spPr>
          <a:xfrm>
            <a:off x="457200" y="1143000"/>
            <a:ext cx="7924800" cy="5477435"/>
          </a:xfrm>
          <a:prstGeom prst="rect">
            <a:avLst/>
          </a:prstGeom>
        </p:spPr>
      </p:pic>
      <p:sp>
        <p:nvSpPr>
          <p:cNvPr id="7" name="TextBox 6">
            <a:extLst>
              <a:ext uri="{FF2B5EF4-FFF2-40B4-BE49-F238E27FC236}">
                <a16:creationId xmlns:a16="http://schemas.microsoft.com/office/drawing/2014/main" id="{F3C57194-A352-19B9-CB98-D08F0C67F440}"/>
              </a:ext>
            </a:extLst>
          </p:cNvPr>
          <p:cNvSpPr txBox="1"/>
          <p:nvPr/>
        </p:nvSpPr>
        <p:spPr>
          <a:xfrm>
            <a:off x="533400" y="571500"/>
            <a:ext cx="5715000" cy="677108"/>
          </a:xfrm>
          <a:prstGeom prst="rect">
            <a:avLst/>
          </a:prstGeom>
          <a:noFill/>
        </p:spPr>
        <p:txBody>
          <a:bodyPr wrap="square" rtlCol="0">
            <a:spAutoFit/>
          </a:bodyPr>
          <a:lstStyle/>
          <a:p>
            <a:r>
              <a:rPr lang="en-US" sz="2000" dirty="0"/>
              <a:t>Univariate analysis - Numeric variables </a:t>
            </a:r>
          </a:p>
          <a:p>
            <a:r>
              <a:rPr lang="en-US" u="sng" dirty="0"/>
              <a:t>Boxplot</a:t>
            </a:r>
            <a:r>
              <a:rPr lang="en-US" dirty="0"/>
              <a:t>:</a:t>
            </a:r>
            <a:endParaRPr lang="en-IN" dirty="0"/>
          </a:p>
        </p:txBody>
      </p:sp>
    </p:spTree>
    <p:extLst>
      <p:ext uri="{BB962C8B-B14F-4D97-AF65-F5344CB8AC3E}">
        <p14:creationId xmlns:p14="http://schemas.microsoft.com/office/powerpoint/2010/main" val="127418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5AB3152-E77A-307D-ABC5-D65CA89453EF}"/>
              </a:ext>
            </a:extLst>
          </p:cNvPr>
          <p:cNvSpPr txBox="1"/>
          <p:nvPr/>
        </p:nvSpPr>
        <p:spPr>
          <a:xfrm>
            <a:off x="349898" y="152400"/>
            <a:ext cx="5715000" cy="677108"/>
          </a:xfrm>
          <a:prstGeom prst="rect">
            <a:avLst/>
          </a:prstGeom>
          <a:noFill/>
        </p:spPr>
        <p:txBody>
          <a:bodyPr wrap="square" rtlCol="0">
            <a:spAutoFit/>
          </a:bodyPr>
          <a:lstStyle/>
          <a:p>
            <a:r>
              <a:rPr lang="en-US" sz="2000" dirty="0"/>
              <a:t>Numeric variables </a:t>
            </a:r>
          </a:p>
          <a:p>
            <a:r>
              <a:rPr lang="en-US" u="sng" dirty="0"/>
              <a:t>Histogram</a:t>
            </a:r>
            <a:r>
              <a:rPr lang="en-US" dirty="0"/>
              <a:t>:</a:t>
            </a:r>
            <a:endParaRPr lang="en-IN" dirty="0"/>
          </a:p>
        </p:txBody>
      </p:sp>
      <p:pic>
        <p:nvPicPr>
          <p:cNvPr id="11" name="Picture 10">
            <a:extLst>
              <a:ext uri="{FF2B5EF4-FFF2-40B4-BE49-F238E27FC236}">
                <a16:creationId xmlns:a16="http://schemas.microsoft.com/office/drawing/2014/main" id="{391B01BC-42B8-14EF-EB49-DE2F08C0C36F}"/>
              </a:ext>
            </a:extLst>
          </p:cNvPr>
          <p:cNvPicPr>
            <a:picLocks noChangeAspect="1"/>
          </p:cNvPicPr>
          <p:nvPr/>
        </p:nvPicPr>
        <p:blipFill>
          <a:blip r:embed="rId2"/>
          <a:stretch>
            <a:fillRect/>
          </a:stretch>
        </p:blipFill>
        <p:spPr>
          <a:xfrm>
            <a:off x="381000" y="1143000"/>
            <a:ext cx="8681053" cy="5383125"/>
          </a:xfrm>
          <a:prstGeom prst="rect">
            <a:avLst/>
          </a:prstGeom>
        </p:spPr>
      </p:pic>
    </p:spTree>
    <p:extLst>
      <p:ext uri="{BB962C8B-B14F-4D97-AF65-F5344CB8AC3E}">
        <p14:creationId xmlns:p14="http://schemas.microsoft.com/office/powerpoint/2010/main" val="2330220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8619</TotalTime>
  <Words>3902</Words>
  <Application>Microsoft Office PowerPoint</Application>
  <PresentationFormat>On-screen Show (4:3)</PresentationFormat>
  <Paragraphs>629</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굴림</vt:lpstr>
      <vt:lpstr>Arial</vt:lpstr>
      <vt:lpstr>Calibri</vt:lpstr>
      <vt:lpstr>Symbol</vt:lpstr>
      <vt:lpstr>Times New Roman</vt:lpstr>
      <vt:lpstr>Wingdings</vt:lpstr>
      <vt:lpstr>Office Theme</vt:lpstr>
      <vt:lpstr>PowerPoint Presentation</vt:lpstr>
      <vt:lpstr>PowerPoint Presentation</vt:lpstr>
      <vt:lpstr>PowerPoint Presentation</vt:lpstr>
      <vt:lpstr>Shape and distribution of the target variable</vt:lpstr>
      <vt:lpstr>Dropping Variables</vt:lpstr>
      <vt:lpstr>PowerPoint Presentation</vt:lpstr>
      <vt:lpstr>Feature Importance using  Random Forest Classification: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 – Numerical VS Categorical </vt:lpstr>
      <vt:lpstr>PowerPoint Presentation</vt:lpstr>
      <vt:lpstr>PowerPoint Presentation</vt:lpstr>
      <vt:lpstr>PowerPoint Presentation</vt:lpstr>
      <vt:lpstr>Bivariate analysis – Categorical VS Categorical </vt:lpstr>
      <vt:lpstr>PowerPoint Presentation</vt:lpstr>
      <vt:lpstr>PowerPoint Presentation</vt:lpstr>
      <vt:lpstr>PowerPoint Presentation</vt:lpstr>
      <vt:lpstr>PowerPoint Presentation</vt:lpstr>
      <vt:lpstr>PowerPoint Presentation</vt:lpstr>
      <vt:lpstr>Scaling the data </vt:lpstr>
      <vt:lpstr>PowerPoint Presentation</vt:lpstr>
      <vt:lpstr>Model Building &amp; Evaluation</vt:lpstr>
      <vt:lpstr>PowerPoint Presentation</vt:lpstr>
      <vt:lpstr>Hyper tuning the model</vt:lpstr>
      <vt:lpstr>PowerPoint Presentation</vt:lpstr>
      <vt:lpstr>Model performance - Test scores</vt:lpstr>
      <vt:lpstr>.</vt:lpstr>
      <vt:lpstr>Top 5 important Features from best Model:</vt:lpstr>
      <vt:lpstr>Business Interpretation: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Sup Bro</cp:lastModifiedBy>
  <cp:revision>355</cp:revision>
  <dcterms:created xsi:type="dcterms:W3CDTF">2017-03-30T12:09:41Z</dcterms:created>
  <dcterms:modified xsi:type="dcterms:W3CDTF">2024-05-02T11:46:55Z</dcterms:modified>
</cp:coreProperties>
</file>