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3" r:id="rId8"/>
    <p:sldId id="264" r:id="rId9"/>
    <p:sldId id="266"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32" autoAdjust="0"/>
  </p:normalViewPr>
  <p:slideViewPr>
    <p:cSldViewPr snapToGrid="0">
      <p:cViewPr varScale="1">
        <p:scale>
          <a:sx n="81" d="100"/>
          <a:sy n="81" d="100"/>
        </p:scale>
        <p:origin x="72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6E077B-2FF0-4266-A629-AF105F4CB43A}" type="datetimeFigureOut">
              <a:rPr lang="en-IN" smtClean="0"/>
              <a:t>19-07-2024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DE59DF-5759-487A-A994-9B4BAAB9AB4E}" type="slidenum">
              <a:rPr lang="en-IN" smtClean="0"/>
              <a:t>‹#›</a:t>
            </a:fld>
            <a:endParaRPr lang="en-IN"/>
          </a:p>
        </p:txBody>
      </p:sp>
    </p:spTree>
    <p:extLst>
      <p:ext uri="{BB962C8B-B14F-4D97-AF65-F5344CB8AC3E}">
        <p14:creationId xmlns:p14="http://schemas.microsoft.com/office/powerpoint/2010/main" val="131392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2DE59DF-5759-487A-A994-9B4BAAB9AB4E}" type="slidenum">
              <a:rPr lang="en-IN" smtClean="0"/>
              <a:t>23</a:t>
            </a:fld>
            <a:endParaRPr lang="en-IN"/>
          </a:p>
        </p:txBody>
      </p:sp>
    </p:spTree>
    <p:extLst>
      <p:ext uri="{BB962C8B-B14F-4D97-AF65-F5344CB8AC3E}">
        <p14:creationId xmlns:p14="http://schemas.microsoft.com/office/powerpoint/2010/main" val="3096330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0F5E-7C32-550F-42DD-F6CA910301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CCBFD3-C0AB-662B-4306-F25FE4F617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270F0C-F092-BAAF-2FE0-84017A441D31}"/>
              </a:ext>
            </a:extLst>
          </p:cNvPr>
          <p:cNvSpPr>
            <a:spLocks noGrp="1"/>
          </p:cNvSpPr>
          <p:nvPr>
            <p:ph type="dt" sz="half" idx="10"/>
          </p:nvPr>
        </p:nvSpPr>
        <p:spPr/>
        <p:txBody>
          <a:bodyPr/>
          <a:lstStyle/>
          <a:p>
            <a:fld id="{46C7ED69-6935-4DBA-919A-CDBED4158190}" type="datetimeFigureOut">
              <a:rPr lang="en-IN" smtClean="0"/>
              <a:t>19-07-2024</a:t>
            </a:fld>
            <a:endParaRPr lang="en-IN"/>
          </a:p>
        </p:txBody>
      </p:sp>
      <p:sp>
        <p:nvSpPr>
          <p:cNvPr id="5" name="Footer Placeholder 4">
            <a:extLst>
              <a:ext uri="{FF2B5EF4-FFF2-40B4-BE49-F238E27FC236}">
                <a16:creationId xmlns:a16="http://schemas.microsoft.com/office/drawing/2014/main" id="{106DAF5E-A986-219B-CDFD-DE7B391EE1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D6CCB8-6539-A71B-A128-F551A42F0952}"/>
              </a:ext>
            </a:extLst>
          </p:cNvPr>
          <p:cNvSpPr>
            <a:spLocks noGrp="1"/>
          </p:cNvSpPr>
          <p:nvPr>
            <p:ph type="sldNum" sz="quarter" idx="12"/>
          </p:nvPr>
        </p:nvSpPr>
        <p:spPr/>
        <p:txBody>
          <a:bodyPr/>
          <a:lstStyle/>
          <a:p>
            <a:fld id="{C5F4F13D-5E1C-4C95-BFC9-C805835A8954}" type="slidenum">
              <a:rPr lang="en-IN" smtClean="0"/>
              <a:t>‹#›</a:t>
            </a:fld>
            <a:endParaRPr lang="en-IN"/>
          </a:p>
        </p:txBody>
      </p:sp>
    </p:spTree>
    <p:extLst>
      <p:ext uri="{BB962C8B-B14F-4D97-AF65-F5344CB8AC3E}">
        <p14:creationId xmlns:p14="http://schemas.microsoft.com/office/powerpoint/2010/main" val="3651990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A170-BBC5-FF49-F149-CE8E3F2B24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95B064-AD5A-2D80-36FD-FDB206213C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DCF248-D3F1-92C6-EABE-780F160368FD}"/>
              </a:ext>
            </a:extLst>
          </p:cNvPr>
          <p:cNvSpPr>
            <a:spLocks noGrp="1"/>
          </p:cNvSpPr>
          <p:nvPr>
            <p:ph type="dt" sz="half" idx="10"/>
          </p:nvPr>
        </p:nvSpPr>
        <p:spPr/>
        <p:txBody>
          <a:bodyPr/>
          <a:lstStyle/>
          <a:p>
            <a:fld id="{46C7ED69-6935-4DBA-919A-CDBED4158190}" type="datetimeFigureOut">
              <a:rPr lang="en-IN" smtClean="0"/>
              <a:t>19-07-2024</a:t>
            </a:fld>
            <a:endParaRPr lang="en-IN"/>
          </a:p>
        </p:txBody>
      </p:sp>
      <p:sp>
        <p:nvSpPr>
          <p:cNvPr id="5" name="Footer Placeholder 4">
            <a:extLst>
              <a:ext uri="{FF2B5EF4-FFF2-40B4-BE49-F238E27FC236}">
                <a16:creationId xmlns:a16="http://schemas.microsoft.com/office/drawing/2014/main" id="{2FB2AE24-9C1C-7C4B-D6CA-BCAA583C0E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6E81C3-DF52-BB9A-6049-4909AA969FBC}"/>
              </a:ext>
            </a:extLst>
          </p:cNvPr>
          <p:cNvSpPr>
            <a:spLocks noGrp="1"/>
          </p:cNvSpPr>
          <p:nvPr>
            <p:ph type="sldNum" sz="quarter" idx="12"/>
          </p:nvPr>
        </p:nvSpPr>
        <p:spPr/>
        <p:txBody>
          <a:bodyPr/>
          <a:lstStyle/>
          <a:p>
            <a:fld id="{C5F4F13D-5E1C-4C95-BFC9-C805835A8954}" type="slidenum">
              <a:rPr lang="en-IN" smtClean="0"/>
              <a:t>‹#›</a:t>
            </a:fld>
            <a:endParaRPr lang="en-IN"/>
          </a:p>
        </p:txBody>
      </p:sp>
    </p:spTree>
    <p:extLst>
      <p:ext uri="{BB962C8B-B14F-4D97-AF65-F5344CB8AC3E}">
        <p14:creationId xmlns:p14="http://schemas.microsoft.com/office/powerpoint/2010/main" val="3790617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00354F-F806-97CA-F407-D9BC5555E9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211735-A316-026C-3585-6048043F2F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B9B597-FB02-DE82-4F8D-DCF30550E137}"/>
              </a:ext>
            </a:extLst>
          </p:cNvPr>
          <p:cNvSpPr>
            <a:spLocks noGrp="1"/>
          </p:cNvSpPr>
          <p:nvPr>
            <p:ph type="dt" sz="half" idx="10"/>
          </p:nvPr>
        </p:nvSpPr>
        <p:spPr/>
        <p:txBody>
          <a:bodyPr/>
          <a:lstStyle/>
          <a:p>
            <a:fld id="{46C7ED69-6935-4DBA-919A-CDBED4158190}" type="datetimeFigureOut">
              <a:rPr lang="en-IN" smtClean="0"/>
              <a:t>19-07-2024</a:t>
            </a:fld>
            <a:endParaRPr lang="en-IN"/>
          </a:p>
        </p:txBody>
      </p:sp>
      <p:sp>
        <p:nvSpPr>
          <p:cNvPr id="5" name="Footer Placeholder 4">
            <a:extLst>
              <a:ext uri="{FF2B5EF4-FFF2-40B4-BE49-F238E27FC236}">
                <a16:creationId xmlns:a16="http://schemas.microsoft.com/office/drawing/2014/main" id="{05F1504C-E0C0-8B53-EE61-B9DE791686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E58B4B-1753-6200-07C5-A6E0908EBFD2}"/>
              </a:ext>
            </a:extLst>
          </p:cNvPr>
          <p:cNvSpPr>
            <a:spLocks noGrp="1"/>
          </p:cNvSpPr>
          <p:nvPr>
            <p:ph type="sldNum" sz="quarter" idx="12"/>
          </p:nvPr>
        </p:nvSpPr>
        <p:spPr/>
        <p:txBody>
          <a:bodyPr/>
          <a:lstStyle/>
          <a:p>
            <a:fld id="{C5F4F13D-5E1C-4C95-BFC9-C805835A8954}" type="slidenum">
              <a:rPr lang="en-IN" smtClean="0"/>
              <a:t>‹#›</a:t>
            </a:fld>
            <a:endParaRPr lang="en-IN"/>
          </a:p>
        </p:txBody>
      </p:sp>
    </p:spTree>
    <p:extLst>
      <p:ext uri="{BB962C8B-B14F-4D97-AF65-F5344CB8AC3E}">
        <p14:creationId xmlns:p14="http://schemas.microsoft.com/office/powerpoint/2010/main" val="179132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FBF43-B7EF-09C1-8DE0-8A7BBA54D6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A5F2B1-E5CC-02AC-AC7D-7E3659DA26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633451-BBA6-2B29-6F6B-301EE01CEDEF}"/>
              </a:ext>
            </a:extLst>
          </p:cNvPr>
          <p:cNvSpPr>
            <a:spLocks noGrp="1"/>
          </p:cNvSpPr>
          <p:nvPr>
            <p:ph type="dt" sz="half" idx="10"/>
          </p:nvPr>
        </p:nvSpPr>
        <p:spPr/>
        <p:txBody>
          <a:bodyPr/>
          <a:lstStyle/>
          <a:p>
            <a:fld id="{46C7ED69-6935-4DBA-919A-CDBED4158190}" type="datetimeFigureOut">
              <a:rPr lang="en-IN" smtClean="0"/>
              <a:t>19-07-2024</a:t>
            </a:fld>
            <a:endParaRPr lang="en-IN"/>
          </a:p>
        </p:txBody>
      </p:sp>
      <p:sp>
        <p:nvSpPr>
          <p:cNvPr id="5" name="Footer Placeholder 4">
            <a:extLst>
              <a:ext uri="{FF2B5EF4-FFF2-40B4-BE49-F238E27FC236}">
                <a16:creationId xmlns:a16="http://schemas.microsoft.com/office/drawing/2014/main" id="{5463ED0B-9F21-4B96-2ABE-AE55C83A32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E5BA12-B448-A561-0899-CC49BEBDF602}"/>
              </a:ext>
            </a:extLst>
          </p:cNvPr>
          <p:cNvSpPr>
            <a:spLocks noGrp="1"/>
          </p:cNvSpPr>
          <p:nvPr>
            <p:ph type="sldNum" sz="quarter" idx="12"/>
          </p:nvPr>
        </p:nvSpPr>
        <p:spPr/>
        <p:txBody>
          <a:bodyPr/>
          <a:lstStyle/>
          <a:p>
            <a:fld id="{C5F4F13D-5E1C-4C95-BFC9-C805835A8954}" type="slidenum">
              <a:rPr lang="en-IN" smtClean="0"/>
              <a:t>‹#›</a:t>
            </a:fld>
            <a:endParaRPr lang="en-IN"/>
          </a:p>
        </p:txBody>
      </p:sp>
    </p:spTree>
    <p:extLst>
      <p:ext uri="{BB962C8B-B14F-4D97-AF65-F5344CB8AC3E}">
        <p14:creationId xmlns:p14="http://schemas.microsoft.com/office/powerpoint/2010/main" val="265497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3D28-80F3-0118-2A6C-388AB20A98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E0A210-B4BC-DF1F-17F2-209131CE30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F7E289-0992-A291-543E-1A9FFA592711}"/>
              </a:ext>
            </a:extLst>
          </p:cNvPr>
          <p:cNvSpPr>
            <a:spLocks noGrp="1"/>
          </p:cNvSpPr>
          <p:nvPr>
            <p:ph type="dt" sz="half" idx="10"/>
          </p:nvPr>
        </p:nvSpPr>
        <p:spPr/>
        <p:txBody>
          <a:bodyPr/>
          <a:lstStyle/>
          <a:p>
            <a:fld id="{46C7ED69-6935-4DBA-919A-CDBED4158190}" type="datetimeFigureOut">
              <a:rPr lang="en-IN" smtClean="0"/>
              <a:t>19-07-2024</a:t>
            </a:fld>
            <a:endParaRPr lang="en-IN"/>
          </a:p>
        </p:txBody>
      </p:sp>
      <p:sp>
        <p:nvSpPr>
          <p:cNvPr id="5" name="Footer Placeholder 4">
            <a:extLst>
              <a:ext uri="{FF2B5EF4-FFF2-40B4-BE49-F238E27FC236}">
                <a16:creationId xmlns:a16="http://schemas.microsoft.com/office/drawing/2014/main" id="{EB55DABC-1A8B-0885-9B49-3CE9CD4789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5FBEBC-FE11-68DE-37EB-4FF21135182B}"/>
              </a:ext>
            </a:extLst>
          </p:cNvPr>
          <p:cNvSpPr>
            <a:spLocks noGrp="1"/>
          </p:cNvSpPr>
          <p:nvPr>
            <p:ph type="sldNum" sz="quarter" idx="12"/>
          </p:nvPr>
        </p:nvSpPr>
        <p:spPr/>
        <p:txBody>
          <a:bodyPr/>
          <a:lstStyle/>
          <a:p>
            <a:fld id="{C5F4F13D-5E1C-4C95-BFC9-C805835A8954}" type="slidenum">
              <a:rPr lang="en-IN" smtClean="0"/>
              <a:t>‹#›</a:t>
            </a:fld>
            <a:endParaRPr lang="en-IN"/>
          </a:p>
        </p:txBody>
      </p:sp>
    </p:spTree>
    <p:extLst>
      <p:ext uri="{BB962C8B-B14F-4D97-AF65-F5344CB8AC3E}">
        <p14:creationId xmlns:p14="http://schemas.microsoft.com/office/powerpoint/2010/main" val="1415710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DFE97-9C5E-2D76-730F-829CA8C81F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E9651F-C879-34B6-652A-73B709E7DB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B13364-A487-6A7A-5D2D-ADCD9F29D9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C4CF7A-3848-FEF5-C666-5A9C299911B1}"/>
              </a:ext>
            </a:extLst>
          </p:cNvPr>
          <p:cNvSpPr>
            <a:spLocks noGrp="1"/>
          </p:cNvSpPr>
          <p:nvPr>
            <p:ph type="dt" sz="half" idx="10"/>
          </p:nvPr>
        </p:nvSpPr>
        <p:spPr/>
        <p:txBody>
          <a:bodyPr/>
          <a:lstStyle/>
          <a:p>
            <a:fld id="{46C7ED69-6935-4DBA-919A-CDBED4158190}" type="datetimeFigureOut">
              <a:rPr lang="en-IN" smtClean="0"/>
              <a:t>19-07-2024</a:t>
            </a:fld>
            <a:endParaRPr lang="en-IN"/>
          </a:p>
        </p:txBody>
      </p:sp>
      <p:sp>
        <p:nvSpPr>
          <p:cNvPr id="6" name="Footer Placeholder 5">
            <a:extLst>
              <a:ext uri="{FF2B5EF4-FFF2-40B4-BE49-F238E27FC236}">
                <a16:creationId xmlns:a16="http://schemas.microsoft.com/office/drawing/2014/main" id="{466A4A43-6416-A94A-E541-D8B0F40A1A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094250-BAAD-ABCE-FBE6-BD19B32076EB}"/>
              </a:ext>
            </a:extLst>
          </p:cNvPr>
          <p:cNvSpPr>
            <a:spLocks noGrp="1"/>
          </p:cNvSpPr>
          <p:nvPr>
            <p:ph type="sldNum" sz="quarter" idx="12"/>
          </p:nvPr>
        </p:nvSpPr>
        <p:spPr/>
        <p:txBody>
          <a:bodyPr/>
          <a:lstStyle/>
          <a:p>
            <a:fld id="{C5F4F13D-5E1C-4C95-BFC9-C805835A8954}" type="slidenum">
              <a:rPr lang="en-IN" smtClean="0"/>
              <a:t>‹#›</a:t>
            </a:fld>
            <a:endParaRPr lang="en-IN"/>
          </a:p>
        </p:txBody>
      </p:sp>
    </p:spTree>
    <p:extLst>
      <p:ext uri="{BB962C8B-B14F-4D97-AF65-F5344CB8AC3E}">
        <p14:creationId xmlns:p14="http://schemas.microsoft.com/office/powerpoint/2010/main" val="1567271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BF21F-A00D-9384-93DC-F12BE6B88C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7319DC-CE56-E1E5-1CDE-92EEB4989C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38709D-D5B0-8B51-0837-68E7E7A698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60DCA9-57B4-699D-D892-443944B0D6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AD4F03-E6E9-AF50-25D8-F4FA0C583A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261856-3A04-43BD-DC52-4713540E8C24}"/>
              </a:ext>
            </a:extLst>
          </p:cNvPr>
          <p:cNvSpPr>
            <a:spLocks noGrp="1"/>
          </p:cNvSpPr>
          <p:nvPr>
            <p:ph type="dt" sz="half" idx="10"/>
          </p:nvPr>
        </p:nvSpPr>
        <p:spPr/>
        <p:txBody>
          <a:bodyPr/>
          <a:lstStyle/>
          <a:p>
            <a:fld id="{46C7ED69-6935-4DBA-919A-CDBED4158190}" type="datetimeFigureOut">
              <a:rPr lang="en-IN" smtClean="0"/>
              <a:t>19-07-2024</a:t>
            </a:fld>
            <a:endParaRPr lang="en-IN"/>
          </a:p>
        </p:txBody>
      </p:sp>
      <p:sp>
        <p:nvSpPr>
          <p:cNvPr id="8" name="Footer Placeholder 7">
            <a:extLst>
              <a:ext uri="{FF2B5EF4-FFF2-40B4-BE49-F238E27FC236}">
                <a16:creationId xmlns:a16="http://schemas.microsoft.com/office/drawing/2014/main" id="{FFB71610-E800-39F4-75B4-CE3FA7A6A45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2540FC5-ECBF-F3E6-39BB-DCDC6D87EDE5}"/>
              </a:ext>
            </a:extLst>
          </p:cNvPr>
          <p:cNvSpPr>
            <a:spLocks noGrp="1"/>
          </p:cNvSpPr>
          <p:nvPr>
            <p:ph type="sldNum" sz="quarter" idx="12"/>
          </p:nvPr>
        </p:nvSpPr>
        <p:spPr/>
        <p:txBody>
          <a:bodyPr/>
          <a:lstStyle/>
          <a:p>
            <a:fld id="{C5F4F13D-5E1C-4C95-BFC9-C805835A8954}" type="slidenum">
              <a:rPr lang="en-IN" smtClean="0"/>
              <a:t>‹#›</a:t>
            </a:fld>
            <a:endParaRPr lang="en-IN"/>
          </a:p>
        </p:txBody>
      </p:sp>
    </p:spTree>
    <p:extLst>
      <p:ext uri="{BB962C8B-B14F-4D97-AF65-F5344CB8AC3E}">
        <p14:creationId xmlns:p14="http://schemas.microsoft.com/office/powerpoint/2010/main" val="446822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EF245-B6A8-8FF9-B421-48E337F3F9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A4C99D-D4AC-32CE-8A9B-BD9F9128F951}"/>
              </a:ext>
            </a:extLst>
          </p:cNvPr>
          <p:cNvSpPr>
            <a:spLocks noGrp="1"/>
          </p:cNvSpPr>
          <p:nvPr>
            <p:ph type="dt" sz="half" idx="10"/>
          </p:nvPr>
        </p:nvSpPr>
        <p:spPr/>
        <p:txBody>
          <a:bodyPr/>
          <a:lstStyle/>
          <a:p>
            <a:fld id="{46C7ED69-6935-4DBA-919A-CDBED4158190}" type="datetimeFigureOut">
              <a:rPr lang="en-IN" smtClean="0"/>
              <a:t>19-07-2024</a:t>
            </a:fld>
            <a:endParaRPr lang="en-IN"/>
          </a:p>
        </p:txBody>
      </p:sp>
      <p:sp>
        <p:nvSpPr>
          <p:cNvPr id="4" name="Footer Placeholder 3">
            <a:extLst>
              <a:ext uri="{FF2B5EF4-FFF2-40B4-BE49-F238E27FC236}">
                <a16:creationId xmlns:a16="http://schemas.microsoft.com/office/drawing/2014/main" id="{41018D19-F31F-BD72-DAC2-DB6BE330FC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8D9DB09-B66F-2C8B-4F8B-1773F5CBDBF4}"/>
              </a:ext>
            </a:extLst>
          </p:cNvPr>
          <p:cNvSpPr>
            <a:spLocks noGrp="1"/>
          </p:cNvSpPr>
          <p:nvPr>
            <p:ph type="sldNum" sz="quarter" idx="12"/>
          </p:nvPr>
        </p:nvSpPr>
        <p:spPr/>
        <p:txBody>
          <a:bodyPr/>
          <a:lstStyle/>
          <a:p>
            <a:fld id="{C5F4F13D-5E1C-4C95-BFC9-C805835A8954}" type="slidenum">
              <a:rPr lang="en-IN" smtClean="0"/>
              <a:t>‹#›</a:t>
            </a:fld>
            <a:endParaRPr lang="en-IN"/>
          </a:p>
        </p:txBody>
      </p:sp>
    </p:spTree>
    <p:extLst>
      <p:ext uri="{BB962C8B-B14F-4D97-AF65-F5344CB8AC3E}">
        <p14:creationId xmlns:p14="http://schemas.microsoft.com/office/powerpoint/2010/main" val="2859969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90B46-4D21-9EFA-8A0D-906B879EF8E0}"/>
              </a:ext>
            </a:extLst>
          </p:cNvPr>
          <p:cNvSpPr>
            <a:spLocks noGrp="1"/>
          </p:cNvSpPr>
          <p:nvPr>
            <p:ph type="dt" sz="half" idx="10"/>
          </p:nvPr>
        </p:nvSpPr>
        <p:spPr/>
        <p:txBody>
          <a:bodyPr/>
          <a:lstStyle/>
          <a:p>
            <a:fld id="{46C7ED69-6935-4DBA-919A-CDBED4158190}" type="datetimeFigureOut">
              <a:rPr lang="en-IN" smtClean="0"/>
              <a:t>19-07-2024</a:t>
            </a:fld>
            <a:endParaRPr lang="en-IN"/>
          </a:p>
        </p:txBody>
      </p:sp>
      <p:sp>
        <p:nvSpPr>
          <p:cNvPr id="3" name="Footer Placeholder 2">
            <a:extLst>
              <a:ext uri="{FF2B5EF4-FFF2-40B4-BE49-F238E27FC236}">
                <a16:creationId xmlns:a16="http://schemas.microsoft.com/office/drawing/2014/main" id="{3E000393-C928-0FEA-3EB9-05F4A17F072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913CBF-2D99-CD5E-EFF0-B4AD676FA210}"/>
              </a:ext>
            </a:extLst>
          </p:cNvPr>
          <p:cNvSpPr>
            <a:spLocks noGrp="1"/>
          </p:cNvSpPr>
          <p:nvPr>
            <p:ph type="sldNum" sz="quarter" idx="12"/>
          </p:nvPr>
        </p:nvSpPr>
        <p:spPr/>
        <p:txBody>
          <a:bodyPr/>
          <a:lstStyle/>
          <a:p>
            <a:fld id="{C5F4F13D-5E1C-4C95-BFC9-C805835A8954}" type="slidenum">
              <a:rPr lang="en-IN" smtClean="0"/>
              <a:t>‹#›</a:t>
            </a:fld>
            <a:endParaRPr lang="en-IN"/>
          </a:p>
        </p:txBody>
      </p:sp>
    </p:spTree>
    <p:extLst>
      <p:ext uri="{BB962C8B-B14F-4D97-AF65-F5344CB8AC3E}">
        <p14:creationId xmlns:p14="http://schemas.microsoft.com/office/powerpoint/2010/main" val="632230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06563-1B40-5C45-DE74-1105806D28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46CBFB-86A6-508F-7948-E41F4CF4EB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E08237-A06E-E7C6-AE47-704513CA9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F4F4E8-66BB-3562-1674-79563C71E7FE}"/>
              </a:ext>
            </a:extLst>
          </p:cNvPr>
          <p:cNvSpPr>
            <a:spLocks noGrp="1"/>
          </p:cNvSpPr>
          <p:nvPr>
            <p:ph type="dt" sz="half" idx="10"/>
          </p:nvPr>
        </p:nvSpPr>
        <p:spPr/>
        <p:txBody>
          <a:bodyPr/>
          <a:lstStyle/>
          <a:p>
            <a:fld id="{46C7ED69-6935-4DBA-919A-CDBED4158190}" type="datetimeFigureOut">
              <a:rPr lang="en-IN" smtClean="0"/>
              <a:t>19-07-2024</a:t>
            </a:fld>
            <a:endParaRPr lang="en-IN"/>
          </a:p>
        </p:txBody>
      </p:sp>
      <p:sp>
        <p:nvSpPr>
          <p:cNvPr id="6" name="Footer Placeholder 5">
            <a:extLst>
              <a:ext uri="{FF2B5EF4-FFF2-40B4-BE49-F238E27FC236}">
                <a16:creationId xmlns:a16="http://schemas.microsoft.com/office/drawing/2014/main" id="{DA7DB6FB-A52B-4F41-E07E-09145BC438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E02E6E-3C7C-C98F-9CF4-B26EF6A21CF5}"/>
              </a:ext>
            </a:extLst>
          </p:cNvPr>
          <p:cNvSpPr>
            <a:spLocks noGrp="1"/>
          </p:cNvSpPr>
          <p:nvPr>
            <p:ph type="sldNum" sz="quarter" idx="12"/>
          </p:nvPr>
        </p:nvSpPr>
        <p:spPr/>
        <p:txBody>
          <a:bodyPr/>
          <a:lstStyle/>
          <a:p>
            <a:fld id="{C5F4F13D-5E1C-4C95-BFC9-C805835A8954}" type="slidenum">
              <a:rPr lang="en-IN" smtClean="0"/>
              <a:t>‹#›</a:t>
            </a:fld>
            <a:endParaRPr lang="en-IN"/>
          </a:p>
        </p:txBody>
      </p:sp>
    </p:spTree>
    <p:extLst>
      <p:ext uri="{BB962C8B-B14F-4D97-AF65-F5344CB8AC3E}">
        <p14:creationId xmlns:p14="http://schemas.microsoft.com/office/powerpoint/2010/main" val="172246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B5E8-048C-DF4F-4221-6F7D22E110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62CC295-BB7D-7832-B921-00C79AFAF3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1E89D2A-0339-A6C5-CE89-53838DDB2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91A21D-A68D-2207-8B51-81225B9EFDA4}"/>
              </a:ext>
            </a:extLst>
          </p:cNvPr>
          <p:cNvSpPr>
            <a:spLocks noGrp="1"/>
          </p:cNvSpPr>
          <p:nvPr>
            <p:ph type="dt" sz="half" idx="10"/>
          </p:nvPr>
        </p:nvSpPr>
        <p:spPr/>
        <p:txBody>
          <a:bodyPr/>
          <a:lstStyle/>
          <a:p>
            <a:fld id="{46C7ED69-6935-4DBA-919A-CDBED4158190}" type="datetimeFigureOut">
              <a:rPr lang="en-IN" smtClean="0"/>
              <a:t>19-07-2024</a:t>
            </a:fld>
            <a:endParaRPr lang="en-IN"/>
          </a:p>
        </p:txBody>
      </p:sp>
      <p:sp>
        <p:nvSpPr>
          <p:cNvPr id="6" name="Footer Placeholder 5">
            <a:extLst>
              <a:ext uri="{FF2B5EF4-FFF2-40B4-BE49-F238E27FC236}">
                <a16:creationId xmlns:a16="http://schemas.microsoft.com/office/drawing/2014/main" id="{3FB7CACD-827C-7DA9-A7E3-66AB4FBD8D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DE2BF7-7D7C-A448-7A59-382C38ADC255}"/>
              </a:ext>
            </a:extLst>
          </p:cNvPr>
          <p:cNvSpPr>
            <a:spLocks noGrp="1"/>
          </p:cNvSpPr>
          <p:nvPr>
            <p:ph type="sldNum" sz="quarter" idx="12"/>
          </p:nvPr>
        </p:nvSpPr>
        <p:spPr/>
        <p:txBody>
          <a:bodyPr/>
          <a:lstStyle/>
          <a:p>
            <a:fld id="{C5F4F13D-5E1C-4C95-BFC9-C805835A8954}" type="slidenum">
              <a:rPr lang="en-IN" smtClean="0"/>
              <a:t>‹#›</a:t>
            </a:fld>
            <a:endParaRPr lang="en-IN"/>
          </a:p>
        </p:txBody>
      </p:sp>
    </p:spTree>
    <p:extLst>
      <p:ext uri="{BB962C8B-B14F-4D97-AF65-F5344CB8AC3E}">
        <p14:creationId xmlns:p14="http://schemas.microsoft.com/office/powerpoint/2010/main" val="253125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A7C1C0-CB68-FC91-2CD8-426D86E30C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160AE6-EC2E-598B-CD95-0F8512C3EF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A42078-D49F-C4A4-5EBB-C673CDD6D4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C7ED69-6935-4DBA-919A-CDBED4158190}" type="datetimeFigureOut">
              <a:rPr lang="en-IN" smtClean="0"/>
              <a:t>19-07-2024</a:t>
            </a:fld>
            <a:endParaRPr lang="en-IN"/>
          </a:p>
        </p:txBody>
      </p:sp>
      <p:sp>
        <p:nvSpPr>
          <p:cNvPr id="5" name="Footer Placeholder 4">
            <a:extLst>
              <a:ext uri="{FF2B5EF4-FFF2-40B4-BE49-F238E27FC236}">
                <a16:creationId xmlns:a16="http://schemas.microsoft.com/office/drawing/2014/main" id="{E0F7E073-C980-1F05-FDE5-DD607857C8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18E02BC-153C-8785-DF3B-4C728A7766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F4F13D-5E1C-4C95-BFC9-C805835A8954}" type="slidenum">
              <a:rPr lang="en-IN" smtClean="0"/>
              <a:t>‹#›</a:t>
            </a:fld>
            <a:endParaRPr lang="en-IN"/>
          </a:p>
        </p:txBody>
      </p:sp>
    </p:spTree>
    <p:extLst>
      <p:ext uri="{BB962C8B-B14F-4D97-AF65-F5344CB8AC3E}">
        <p14:creationId xmlns:p14="http://schemas.microsoft.com/office/powerpoint/2010/main" val="1244647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a:extLst>
              <a:ext uri="{FF2B5EF4-FFF2-40B4-BE49-F238E27FC236}">
                <a16:creationId xmlns:a16="http://schemas.microsoft.com/office/drawing/2014/main" id="{B4933123-AFFD-4FAD-2C7F-A7D85D593FB5}"/>
              </a:ext>
            </a:extLst>
          </p:cNvPr>
          <p:cNvSpPr/>
          <p:nvPr/>
        </p:nvSpPr>
        <p:spPr>
          <a:xfrm>
            <a:off x="0" y="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 name="Round Diagonal Corner Rectangle 4">
            <a:extLst>
              <a:ext uri="{FF2B5EF4-FFF2-40B4-BE49-F238E27FC236}">
                <a16:creationId xmlns:a16="http://schemas.microsoft.com/office/drawing/2014/main" id="{C00E3A2A-FBA4-0A98-C603-7FBB7B592803}"/>
              </a:ext>
            </a:extLst>
          </p:cNvPr>
          <p:cNvSpPr/>
          <p:nvPr/>
        </p:nvSpPr>
        <p:spPr>
          <a:xfrm>
            <a:off x="0" y="2209800"/>
            <a:ext cx="206087" cy="464820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6" name="TextBox 1">
            <a:extLst>
              <a:ext uri="{FF2B5EF4-FFF2-40B4-BE49-F238E27FC236}">
                <a16:creationId xmlns:a16="http://schemas.microsoft.com/office/drawing/2014/main" id="{DF1145AE-086D-1DBD-60B2-6A827BA73D3C}"/>
              </a:ext>
            </a:extLst>
          </p:cNvPr>
          <p:cNvSpPr txBox="1"/>
          <p:nvPr/>
        </p:nvSpPr>
        <p:spPr>
          <a:xfrm>
            <a:off x="1534885" y="671804"/>
            <a:ext cx="9493897" cy="175432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b="1" u="sng" dirty="0">
                <a:latin typeface="Times New Roman" panose="02020603050405020304" pitchFamily="18" charset="0"/>
                <a:cs typeface="Times New Roman" panose="02020603050405020304" pitchFamily="18" charset="0"/>
              </a:rPr>
              <a:t>Loan fraud detection</a:t>
            </a:r>
            <a:r>
              <a:rPr lang="en-US" sz="4000" b="1" dirty="0">
                <a:latin typeface="Times New Roman" panose="02020603050405020304" pitchFamily="18" charset="0"/>
                <a:cs typeface="Times New Roman" panose="02020603050405020304" pitchFamily="18" charset="0"/>
              </a:rPr>
              <a:t> </a:t>
            </a:r>
          </a:p>
          <a:p>
            <a:pPr algn="ctr"/>
            <a:r>
              <a:rPr lang="en-US" sz="2800" b="1" dirty="0">
                <a:latin typeface="Times New Roman" panose="02020603050405020304" pitchFamily="18" charset="0"/>
                <a:cs typeface="Times New Roman" panose="02020603050405020304" pitchFamily="18" charset="0"/>
              </a:rPr>
              <a:t>using</a:t>
            </a:r>
          </a:p>
          <a:p>
            <a:pPr algn="ctr"/>
            <a:r>
              <a:rPr lang="en-US" sz="4000" b="1" dirty="0">
                <a:latin typeface="Times New Roman" panose="02020603050405020304" pitchFamily="18" charset="0"/>
                <a:cs typeface="Times New Roman" panose="02020603050405020304" pitchFamily="18" charset="0"/>
              </a:rPr>
              <a:t>Supervised Learning Classification</a:t>
            </a:r>
          </a:p>
        </p:txBody>
      </p:sp>
      <p:sp>
        <p:nvSpPr>
          <p:cNvPr id="7" name="TextBox 8">
            <a:extLst>
              <a:ext uri="{FF2B5EF4-FFF2-40B4-BE49-F238E27FC236}">
                <a16:creationId xmlns:a16="http://schemas.microsoft.com/office/drawing/2014/main" id="{41A351EF-0B9E-E353-607D-D22149E4B6B5}"/>
              </a:ext>
            </a:extLst>
          </p:cNvPr>
          <p:cNvSpPr txBox="1"/>
          <p:nvPr/>
        </p:nvSpPr>
        <p:spPr>
          <a:xfrm>
            <a:off x="2013140" y="3961368"/>
            <a:ext cx="8184574"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latin typeface="Times New Roman" panose="02020603050405020304" pitchFamily="18" charset="0"/>
                <a:cs typeface="Times New Roman" panose="02020603050405020304" pitchFamily="18" charset="0"/>
              </a:rPr>
              <a:t>Presented by</a:t>
            </a:r>
          </a:p>
          <a:p>
            <a:pPr algn="ctr"/>
            <a:r>
              <a:rPr lang="en-US" sz="2000" dirty="0">
                <a:latin typeface="Times New Roman" panose="02020603050405020304" pitchFamily="18" charset="0"/>
                <a:cs typeface="Times New Roman" panose="02020603050405020304" pitchFamily="18" charset="0"/>
              </a:rPr>
              <a:t>Gopi Selvaraj</a:t>
            </a:r>
          </a:p>
        </p:txBody>
      </p:sp>
    </p:spTree>
    <p:extLst>
      <p:ext uri="{BB962C8B-B14F-4D97-AF65-F5344CB8AC3E}">
        <p14:creationId xmlns:p14="http://schemas.microsoft.com/office/powerpoint/2010/main" val="1553488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a:extLst>
              <a:ext uri="{FF2B5EF4-FFF2-40B4-BE49-F238E27FC236}">
                <a16:creationId xmlns:a16="http://schemas.microsoft.com/office/drawing/2014/main" id="{B4933123-AFFD-4FAD-2C7F-A7D85D593FB5}"/>
              </a:ext>
            </a:extLst>
          </p:cNvPr>
          <p:cNvSpPr/>
          <p:nvPr/>
        </p:nvSpPr>
        <p:spPr>
          <a:xfrm>
            <a:off x="0" y="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 name="Round Diagonal Corner Rectangle 4">
            <a:extLst>
              <a:ext uri="{FF2B5EF4-FFF2-40B4-BE49-F238E27FC236}">
                <a16:creationId xmlns:a16="http://schemas.microsoft.com/office/drawing/2014/main" id="{C00E3A2A-FBA4-0A98-C603-7FBB7B592803}"/>
              </a:ext>
            </a:extLst>
          </p:cNvPr>
          <p:cNvSpPr/>
          <p:nvPr/>
        </p:nvSpPr>
        <p:spPr>
          <a:xfrm>
            <a:off x="0" y="2209800"/>
            <a:ext cx="206087" cy="464820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2" name="TextBox 1">
            <a:extLst>
              <a:ext uri="{FF2B5EF4-FFF2-40B4-BE49-F238E27FC236}">
                <a16:creationId xmlns:a16="http://schemas.microsoft.com/office/drawing/2014/main" id="{B3D11A63-4439-E3F1-312B-07F254F0CA8D}"/>
              </a:ext>
            </a:extLst>
          </p:cNvPr>
          <p:cNvSpPr txBox="1"/>
          <p:nvPr/>
        </p:nvSpPr>
        <p:spPr>
          <a:xfrm>
            <a:off x="718457" y="0"/>
            <a:ext cx="11366706" cy="7143494"/>
          </a:xfrm>
          <a:prstGeom prst="rect">
            <a:avLst/>
          </a:prstGeom>
          <a:noFill/>
        </p:spPr>
        <p:txBody>
          <a:bodyPr wrap="square" rtlCol="0">
            <a:spAutoFit/>
          </a:bodyPr>
          <a:lstStyle/>
          <a:p>
            <a:r>
              <a:rPr lang="en-US" sz="1540" dirty="0">
                <a:latin typeface="Times New Roman" panose="02020603050405020304" pitchFamily="18" charset="0"/>
                <a:cs typeface="Times New Roman" panose="02020603050405020304" pitchFamily="18" charset="0"/>
              </a:rPr>
              <a:t>'</a:t>
            </a:r>
            <a:r>
              <a:rPr lang="en-US" sz="1540" dirty="0" err="1">
                <a:latin typeface="Times New Roman" panose="02020603050405020304" pitchFamily="18" charset="0"/>
                <a:cs typeface="Times New Roman" panose="02020603050405020304" pitchFamily="18" charset="0"/>
              </a:rPr>
              <a:t>Gross_Amount_Balance</a:t>
            </a:r>
            <a:r>
              <a:rPr lang="en-US" sz="1540" dirty="0">
                <a:latin typeface="Times New Roman" panose="02020603050405020304" pitchFamily="18" charset="0"/>
                <a:cs typeface="Times New Roman" panose="02020603050405020304" pitchFamily="18" charset="0"/>
              </a:rPr>
              <a:t>’</a:t>
            </a:r>
          </a:p>
          <a:p>
            <a:pPr marL="285750" indent="-285750">
              <a:buFontTx/>
              <a:buChar char="-"/>
            </a:pPr>
            <a:r>
              <a:rPr lang="en-US" sz="1540" dirty="0">
                <a:latin typeface="Times New Roman" panose="02020603050405020304" pitchFamily="18" charset="0"/>
                <a:cs typeface="Times New Roman" panose="02020603050405020304" pitchFamily="18" charset="0"/>
              </a:rPr>
              <a:t>Distribution of data : Extremely positively skewed (323.8),</a:t>
            </a:r>
          </a:p>
          <a:p>
            <a:r>
              <a:rPr lang="en-US" sz="1540" dirty="0">
                <a:latin typeface="Times New Roman" panose="02020603050405020304" pitchFamily="18" charset="0"/>
                <a:cs typeface="Times New Roman" panose="02020603050405020304" pitchFamily="18" charset="0"/>
              </a:rPr>
              <a:t>      indicating presence of outliers in the higher scale.</a:t>
            </a:r>
          </a:p>
          <a:p>
            <a:pPr marL="285750" indent="-285750">
              <a:buFontTx/>
              <a:buChar char="-"/>
            </a:pPr>
            <a:r>
              <a:rPr lang="en-US" sz="1540" dirty="0">
                <a:latin typeface="Times New Roman" panose="02020603050405020304" pitchFamily="18" charset="0"/>
                <a:cs typeface="Times New Roman" panose="02020603050405020304" pitchFamily="18" charset="0"/>
              </a:rPr>
              <a:t>Almost all of the values are 0 and only two other values are present (143052.8 &amp; 7876682.2)</a:t>
            </a:r>
          </a:p>
          <a:p>
            <a:pPr marL="285750" indent="-285750">
              <a:buFontTx/>
              <a:buChar char="-"/>
            </a:pPr>
            <a:r>
              <a:rPr lang="en-US" sz="1540" dirty="0">
                <a:latin typeface="Times New Roman" panose="02020603050405020304" pitchFamily="18" charset="0"/>
                <a:cs typeface="Times New Roman" panose="02020603050405020304" pitchFamily="18" charset="0"/>
              </a:rPr>
              <a:t>We can observe an extreme value of 7876682.2</a:t>
            </a:r>
          </a:p>
          <a:p>
            <a:r>
              <a:rPr lang="en-US" sz="1540" dirty="0">
                <a:latin typeface="Times New Roman" panose="02020603050405020304" pitchFamily="18" charset="0"/>
                <a:cs typeface="Times New Roman" panose="02020603050405020304" pitchFamily="18" charset="0"/>
              </a:rPr>
              <a:t>'</a:t>
            </a:r>
            <a:r>
              <a:rPr lang="en-US" sz="1540" dirty="0" err="1">
                <a:latin typeface="Times New Roman" panose="02020603050405020304" pitchFamily="18" charset="0"/>
                <a:cs typeface="Times New Roman" panose="02020603050405020304" pitchFamily="18" charset="0"/>
              </a:rPr>
              <a:t>Count_Employees</a:t>
            </a:r>
            <a:r>
              <a:rPr lang="en-US" sz="1540" dirty="0">
                <a:latin typeface="Times New Roman" panose="02020603050405020304" pitchFamily="18" charset="0"/>
                <a:cs typeface="Times New Roman" panose="02020603050405020304" pitchFamily="18" charset="0"/>
              </a:rPr>
              <a:t>’</a:t>
            </a:r>
          </a:p>
          <a:p>
            <a:pPr marL="285750" indent="-285750">
              <a:buFontTx/>
              <a:buChar char="-"/>
            </a:pPr>
            <a:r>
              <a:rPr lang="en-US" sz="1540" dirty="0">
                <a:latin typeface="Times New Roman" panose="02020603050405020304" pitchFamily="18" charset="0"/>
                <a:cs typeface="Times New Roman" panose="02020603050405020304" pitchFamily="18" charset="0"/>
              </a:rPr>
              <a:t>Distribution of data : Extremely positively skewed (68), </a:t>
            </a:r>
          </a:p>
          <a:p>
            <a:r>
              <a:rPr lang="en-US" sz="1540" dirty="0">
                <a:latin typeface="Times New Roman" panose="02020603050405020304" pitchFamily="18" charset="0"/>
                <a:cs typeface="Times New Roman" panose="02020603050405020304" pitchFamily="18" charset="0"/>
              </a:rPr>
              <a:t>      indicating presence of outliers in the higher scale.</a:t>
            </a:r>
          </a:p>
          <a:p>
            <a:pPr marL="285750" indent="-285750">
              <a:buFontTx/>
              <a:buChar char="-"/>
            </a:pPr>
            <a:r>
              <a:rPr lang="en-US" sz="1540" dirty="0">
                <a:latin typeface="Times New Roman" panose="02020603050405020304" pitchFamily="18" charset="0"/>
                <a:cs typeface="Times New Roman" panose="02020603050405020304" pitchFamily="18" charset="0"/>
              </a:rPr>
              <a:t>50% of the values lie around 7</a:t>
            </a:r>
          </a:p>
          <a:p>
            <a:pPr marL="285750" indent="-285750">
              <a:buFontTx/>
              <a:buChar char="-"/>
            </a:pPr>
            <a:r>
              <a:rPr lang="en-US" sz="1540" dirty="0">
                <a:latin typeface="Times New Roman" panose="02020603050405020304" pitchFamily="18" charset="0"/>
                <a:cs typeface="Times New Roman" panose="02020603050405020304" pitchFamily="18" charset="0"/>
              </a:rPr>
              <a:t>We can observe an extreme value of 7200</a:t>
            </a:r>
          </a:p>
          <a:p>
            <a:r>
              <a:rPr lang="en-US" sz="1540" dirty="0">
                <a:latin typeface="Times New Roman" panose="02020603050405020304" pitchFamily="18" charset="0"/>
                <a:cs typeface="Times New Roman" panose="02020603050405020304" pitchFamily="18" charset="0"/>
              </a:rPr>
              <a:t>'</a:t>
            </a:r>
            <a:r>
              <a:rPr lang="en-US" sz="1540" dirty="0" err="1">
                <a:latin typeface="Times New Roman" panose="02020603050405020304" pitchFamily="18" charset="0"/>
                <a:cs typeface="Times New Roman" panose="02020603050405020304" pitchFamily="18" charset="0"/>
              </a:rPr>
              <a:t>Loan_Approved_Gross</a:t>
            </a:r>
            <a:r>
              <a:rPr lang="en-US" sz="1540" dirty="0">
                <a:latin typeface="Times New Roman" panose="02020603050405020304" pitchFamily="18" charset="0"/>
                <a:cs typeface="Times New Roman" panose="02020603050405020304" pitchFamily="18" charset="0"/>
              </a:rPr>
              <a:t>’</a:t>
            </a:r>
          </a:p>
          <a:p>
            <a:pPr marL="285750" indent="-285750">
              <a:buFontTx/>
              <a:buChar char="-"/>
            </a:pPr>
            <a:r>
              <a:rPr lang="en-US" sz="1540" dirty="0">
                <a:latin typeface="Times New Roman" panose="02020603050405020304" pitchFamily="18" charset="0"/>
                <a:cs typeface="Times New Roman" panose="02020603050405020304" pitchFamily="18" charset="0"/>
              </a:rPr>
              <a:t>Distribution of data : Extremely positively skewed (3.7), </a:t>
            </a:r>
          </a:p>
          <a:p>
            <a:r>
              <a:rPr lang="en-US" sz="1540" dirty="0">
                <a:latin typeface="Times New Roman" panose="02020603050405020304" pitchFamily="18" charset="0"/>
                <a:cs typeface="Times New Roman" panose="02020603050405020304" pitchFamily="18" charset="0"/>
              </a:rPr>
              <a:t>      indicating presence of outliers in the higher scale.</a:t>
            </a:r>
          </a:p>
          <a:p>
            <a:pPr marL="285750" indent="-285750">
              <a:buFontTx/>
              <a:buChar char="-"/>
            </a:pPr>
            <a:r>
              <a:rPr lang="en-US" sz="1540" dirty="0">
                <a:latin typeface="Times New Roman" panose="02020603050405020304" pitchFamily="18" charset="0"/>
                <a:cs typeface="Times New Roman" panose="02020603050405020304" pitchFamily="18" charset="0"/>
              </a:rPr>
              <a:t>50% of the values lie around 14305280</a:t>
            </a:r>
          </a:p>
          <a:p>
            <a:pPr marL="285750" indent="-285750">
              <a:buFontTx/>
              <a:buChar char="-"/>
            </a:pPr>
            <a:r>
              <a:rPr lang="en-US" sz="1540" dirty="0">
                <a:latin typeface="Times New Roman" panose="02020603050405020304" pitchFamily="18" charset="0"/>
                <a:cs typeface="Times New Roman" panose="02020603050405020304" pitchFamily="18" charset="0"/>
              </a:rPr>
              <a:t>We can observe huge no. of outliers &amp; an extreme outlier value of 162559918.7</a:t>
            </a:r>
          </a:p>
          <a:p>
            <a:r>
              <a:rPr lang="en-US" sz="1540" dirty="0">
                <a:latin typeface="Times New Roman" panose="02020603050405020304" pitchFamily="18" charset="0"/>
                <a:cs typeface="Times New Roman" panose="02020603050405020304" pitchFamily="18" charset="0"/>
              </a:rPr>
              <a:t>‘</a:t>
            </a:r>
            <a:r>
              <a:rPr lang="en-US" sz="1540" dirty="0" err="1">
                <a:latin typeface="Times New Roman" panose="02020603050405020304" pitchFamily="18" charset="0"/>
                <a:cs typeface="Times New Roman" panose="02020603050405020304" pitchFamily="18" charset="0"/>
              </a:rPr>
              <a:t>Gross_Amount_Disbursed</a:t>
            </a:r>
            <a:r>
              <a:rPr lang="en-US" sz="1540" dirty="0">
                <a:latin typeface="Times New Roman" panose="02020603050405020304" pitchFamily="18" charset="0"/>
                <a:cs typeface="Times New Roman" panose="02020603050405020304" pitchFamily="18" charset="0"/>
              </a:rPr>
              <a:t>’</a:t>
            </a:r>
          </a:p>
          <a:p>
            <a:pPr marL="285750" indent="-285750">
              <a:buFontTx/>
              <a:buChar char="-"/>
            </a:pPr>
            <a:r>
              <a:rPr lang="en-US" sz="1540" dirty="0">
                <a:latin typeface="Times New Roman" panose="02020603050405020304" pitchFamily="18" charset="0"/>
                <a:cs typeface="Times New Roman" panose="02020603050405020304" pitchFamily="18" charset="0"/>
              </a:rPr>
              <a:t>Distribution of data : Extremely positively skewed (4.2), </a:t>
            </a:r>
          </a:p>
          <a:p>
            <a:r>
              <a:rPr lang="en-US" sz="1540" dirty="0">
                <a:latin typeface="Times New Roman" panose="02020603050405020304" pitchFamily="18" charset="0"/>
                <a:cs typeface="Times New Roman" panose="02020603050405020304" pitchFamily="18" charset="0"/>
              </a:rPr>
              <a:t>      indicating presence of outliers in the higher scale.</a:t>
            </a:r>
          </a:p>
          <a:p>
            <a:pPr marL="285750" indent="-285750">
              <a:buFontTx/>
              <a:buChar char="-"/>
            </a:pPr>
            <a:r>
              <a:rPr lang="en-US" sz="1540" dirty="0">
                <a:latin typeface="Times New Roman" panose="02020603050405020304" pitchFamily="18" charset="0"/>
                <a:cs typeface="Times New Roman" panose="02020603050405020304" pitchFamily="18" charset="0"/>
              </a:rPr>
              <a:t>50% of the values lie around 14874585.4</a:t>
            </a:r>
          </a:p>
          <a:p>
            <a:pPr marL="285750" indent="-285750">
              <a:buFontTx/>
              <a:buChar char="-"/>
            </a:pPr>
            <a:r>
              <a:rPr lang="en-US" sz="1540" dirty="0">
                <a:latin typeface="Times New Roman" panose="02020603050405020304" pitchFamily="18" charset="0"/>
                <a:cs typeface="Times New Roman" panose="02020603050405020304" pitchFamily="18" charset="0"/>
              </a:rPr>
              <a:t>We can observe huge no. of outliers &amp; an extreme outlier value of 731113600</a:t>
            </a:r>
          </a:p>
          <a:p>
            <a:r>
              <a:rPr lang="en-US" sz="1540" dirty="0">
                <a:latin typeface="Times New Roman" panose="02020603050405020304" pitchFamily="18" charset="0"/>
                <a:cs typeface="Times New Roman" panose="02020603050405020304" pitchFamily="18" charset="0"/>
              </a:rPr>
              <a:t>‘</a:t>
            </a:r>
            <a:r>
              <a:rPr lang="en-US" sz="1540" dirty="0" err="1">
                <a:latin typeface="Times New Roman" panose="02020603050405020304" pitchFamily="18" charset="0"/>
                <a:cs typeface="Times New Roman" panose="02020603050405020304" pitchFamily="18" charset="0"/>
              </a:rPr>
              <a:t>Loan_Term</a:t>
            </a:r>
            <a:r>
              <a:rPr lang="en-US" sz="1540" dirty="0">
                <a:latin typeface="Times New Roman" panose="02020603050405020304" pitchFamily="18" charset="0"/>
                <a:cs typeface="Times New Roman" panose="02020603050405020304" pitchFamily="18" charset="0"/>
              </a:rPr>
              <a:t>’</a:t>
            </a:r>
          </a:p>
          <a:p>
            <a:pPr marL="285750" indent="-285750">
              <a:buFontTx/>
              <a:buChar char="-"/>
            </a:pPr>
            <a:r>
              <a:rPr lang="en-US" sz="1540" dirty="0">
                <a:latin typeface="Times New Roman" panose="02020603050405020304" pitchFamily="18" charset="0"/>
                <a:cs typeface="Times New Roman" panose="02020603050405020304" pitchFamily="18" charset="0"/>
              </a:rPr>
              <a:t>Distribution of data : Extremely positively skewed (1.2),</a:t>
            </a:r>
          </a:p>
          <a:p>
            <a:r>
              <a:rPr lang="en-US" sz="1540" dirty="0">
                <a:latin typeface="Times New Roman" panose="02020603050405020304" pitchFamily="18" charset="0"/>
                <a:cs typeface="Times New Roman" panose="02020603050405020304" pitchFamily="18" charset="0"/>
              </a:rPr>
              <a:t>      indicating presence of outliers in the higher scale.</a:t>
            </a:r>
          </a:p>
          <a:p>
            <a:pPr marL="285750" indent="-285750">
              <a:buFontTx/>
              <a:buChar char="-"/>
            </a:pPr>
            <a:r>
              <a:rPr lang="en-US" sz="1540" dirty="0">
                <a:latin typeface="Times New Roman" panose="02020603050405020304" pitchFamily="18" charset="0"/>
                <a:cs typeface="Times New Roman" panose="02020603050405020304" pitchFamily="18" charset="0"/>
              </a:rPr>
              <a:t>50% of the values lie around 90</a:t>
            </a:r>
          </a:p>
          <a:p>
            <a:pPr marL="285750" indent="-285750">
              <a:buFontTx/>
              <a:buChar char="-"/>
            </a:pPr>
            <a:r>
              <a:rPr lang="en-US" sz="1540" dirty="0">
                <a:latin typeface="Times New Roman" panose="02020603050405020304" pitchFamily="18" charset="0"/>
                <a:cs typeface="Times New Roman" panose="02020603050405020304" pitchFamily="18" charset="0"/>
              </a:rPr>
              <a:t>We can observe huge no. of outliers &amp; an extreme outlier value of 692</a:t>
            </a:r>
          </a:p>
          <a:p>
            <a:r>
              <a:rPr lang="en-US" sz="1540" dirty="0">
                <a:latin typeface="Times New Roman" panose="02020603050405020304" pitchFamily="18" charset="0"/>
                <a:cs typeface="Times New Roman" panose="02020603050405020304" pitchFamily="18" charset="0"/>
              </a:rPr>
              <a:t>'</a:t>
            </a:r>
            <a:r>
              <a:rPr lang="en-US" sz="1540" dirty="0" err="1">
                <a:latin typeface="Times New Roman" panose="02020603050405020304" pitchFamily="18" charset="0"/>
                <a:cs typeface="Times New Roman" panose="02020603050405020304" pitchFamily="18" charset="0"/>
              </a:rPr>
              <a:t>Primary_Loan_Digit</a:t>
            </a:r>
            <a:r>
              <a:rPr lang="en-US" sz="1540" dirty="0">
                <a:latin typeface="Times New Roman" panose="02020603050405020304" pitchFamily="18" charset="0"/>
                <a:cs typeface="Times New Roman" panose="02020603050405020304" pitchFamily="18" charset="0"/>
              </a:rPr>
              <a:t>’</a:t>
            </a:r>
          </a:p>
          <a:p>
            <a:pPr marL="285750" indent="-285750">
              <a:buFontTx/>
              <a:buChar char="-"/>
            </a:pPr>
            <a:r>
              <a:rPr lang="en-US" sz="1540" dirty="0">
                <a:latin typeface="Times New Roman" panose="02020603050405020304" pitchFamily="18" charset="0"/>
                <a:cs typeface="Times New Roman" panose="02020603050405020304" pitchFamily="18" charset="0"/>
              </a:rPr>
              <a:t>Distribution of data : Near normal distribution &amp; no outliers (no skewness)</a:t>
            </a:r>
          </a:p>
          <a:p>
            <a:pPr marL="285750" indent="-285750">
              <a:buFontTx/>
              <a:buChar char="-"/>
            </a:pPr>
            <a:r>
              <a:rPr lang="en-US" sz="1540" dirty="0">
                <a:latin typeface="Times New Roman" panose="02020603050405020304" pitchFamily="18" charset="0"/>
                <a:cs typeface="Times New Roman" panose="02020603050405020304" pitchFamily="18" charset="0"/>
              </a:rPr>
              <a:t>50% of the values lie around 4282320745.2- We can't observe any outliers.</a:t>
            </a:r>
          </a:p>
          <a:p>
            <a:pPr marL="285750" indent="-285750">
              <a:buFontTx/>
              <a:buChar char="-"/>
            </a:pPr>
            <a:r>
              <a:rPr lang="en-US" sz="1540" dirty="0">
                <a:latin typeface="Times New Roman" panose="02020603050405020304" pitchFamily="18" charset="0"/>
                <a:cs typeface="Times New Roman" panose="02020603050405020304" pitchFamily="18" charset="0"/>
              </a:rPr>
              <a:t>This column doesn't make sense as a predictor variable because it is just a unique identifier assigned to each loan taken.</a:t>
            </a:r>
            <a:endParaRPr lang="en-IN" sz="154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9179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a:extLst>
              <a:ext uri="{FF2B5EF4-FFF2-40B4-BE49-F238E27FC236}">
                <a16:creationId xmlns:a16="http://schemas.microsoft.com/office/drawing/2014/main" id="{B4933123-AFFD-4FAD-2C7F-A7D85D593FB5}"/>
              </a:ext>
            </a:extLst>
          </p:cNvPr>
          <p:cNvSpPr/>
          <p:nvPr/>
        </p:nvSpPr>
        <p:spPr>
          <a:xfrm>
            <a:off x="0" y="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 name="Round Diagonal Corner Rectangle 4">
            <a:extLst>
              <a:ext uri="{FF2B5EF4-FFF2-40B4-BE49-F238E27FC236}">
                <a16:creationId xmlns:a16="http://schemas.microsoft.com/office/drawing/2014/main" id="{C00E3A2A-FBA4-0A98-C603-7FBB7B592803}"/>
              </a:ext>
            </a:extLst>
          </p:cNvPr>
          <p:cNvSpPr/>
          <p:nvPr/>
        </p:nvSpPr>
        <p:spPr>
          <a:xfrm>
            <a:off x="0" y="2209800"/>
            <a:ext cx="206087" cy="464820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2" name="TextBox 3">
            <a:extLst>
              <a:ext uri="{FF2B5EF4-FFF2-40B4-BE49-F238E27FC236}">
                <a16:creationId xmlns:a16="http://schemas.microsoft.com/office/drawing/2014/main" id="{1805E1FD-00E1-1A15-BC72-2F2ADE5B8927}"/>
              </a:ext>
            </a:extLst>
          </p:cNvPr>
          <p:cNvSpPr txBox="1"/>
          <p:nvPr/>
        </p:nvSpPr>
        <p:spPr>
          <a:xfrm>
            <a:off x="343314" y="0"/>
            <a:ext cx="10794741" cy="7386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latin typeface="Times New Roman" panose="02020603050405020304" pitchFamily="18" charset="0"/>
                <a:cs typeface="Times New Roman" panose="02020603050405020304" pitchFamily="18" charset="0"/>
              </a:rPr>
              <a:t>Univariate analysis - Categorical variables </a:t>
            </a:r>
          </a:p>
          <a:p>
            <a:r>
              <a:rPr lang="en-US" b="1" u="sng" dirty="0">
                <a:latin typeface="Times New Roman" panose="02020603050405020304" pitchFamily="18" charset="0"/>
                <a:cs typeface="Times New Roman" panose="02020603050405020304" pitchFamily="18" charset="0"/>
              </a:rPr>
              <a:t>COUNT PLOT</a:t>
            </a:r>
            <a:r>
              <a:rPr lang="en-US" u="sng"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(Visualize each of the subclasses total count in the form of a bar chart)</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89F50F3-6C2C-0FCD-DBF5-9F4ED450AD1A}"/>
              </a:ext>
            </a:extLst>
          </p:cNvPr>
          <p:cNvPicPr>
            <a:picLocks noChangeAspect="1"/>
          </p:cNvPicPr>
          <p:nvPr/>
        </p:nvPicPr>
        <p:blipFill>
          <a:blip r:embed="rId2"/>
          <a:stretch>
            <a:fillRect/>
          </a:stretch>
        </p:blipFill>
        <p:spPr>
          <a:xfrm>
            <a:off x="719233" y="774441"/>
            <a:ext cx="7165133" cy="5977542"/>
          </a:xfrm>
          <a:prstGeom prst="rect">
            <a:avLst/>
          </a:prstGeom>
        </p:spPr>
      </p:pic>
    </p:spTree>
    <p:extLst>
      <p:ext uri="{BB962C8B-B14F-4D97-AF65-F5344CB8AC3E}">
        <p14:creationId xmlns:p14="http://schemas.microsoft.com/office/powerpoint/2010/main" val="1968273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a:extLst>
              <a:ext uri="{FF2B5EF4-FFF2-40B4-BE49-F238E27FC236}">
                <a16:creationId xmlns:a16="http://schemas.microsoft.com/office/drawing/2014/main" id="{B4933123-AFFD-4FAD-2C7F-A7D85D593FB5}"/>
              </a:ext>
            </a:extLst>
          </p:cNvPr>
          <p:cNvSpPr/>
          <p:nvPr/>
        </p:nvSpPr>
        <p:spPr>
          <a:xfrm>
            <a:off x="0" y="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 name="Round Diagonal Corner Rectangle 4">
            <a:extLst>
              <a:ext uri="{FF2B5EF4-FFF2-40B4-BE49-F238E27FC236}">
                <a16:creationId xmlns:a16="http://schemas.microsoft.com/office/drawing/2014/main" id="{C00E3A2A-FBA4-0A98-C603-7FBB7B592803}"/>
              </a:ext>
            </a:extLst>
          </p:cNvPr>
          <p:cNvSpPr/>
          <p:nvPr/>
        </p:nvSpPr>
        <p:spPr>
          <a:xfrm>
            <a:off x="0" y="2209800"/>
            <a:ext cx="206087" cy="464820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8" name="TextBox 7">
            <a:extLst>
              <a:ext uri="{FF2B5EF4-FFF2-40B4-BE49-F238E27FC236}">
                <a16:creationId xmlns:a16="http://schemas.microsoft.com/office/drawing/2014/main" id="{E319AB9B-D5D2-8D5E-2F47-ADD7FD0A5C5A}"/>
              </a:ext>
            </a:extLst>
          </p:cNvPr>
          <p:cNvSpPr txBox="1"/>
          <p:nvPr/>
        </p:nvSpPr>
        <p:spPr>
          <a:xfrm>
            <a:off x="2552674" y="977540"/>
            <a:ext cx="1931437" cy="369332"/>
          </a:xfrm>
          <a:prstGeom prst="rect">
            <a:avLst/>
          </a:prstGeom>
          <a:noFill/>
        </p:spPr>
        <p:txBody>
          <a:bodyPr wrap="square" rtlCol="0">
            <a:spAutoFit/>
          </a:bodyPr>
          <a:lstStyle/>
          <a:p>
            <a:r>
              <a:rPr lang="en-IN" dirty="0"/>
              <a:t>‘</a:t>
            </a:r>
            <a:r>
              <a:rPr lang="en-IN" dirty="0" err="1"/>
              <a:t>Borrower_Name</a:t>
            </a:r>
            <a:r>
              <a:rPr lang="en-IN" dirty="0"/>
              <a:t>’</a:t>
            </a:r>
          </a:p>
        </p:txBody>
      </p:sp>
      <p:sp>
        <p:nvSpPr>
          <p:cNvPr id="9" name="TextBox 8">
            <a:extLst>
              <a:ext uri="{FF2B5EF4-FFF2-40B4-BE49-F238E27FC236}">
                <a16:creationId xmlns:a16="http://schemas.microsoft.com/office/drawing/2014/main" id="{56381107-5CBB-3C1A-6EF8-642157AD4EE9}"/>
              </a:ext>
            </a:extLst>
          </p:cNvPr>
          <p:cNvSpPr txBox="1"/>
          <p:nvPr/>
        </p:nvSpPr>
        <p:spPr>
          <a:xfrm>
            <a:off x="8321543" y="977540"/>
            <a:ext cx="1931437" cy="369332"/>
          </a:xfrm>
          <a:prstGeom prst="rect">
            <a:avLst/>
          </a:prstGeom>
          <a:noFill/>
        </p:spPr>
        <p:txBody>
          <a:bodyPr wrap="square" rtlCol="0">
            <a:spAutoFit/>
          </a:bodyPr>
          <a:lstStyle/>
          <a:p>
            <a:r>
              <a:rPr lang="en-IN" dirty="0"/>
              <a:t>‘</a:t>
            </a:r>
            <a:r>
              <a:rPr lang="en-IN" dirty="0" err="1"/>
              <a:t>State_Of_Bank</a:t>
            </a:r>
            <a:r>
              <a:rPr lang="en-IN" dirty="0"/>
              <a:t>’</a:t>
            </a:r>
          </a:p>
        </p:txBody>
      </p:sp>
      <p:pic>
        <p:nvPicPr>
          <p:cNvPr id="6" name="Picture 5">
            <a:extLst>
              <a:ext uri="{FF2B5EF4-FFF2-40B4-BE49-F238E27FC236}">
                <a16:creationId xmlns:a16="http://schemas.microsoft.com/office/drawing/2014/main" id="{C0B2019F-1AFA-CFE7-3F9C-33D9A9525454}"/>
              </a:ext>
            </a:extLst>
          </p:cNvPr>
          <p:cNvPicPr>
            <a:picLocks noChangeAspect="1"/>
          </p:cNvPicPr>
          <p:nvPr/>
        </p:nvPicPr>
        <p:blipFill>
          <a:blip r:embed="rId2"/>
          <a:stretch>
            <a:fillRect/>
          </a:stretch>
        </p:blipFill>
        <p:spPr>
          <a:xfrm>
            <a:off x="221893" y="1571550"/>
            <a:ext cx="11805920" cy="5130755"/>
          </a:xfrm>
          <a:prstGeom prst="rect">
            <a:avLst/>
          </a:prstGeom>
        </p:spPr>
      </p:pic>
      <p:sp>
        <p:nvSpPr>
          <p:cNvPr id="10" name="TextBox 9">
            <a:extLst>
              <a:ext uri="{FF2B5EF4-FFF2-40B4-BE49-F238E27FC236}">
                <a16:creationId xmlns:a16="http://schemas.microsoft.com/office/drawing/2014/main" id="{86514296-D487-CB72-93E5-A8927977B7D0}"/>
              </a:ext>
            </a:extLst>
          </p:cNvPr>
          <p:cNvSpPr txBox="1"/>
          <p:nvPr/>
        </p:nvSpPr>
        <p:spPr>
          <a:xfrm>
            <a:off x="508000" y="121920"/>
            <a:ext cx="11805920" cy="630942"/>
          </a:xfrm>
          <a:prstGeom prst="rect">
            <a:avLst/>
          </a:prstGeom>
          <a:noFill/>
        </p:spPr>
        <p:txBody>
          <a:bodyPr wrap="square" rtlCol="0">
            <a:spAutoFit/>
          </a:bodyPr>
          <a:lstStyle/>
          <a:p>
            <a:r>
              <a:rPr lang="en-US" b="1" u="sng" dirty="0"/>
              <a:t>PIE PLOT</a:t>
            </a:r>
            <a:r>
              <a:rPr lang="en-US" sz="1700" dirty="0"/>
              <a:t>: (Considering the huge no. of subclasses for the below variables we have decided to use a </a:t>
            </a:r>
          </a:p>
          <a:p>
            <a:r>
              <a:rPr lang="en-US" sz="1700" dirty="0"/>
              <a:t>                    Pie plot to represent the top 10 sub-classes and visualized them)</a:t>
            </a:r>
            <a:endParaRPr lang="en-IN" sz="1700" dirty="0"/>
          </a:p>
        </p:txBody>
      </p:sp>
    </p:spTree>
    <p:extLst>
      <p:ext uri="{BB962C8B-B14F-4D97-AF65-F5344CB8AC3E}">
        <p14:creationId xmlns:p14="http://schemas.microsoft.com/office/powerpoint/2010/main" val="83042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a:extLst>
              <a:ext uri="{FF2B5EF4-FFF2-40B4-BE49-F238E27FC236}">
                <a16:creationId xmlns:a16="http://schemas.microsoft.com/office/drawing/2014/main" id="{B4933123-AFFD-4FAD-2C7F-A7D85D593FB5}"/>
              </a:ext>
            </a:extLst>
          </p:cNvPr>
          <p:cNvSpPr/>
          <p:nvPr/>
        </p:nvSpPr>
        <p:spPr>
          <a:xfrm>
            <a:off x="0" y="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 name="Round Diagonal Corner Rectangle 4">
            <a:extLst>
              <a:ext uri="{FF2B5EF4-FFF2-40B4-BE49-F238E27FC236}">
                <a16:creationId xmlns:a16="http://schemas.microsoft.com/office/drawing/2014/main" id="{C00E3A2A-FBA4-0A98-C603-7FBB7B592803}"/>
              </a:ext>
            </a:extLst>
          </p:cNvPr>
          <p:cNvSpPr/>
          <p:nvPr/>
        </p:nvSpPr>
        <p:spPr>
          <a:xfrm>
            <a:off x="0" y="2209800"/>
            <a:ext cx="206087" cy="464820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8" name="TextBox 7">
            <a:extLst>
              <a:ext uri="{FF2B5EF4-FFF2-40B4-BE49-F238E27FC236}">
                <a16:creationId xmlns:a16="http://schemas.microsoft.com/office/drawing/2014/main" id="{1B50D136-09E0-C519-C2B2-D12389A7E3C4}"/>
              </a:ext>
            </a:extLst>
          </p:cNvPr>
          <p:cNvSpPr txBox="1"/>
          <p:nvPr/>
        </p:nvSpPr>
        <p:spPr>
          <a:xfrm>
            <a:off x="2334797" y="918296"/>
            <a:ext cx="1931437" cy="369332"/>
          </a:xfrm>
          <a:prstGeom prst="rect">
            <a:avLst/>
          </a:prstGeom>
          <a:noFill/>
        </p:spPr>
        <p:txBody>
          <a:bodyPr wrap="square" rtlCol="0">
            <a:spAutoFit/>
          </a:bodyPr>
          <a:lstStyle/>
          <a:p>
            <a:r>
              <a:rPr lang="en-IN" dirty="0"/>
              <a:t>‘</a:t>
            </a:r>
            <a:r>
              <a:rPr lang="en-IN" dirty="0" err="1"/>
              <a:t>Borrower_City</a:t>
            </a:r>
            <a:r>
              <a:rPr lang="en-IN" dirty="0"/>
              <a:t>’</a:t>
            </a:r>
          </a:p>
        </p:txBody>
      </p:sp>
      <p:sp>
        <p:nvSpPr>
          <p:cNvPr id="9" name="TextBox 8">
            <a:extLst>
              <a:ext uri="{FF2B5EF4-FFF2-40B4-BE49-F238E27FC236}">
                <a16:creationId xmlns:a16="http://schemas.microsoft.com/office/drawing/2014/main" id="{E3EFC918-B52B-C219-7A69-720D831653DC}"/>
              </a:ext>
            </a:extLst>
          </p:cNvPr>
          <p:cNvSpPr txBox="1"/>
          <p:nvPr/>
        </p:nvSpPr>
        <p:spPr>
          <a:xfrm>
            <a:off x="8128419" y="918296"/>
            <a:ext cx="1931437" cy="369332"/>
          </a:xfrm>
          <a:prstGeom prst="rect">
            <a:avLst/>
          </a:prstGeom>
          <a:noFill/>
        </p:spPr>
        <p:txBody>
          <a:bodyPr wrap="square" rtlCol="0">
            <a:spAutoFit/>
          </a:bodyPr>
          <a:lstStyle/>
          <a:p>
            <a:r>
              <a:rPr lang="en-IN" dirty="0"/>
              <a:t>‘</a:t>
            </a:r>
            <a:r>
              <a:rPr lang="en-IN" dirty="0" err="1"/>
              <a:t>Borrower_State</a:t>
            </a:r>
            <a:r>
              <a:rPr lang="en-IN" dirty="0"/>
              <a:t>’</a:t>
            </a:r>
          </a:p>
        </p:txBody>
      </p:sp>
      <p:pic>
        <p:nvPicPr>
          <p:cNvPr id="6" name="Picture 5">
            <a:extLst>
              <a:ext uri="{FF2B5EF4-FFF2-40B4-BE49-F238E27FC236}">
                <a16:creationId xmlns:a16="http://schemas.microsoft.com/office/drawing/2014/main" id="{33F5FB0C-81AC-0794-5B9F-7C6F97BF11D7}"/>
              </a:ext>
            </a:extLst>
          </p:cNvPr>
          <p:cNvPicPr>
            <a:picLocks noChangeAspect="1"/>
          </p:cNvPicPr>
          <p:nvPr/>
        </p:nvPicPr>
        <p:blipFill>
          <a:blip r:embed="rId2"/>
          <a:stretch>
            <a:fillRect/>
          </a:stretch>
        </p:blipFill>
        <p:spPr>
          <a:xfrm>
            <a:off x="237815" y="1404051"/>
            <a:ext cx="11866201" cy="5034455"/>
          </a:xfrm>
          <a:prstGeom prst="rect">
            <a:avLst/>
          </a:prstGeom>
        </p:spPr>
      </p:pic>
    </p:spTree>
    <p:extLst>
      <p:ext uri="{BB962C8B-B14F-4D97-AF65-F5344CB8AC3E}">
        <p14:creationId xmlns:p14="http://schemas.microsoft.com/office/powerpoint/2010/main" val="859569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a:extLst>
              <a:ext uri="{FF2B5EF4-FFF2-40B4-BE49-F238E27FC236}">
                <a16:creationId xmlns:a16="http://schemas.microsoft.com/office/drawing/2014/main" id="{B4933123-AFFD-4FAD-2C7F-A7D85D593FB5}"/>
              </a:ext>
            </a:extLst>
          </p:cNvPr>
          <p:cNvSpPr/>
          <p:nvPr/>
        </p:nvSpPr>
        <p:spPr>
          <a:xfrm>
            <a:off x="0" y="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 name="Round Diagonal Corner Rectangle 4">
            <a:extLst>
              <a:ext uri="{FF2B5EF4-FFF2-40B4-BE49-F238E27FC236}">
                <a16:creationId xmlns:a16="http://schemas.microsoft.com/office/drawing/2014/main" id="{C00E3A2A-FBA4-0A98-C603-7FBB7B592803}"/>
              </a:ext>
            </a:extLst>
          </p:cNvPr>
          <p:cNvSpPr/>
          <p:nvPr/>
        </p:nvSpPr>
        <p:spPr>
          <a:xfrm>
            <a:off x="0" y="2209800"/>
            <a:ext cx="206087" cy="464820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8" name="TextBox 7">
            <a:extLst>
              <a:ext uri="{FF2B5EF4-FFF2-40B4-BE49-F238E27FC236}">
                <a16:creationId xmlns:a16="http://schemas.microsoft.com/office/drawing/2014/main" id="{B40E3CBF-5CCF-B506-1E35-392838315689}"/>
              </a:ext>
            </a:extLst>
          </p:cNvPr>
          <p:cNvSpPr txBox="1"/>
          <p:nvPr/>
        </p:nvSpPr>
        <p:spPr>
          <a:xfrm>
            <a:off x="2281531" y="697280"/>
            <a:ext cx="2281138" cy="369332"/>
          </a:xfrm>
          <a:prstGeom prst="rect">
            <a:avLst/>
          </a:prstGeom>
          <a:noFill/>
        </p:spPr>
        <p:txBody>
          <a:bodyPr wrap="square" rtlCol="0">
            <a:spAutoFit/>
          </a:bodyPr>
          <a:lstStyle/>
          <a:p>
            <a:r>
              <a:rPr lang="en-IN" dirty="0"/>
              <a:t>‘</a:t>
            </a:r>
            <a:r>
              <a:rPr lang="en-IN" dirty="0" err="1"/>
              <a:t>Classification_Code</a:t>
            </a:r>
            <a:r>
              <a:rPr lang="en-IN" dirty="0"/>
              <a:t>’</a:t>
            </a:r>
          </a:p>
        </p:txBody>
      </p:sp>
      <p:sp>
        <p:nvSpPr>
          <p:cNvPr id="9" name="TextBox 8">
            <a:extLst>
              <a:ext uri="{FF2B5EF4-FFF2-40B4-BE49-F238E27FC236}">
                <a16:creationId xmlns:a16="http://schemas.microsoft.com/office/drawing/2014/main" id="{EFFA345F-3C26-3081-72B0-D5CB768266B1}"/>
              </a:ext>
            </a:extLst>
          </p:cNvPr>
          <p:cNvSpPr txBox="1"/>
          <p:nvPr/>
        </p:nvSpPr>
        <p:spPr>
          <a:xfrm>
            <a:off x="8165933" y="697280"/>
            <a:ext cx="2281138" cy="369332"/>
          </a:xfrm>
          <a:prstGeom prst="rect">
            <a:avLst/>
          </a:prstGeom>
          <a:noFill/>
        </p:spPr>
        <p:txBody>
          <a:bodyPr wrap="square" rtlCol="0">
            <a:spAutoFit/>
          </a:bodyPr>
          <a:lstStyle/>
          <a:p>
            <a:r>
              <a:rPr lang="en-IN" dirty="0"/>
              <a:t>‘</a:t>
            </a:r>
            <a:r>
              <a:rPr lang="en-IN" dirty="0" err="1"/>
              <a:t>Code_Franchise</a:t>
            </a:r>
            <a:r>
              <a:rPr lang="en-IN" dirty="0"/>
              <a:t>’</a:t>
            </a:r>
          </a:p>
        </p:txBody>
      </p:sp>
      <p:pic>
        <p:nvPicPr>
          <p:cNvPr id="11" name="Picture 10">
            <a:extLst>
              <a:ext uri="{FF2B5EF4-FFF2-40B4-BE49-F238E27FC236}">
                <a16:creationId xmlns:a16="http://schemas.microsoft.com/office/drawing/2014/main" id="{05EE2B64-A8C2-6F55-4AF6-E1620ED26A30}"/>
              </a:ext>
            </a:extLst>
          </p:cNvPr>
          <p:cNvPicPr>
            <a:picLocks noChangeAspect="1"/>
          </p:cNvPicPr>
          <p:nvPr/>
        </p:nvPicPr>
        <p:blipFill>
          <a:blip r:embed="rId2"/>
          <a:stretch>
            <a:fillRect/>
          </a:stretch>
        </p:blipFill>
        <p:spPr>
          <a:xfrm>
            <a:off x="911257" y="1357958"/>
            <a:ext cx="10369485" cy="5135922"/>
          </a:xfrm>
          <a:prstGeom prst="rect">
            <a:avLst/>
          </a:prstGeom>
        </p:spPr>
      </p:pic>
    </p:spTree>
    <p:extLst>
      <p:ext uri="{BB962C8B-B14F-4D97-AF65-F5344CB8AC3E}">
        <p14:creationId xmlns:p14="http://schemas.microsoft.com/office/powerpoint/2010/main" val="939532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a:extLst>
              <a:ext uri="{FF2B5EF4-FFF2-40B4-BE49-F238E27FC236}">
                <a16:creationId xmlns:a16="http://schemas.microsoft.com/office/drawing/2014/main" id="{B4933123-AFFD-4FAD-2C7F-A7D85D593FB5}"/>
              </a:ext>
            </a:extLst>
          </p:cNvPr>
          <p:cNvSpPr/>
          <p:nvPr/>
        </p:nvSpPr>
        <p:spPr>
          <a:xfrm>
            <a:off x="0" y="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 name="Round Diagonal Corner Rectangle 4">
            <a:extLst>
              <a:ext uri="{FF2B5EF4-FFF2-40B4-BE49-F238E27FC236}">
                <a16:creationId xmlns:a16="http://schemas.microsoft.com/office/drawing/2014/main" id="{C00E3A2A-FBA4-0A98-C603-7FBB7B592803}"/>
              </a:ext>
            </a:extLst>
          </p:cNvPr>
          <p:cNvSpPr/>
          <p:nvPr/>
        </p:nvSpPr>
        <p:spPr>
          <a:xfrm>
            <a:off x="0" y="2209800"/>
            <a:ext cx="206087" cy="464820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6" name="TextBox 5">
            <a:extLst>
              <a:ext uri="{FF2B5EF4-FFF2-40B4-BE49-F238E27FC236}">
                <a16:creationId xmlns:a16="http://schemas.microsoft.com/office/drawing/2014/main" id="{31826110-DAFA-766F-209E-AE0D9D5F29E0}"/>
              </a:ext>
            </a:extLst>
          </p:cNvPr>
          <p:cNvSpPr txBox="1"/>
          <p:nvPr/>
        </p:nvSpPr>
        <p:spPr>
          <a:xfrm>
            <a:off x="4955431" y="165435"/>
            <a:ext cx="2281138" cy="369332"/>
          </a:xfrm>
          <a:prstGeom prst="rect">
            <a:avLst/>
          </a:prstGeom>
          <a:noFill/>
        </p:spPr>
        <p:txBody>
          <a:bodyPr wrap="square" rtlCol="0">
            <a:spAutoFit/>
          </a:bodyPr>
          <a:lstStyle/>
          <a:p>
            <a:r>
              <a:rPr lang="en-IN" dirty="0"/>
              <a:t>‘</a:t>
            </a:r>
            <a:r>
              <a:rPr lang="en-IN" dirty="0" err="1"/>
              <a:t>Name_Of_Bank</a:t>
            </a:r>
            <a:r>
              <a:rPr lang="en-IN" dirty="0"/>
              <a:t>’</a:t>
            </a:r>
          </a:p>
        </p:txBody>
      </p:sp>
      <p:pic>
        <p:nvPicPr>
          <p:cNvPr id="7" name="Picture 6">
            <a:extLst>
              <a:ext uri="{FF2B5EF4-FFF2-40B4-BE49-F238E27FC236}">
                <a16:creationId xmlns:a16="http://schemas.microsoft.com/office/drawing/2014/main" id="{1CC5C340-199F-909E-49C2-6FAF5FB4BBDE}"/>
              </a:ext>
            </a:extLst>
          </p:cNvPr>
          <p:cNvPicPr>
            <a:picLocks noChangeAspect="1"/>
          </p:cNvPicPr>
          <p:nvPr/>
        </p:nvPicPr>
        <p:blipFill>
          <a:blip r:embed="rId2"/>
          <a:stretch>
            <a:fillRect/>
          </a:stretch>
        </p:blipFill>
        <p:spPr>
          <a:xfrm>
            <a:off x="1469060" y="690759"/>
            <a:ext cx="8570487" cy="5888987"/>
          </a:xfrm>
          <a:prstGeom prst="rect">
            <a:avLst/>
          </a:prstGeom>
        </p:spPr>
      </p:pic>
    </p:spTree>
    <p:extLst>
      <p:ext uri="{BB962C8B-B14F-4D97-AF65-F5344CB8AC3E}">
        <p14:creationId xmlns:p14="http://schemas.microsoft.com/office/powerpoint/2010/main" val="1788925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a:extLst>
              <a:ext uri="{FF2B5EF4-FFF2-40B4-BE49-F238E27FC236}">
                <a16:creationId xmlns:a16="http://schemas.microsoft.com/office/drawing/2014/main" id="{B4933123-AFFD-4FAD-2C7F-A7D85D593FB5}"/>
              </a:ext>
            </a:extLst>
          </p:cNvPr>
          <p:cNvSpPr/>
          <p:nvPr/>
        </p:nvSpPr>
        <p:spPr>
          <a:xfrm>
            <a:off x="0" y="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 name="Round Diagonal Corner Rectangle 4">
            <a:extLst>
              <a:ext uri="{FF2B5EF4-FFF2-40B4-BE49-F238E27FC236}">
                <a16:creationId xmlns:a16="http://schemas.microsoft.com/office/drawing/2014/main" id="{C00E3A2A-FBA4-0A98-C603-7FBB7B592803}"/>
              </a:ext>
            </a:extLst>
          </p:cNvPr>
          <p:cNvSpPr/>
          <p:nvPr/>
        </p:nvSpPr>
        <p:spPr>
          <a:xfrm>
            <a:off x="0" y="2209800"/>
            <a:ext cx="206087" cy="464820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2" name="TextBox 1">
            <a:extLst>
              <a:ext uri="{FF2B5EF4-FFF2-40B4-BE49-F238E27FC236}">
                <a16:creationId xmlns:a16="http://schemas.microsoft.com/office/drawing/2014/main" id="{CC38DFB6-2A4E-DF0C-FE32-895AA5483D37}"/>
              </a:ext>
            </a:extLst>
          </p:cNvPr>
          <p:cNvSpPr txBox="1"/>
          <p:nvPr/>
        </p:nvSpPr>
        <p:spPr>
          <a:xfrm>
            <a:off x="413035" y="58846"/>
            <a:ext cx="9871788" cy="6740307"/>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Inference</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'Business’</a:t>
            </a:r>
          </a:p>
          <a:p>
            <a:pPr marL="285750" indent="-285750">
              <a:buFontTx/>
              <a:buChar char="-"/>
            </a:pPr>
            <a:r>
              <a:rPr lang="en-US" dirty="0">
                <a:latin typeface="Times New Roman" panose="02020603050405020304" pitchFamily="18" charset="0"/>
                <a:cs typeface="Times New Roman" panose="02020603050405020304" pitchFamily="18" charset="0"/>
              </a:rPr>
              <a:t>Most of the loans were taken by businesses which are already 'Existing' (75211)</a:t>
            </a:r>
          </a:p>
          <a:p>
            <a:pPr marL="285750" indent="-285750">
              <a:buFontTx/>
              <a:buChar char="-"/>
            </a:pPr>
            <a:r>
              <a:rPr lang="en-US" dirty="0">
                <a:latin typeface="Times New Roman" panose="02020603050405020304" pitchFamily="18" charset="0"/>
                <a:cs typeface="Times New Roman" panose="02020603050405020304" pitchFamily="18" charset="0"/>
              </a:rPr>
              <a:t>Least no. loans were taken by business which are 'New' (29789)</a:t>
            </a:r>
          </a:p>
          <a:p>
            <a:pPr marL="285750" indent="-285750">
              <a:buFontTx/>
              <a:buChar char="-"/>
            </a:pPr>
            <a:r>
              <a:rPr lang="en-US" dirty="0">
                <a:latin typeface="Times New Roman" panose="02020603050405020304" pitchFamily="18" charset="0"/>
                <a:cs typeface="Times New Roman" panose="02020603050405020304" pitchFamily="18" charset="0"/>
              </a:rPr>
              <a:t>There is high imbalance in subclasses &amp; bias towards 'Existing’</a:t>
            </a:r>
          </a:p>
          <a:p>
            <a:pPr marL="285750" indent="-285750">
              <a:buFontTx/>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Low_Documentation_Loan</a:t>
            </a:r>
            <a:r>
              <a:rPr lang="en-US" dirty="0">
                <a:latin typeface="Times New Roman" panose="02020603050405020304" pitchFamily="18" charset="0"/>
                <a:cs typeface="Times New Roman" panose="02020603050405020304" pitchFamily="18" charset="0"/>
              </a:rPr>
              <a:t>’</a:t>
            </a:r>
          </a:p>
          <a:p>
            <a:pPr marL="285750" indent="-285750">
              <a:buFontTx/>
              <a:buChar char="-"/>
            </a:pPr>
            <a:r>
              <a:rPr lang="en-US" dirty="0">
                <a:latin typeface="Times New Roman" panose="02020603050405020304" pitchFamily="18" charset="0"/>
                <a:cs typeface="Times New Roman" panose="02020603050405020304" pitchFamily="18" charset="0"/>
              </a:rPr>
              <a:t>Most of the loans had opted 'No’ (92675) for ‘</a:t>
            </a:r>
            <a:r>
              <a:rPr lang="en-US" dirty="0" err="1">
                <a:latin typeface="Times New Roman" panose="02020603050405020304" pitchFamily="18" charset="0"/>
                <a:cs typeface="Times New Roman" panose="02020603050405020304" pitchFamily="18" charset="0"/>
              </a:rPr>
              <a:t>Low_Documentation_Loan</a:t>
            </a:r>
            <a:r>
              <a:rPr lang="en-US" dirty="0">
                <a:latin typeface="Times New Roman" panose="02020603050405020304" pitchFamily="18" charset="0"/>
                <a:cs typeface="Times New Roman" panose="02020603050405020304" pitchFamily="18" charset="0"/>
              </a:rPr>
              <a:t>’</a:t>
            </a:r>
          </a:p>
          <a:p>
            <a:pPr marL="285750" indent="-285750">
              <a:buFontTx/>
              <a:buChar char="-"/>
            </a:pPr>
            <a:r>
              <a:rPr lang="en-US" dirty="0">
                <a:latin typeface="Times New Roman" panose="02020603050405020304" pitchFamily="18" charset="0"/>
                <a:cs typeface="Times New Roman" panose="02020603050405020304" pitchFamily="18" charset="0"/>
              </a:rPr>
              <a:t>Least no. of values are 'R' (6)</a:t>
            </a:r>
          </a:p>
          <a:p>
            <a:pPr marL="285750" indent="-285750">
              <a:buFontTx/>
              <a:buChar char="-"/>
            </a:pPr>
            <a:r>
              <a:rPr lang="en-US" dirty="0">
                <a:latin typeface="Times New Roman" panose="02020603050405020304" pitchFamily="18" charset="0"/>
                <a:cs typeface="Times New Roman" panose="02020603050405020304" pitchFamily="18" charset="0"/>
              </a:rPr>
              <a:t>There is high imbalance in subclasses &amp; bias towards 'No’</a:t>
            </a:r>
          </a:p>
          <a:p>
            <a:pPr marL="285750" indent="-285750">
              <a:buFontTx/>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‘Demography’ </a:t>
            </a:r>
          </a:p>
          <a:p>
            <a:pPr marL="285750" indent="-285750">
              <a:buFontTx/>
              <a:buChar char="-"/>
            </a:pPr>
            <a:r>
              <a:rPr lang="en-US" dirty="0">
                <a:latin typeface="Times New Roman" panose="02020603050405020304" pitchFamily="18" charset="0"/>
                <a:cs typeface="Times New Roman" panose="02020603050405020304" pitchFamily="18" charset="0"/>
              </a:rPr>
              <a:t>Most of the loans were taken from 'Urban’ areas (57598)</a:t>
            </a:r>
          </a:p>
          <a:p>
            <a:pPr marL="285750" indent="-285750">
              <a:buFontTx/>
              <a:buChar char="-"/>
            </a:pPr>
            <a:r>
              <a:rPr lang="en-US" dirty="0">
                <a:latin typeface="Times New Roman" panose="02020603050405020304" pitchFamily="18" charset="0"/>
                <a:cs typeface="Times New Roman" panose="02020603050405020304" pitchFamily="18" charset="0"/>
              </a:rPr>
              <a:t>Least no. of loans were taken from 'Rural’ areas (10000)</a:t>
            </a:r>
          </a:p>
          <a:p>
            <a:pPr marL="285750" indent="-285750">
              <a:buFontTx/>
              <a:buChar char="-"/>
            </a:pPr>
            <a:r>
              <a:rPr lang="en-US" dirty="0">
                <a:latin typeface="Times New Roman" panose="02020603050405020304" pitchFamily="18" charset="0"/>
                <a:cs typeface="Times New Roman" panose="02020603050405020304" pitchFamily="18" charset="0"/>
              </a:rPr>
              <a:t>There is high imbalance in subclasses &amp; is bias towards ‘Rural’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State_Of_Bank</a:t>
            </a:r>
            <a:r>
              <a:rPr lang="en-US" dirty="0">
                <a:latin typeface="Times New Roman" panose="02020603050405020304" pitchFamily="18" charset="0"/>
                <a:cs typeface="Times New Roman" panose="02020603050405020304" pitchFamily="18" charset="0"/>
              </a:rPr>
              <a:t>’ </a:t>
            </a:r>
          </a:p>
          <a:p>
            <a:pPr marL="285750" indent="-285750">
              <a:buFontTx/>
              <a:buChar char="-"/>
            </a:pPr>
            <a:r>
              <a:rPr lang="en-US" dirty="0">
                <a:latin typeface="Times New Roman" panose="02020603050405020304" pitchFamily="18" charset="0"/>
                <a:cs typeface="Times New Roman" panose="02020603050405020304" pitchFamily="18" charset="0"/>
              </a:rPr>
              <a:t>Most of loans were provided by banks from the state 'TR' (15552)</a:t>
            </a:r>
          </a:p>
          <a:p>
            <a:pPr marL="285750" indent="-285750">
              <a:buFontTx/>
              <a:buChar char="-"/>
            </a:pPr>
            <a:r>
              <a:rPr lang="en-US" dirty="0">
                <a:latin typeface="Times New Roman" panose="02020603050405020304" pitchFamily="18" charset="0"/>
                <a:cs typeface="Times New Roman" panose="02020603050405020304" pitchFamily="18" charset="0"/>
              </a:rPr>
              <a:t>Least no. of loans were provided by banks from the state 'MN' (18)</a:t>
            </a:r>
          </a:p>
          <a:p>
            <a:pPr marL="285750" indent="-285750">
              <a:buFontTx/>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Borrower_City</a:t>
            </a:r>
            <a:r>
              <a:rPr lang="en-US" dirty="0">
                <a:latin typeface="Times New Roman" panose="02020603050405020304" pitchFamily="18" charset="0"/>
                <a:cs typeface="Times New Roman" panose="02020603050405020304" pitchFamily="18" charset="0"/>
              </a:rPr>
              <a:t>’ </a:t>
            </a:r>
          </a:p>
          <a:p>
            <a:pPr marL="285750" indent="-285750">
              <a:buFontTx/>
              <a:buChar char="-"/>
            </a:pPr>
            <a:r>
              <a:rPr lang="en-US" dirty="0">
                <a:latin typeface="Times New Roman" panose="02020603050405020304" pitchFamily="18" charset="0"/>
                <a:cs typeface="Times New Roman" panose="02020603050405020304" pitchFamily="18" charset="0"/>
              </a:rPr>
              <a:t>Most of the loans are taken from the city 'Jhansi' (1504)</a:t>
            </a:r>
          </a:p>
          <a:p>
            <a:pPr marL="285750" indent="-285750">
              <a:buFontTx/>
              <a:buChar char="-"/>
            </a:pPr>
            <a:r>
              <a:rPr lang="en-US" dirty="0">
                <a:latin typeface="Times New Roman" panose="02020603050405020304" pitchFamily="18" charset="0"/>
                <a:cs typeface="Times New Roman" panose="02020603050405020304" pitchFamily="18" charset="0"/>
              </a:rPr>
              <a:t>Least no. of loans are taken from the city '</a:t>
            </a:r>
            <a:r>
              <a:rPr lang="en-US" dirty="0" err="1">
                <a:latin typeface="Times New Roman" panose="02020603050405020304" pitchFamily="18" charset="0"/>
                <a:cs typeface="Times New Roman" panose="02020603050405020304" pitchFamily="18" charset="0"/>
              </a:rPr>
              <a:t>Mudhol</a:t>
            </a:r>
            <a:r>
              <a:rPr lang="en-US" dirty="0">
                <a:latin typeface="Times New Roman" panose="02020603050405020304" pitchFamily="18" charset="0"/>
                <a:cs typeface="Times New Roman" panose="02020603050405020304" pitchFamily="18" charset="0"/>
              </a:rPr>
              <a:t>' (19)</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0967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a:extLst>
              <a:ext uri="{FF2B5EF4-FFF2-40B4-BE49-F238E27FC236}">
                <a16:creationId xmlns:a16="http://schemas.microsoft.com/office/drawing/2014/main" id="{B4933123-AFFD-4FAD-2C7F-A7D85D593FB5}"/>
              </a:ext>
            </a:extLst>
          </p:cNvPr>
          <p:cNvSpPr/>
          <p:nvPr/>
        </p:nvSpPr>
        <p:spPr>
          <a:xfrm>
            <a:off x="0" y="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 name="Round Diagonal Corner Rectangle 4">
            <a:extLst>
              <a:ext uri="{FF2B5EF4-FFF2-40B4-BE49-F238E27FC236}">
                <a16:creationId xmlns:a16="http://schemas.microsoft.com/office/drawing/2014/main" id="{C00E3A2A-FBA4-0A98-C603-7FBB7B592803}"/>
              </a:ext>
            </a:extLst>
          </p:cNvPr>
          <p:cNvSpPr/>
          <p:nvPr/>
        </p:nvSpPr>
        <p:spPr>
          <a:xfrm>
            <a:off x="0" y="2209800"/>
            <a:ext cx="206087" cy="464820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3" name="TextBox 2">
            <a:extLst>
              <a:ext uri="{FF2B5EF4-FFF2-40B4-BE49-F238E27FC236}">
                <a16:creationId xmlns:a16="http://schemas.microsoft.com/office/drawing/2014/main" id="{0F99EB2E-96CE-0BDA-7923-A3D5911BBE88}"/>
              </a:ext>
            </a:extLst>
          </p:cNvPr>
          <p:cNvSpPr txBox="1"/>
          <p:nvPr/>
        </p:nvSpPr>
        <p:spPr>
          <a:xfrm>
            <a:off x="447869" y="410081"/>
            <a:ext cx="10748866" cy="644791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Borrower_State</a:t>
            </a:r>
            <a:r>
              <a:rPr lang="en-US" dirty="0">
                <a:latin typeface="Times New Roman" panose="02020603050405020304" pitchFamily="18" charset="0"/>
                <a:cs typeface="Times New Roman" panose="02020603050405020304" pitchFamily="18" charset="0"/>
              </a:rPr>
              <a:t>’</a:t>
            </a:r>
          </a:p>
          <a:p>
            <a:pPr marL="285750" indent="-285750">
              <a:buFontTx/>
              <a:buChar char="-"/>
            </a:pPr>
            <a:r>
              <a:rPr lang="en-US" sz="1710" dirty="0">
                <a:latin typeface="Times New Roman" panose="02020603050405020304" pitchFamily="18" charset="0"/>
                <a:cs typeface="Times New Roman" panose="02020603050405020304" pitchFamily="18" charset="0"/>
              </a:rPr>
              <a:t>Most of the loans were taken by people belonging to the states of 'Maharashtra' (11699) &amp; 'Uttar Pradesh' (11101)</a:t>
            </a:r>
          </a:p>
          <a:p>
            <a:pPr marL="285750" indent="-285750">
              <a:buFontTx/>
              <a:buChar char="-"/>
            </a:pPr>
            <a:r>
              <a:rPr lang="en-US" dirty="0">
                <a:latin typeface="Times New Roman" panose="02020603050405020304" pitchFamily="18" charset="0"/>
                <a:cs typeface="Times New Roman" panose="02020603050405020304" pitchFamily="18" charset="0"/>
              </a:rPr>
              <a:t>Least no. of loans were taken by people belonging to the state '</a:t>
            </a:r>
            <a:r>
              <a:rPr lang="en-US" dirty="0" err="1">
                <a:latin typeface="Times New Roman" panose="02020603050405020304" pitchFamily="18" charset="0"/>
                <a:cs typeface="Times New Roman" panose="02020603050405020304" pitchFamily="18" charset="0"/>
              </a:rPr>
              <a:t>Bulandshahr</a:t>
            </a:r>
            <a:r>
              <a:rPr lang="en-US" dirty="0">
                <a:latin typeface="Times New Roman" panose="02020603050405020304" pitchFamily="18" charset="0"/>
                <a:cs typeface="Times New Roman" panose="02020603050405020304" pitchFamily="18" charset="0"/>
              </a:rPr>
              <a:t>' (34)</a:t>
            </a:r>
          </a:p>
          <a:p>
            <a:pPr marL="285750" indent="-285750">
              <a:buFontTx/>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Classification_Code</a:t>
            </a:r>
            <a:r>
              <a:rPr lang="en-US" dirty="0">
                <a:latin typeface="Times New Roman" panose="02020603050405020304" pitchFamily="18" charset="0"/>
                <a:cs typeface="Times New Roman" panose="02020603050405020304" pitchFamily="18" charset="0"/>
              </a:rPr>
              <a:t>’</a:t>
            </a:r>
          </a:p>
          <a:p>
            <a:pPr marL="285750" indent="-285750">
              <a:buFontTx/>
              <a:buChar char="-"/>
            </a:pPr>
            <a:r>
              <a:rPr lang="en-US" dirty="0">
                <a:latin typeface="Times New Roman" panose="02020603050405020304" pitchFamily="18" charset="0"/>
                <a:cs typeface="Times New Roman" panose="02020603050405020304" pitchFamily="18" charset="0"/>
              </a:rPr>
              <a:t>Most of the loans belonged to classification code '0' (22209)</a:t>
            </a:r>
          </a:p>
          <a:p>
            <a:pPr marL="285750" indent="-285750">
              <a:buFontTx/>
              <a:buChar char="-"/>
            </a:pPr>
            <a:r>
              <a:rPr lang="en-US" dirty="0">
                <a:latin typeface="Times New Roman" panose="02020603050405020304" pitchFamily="18" charset="0"/>
                <a:cs typeface="Times New Roman" panose="02020603050405020304" pitchFamily="18" charset="0"/>
              </a:rPr>
              <a:t>This column doesn't make sense in terms of actual predictor variable, but rather to be an unique identifier.</a:t>
            </a:r>
          </a:p>
          <a:p>
            <a:pPr marL="285750" indent="-285750">
              <a:buFontTx/>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Code_Franchise</a:t>
            </a:r>
            <a:r>
              <a:rPr lang="en-US" dirty="0">
                <a:latin typeface="Times New Roman" panose="02020603050405020304" pitchFamily="18" charset="0"/>
                <a:cs typeface="Times New Roman" panose="02020603050405020304" pitchFamily="18" charset="0"/>
              </a:rPr>
              <a:t>’</a:t>
            </a:r>
          </a:p>
          <a:p>
            <a:pPr marL="285750" indent="-285750">
              <a:buFontTx/>
              <a:buChar char="-"/>
            </a:pPr>
            <a:r>
              <a:rPr lang="en-US" dirty="0">
                <a:latin typeface="Times New Roman" panose="02020603050405020304" pitchFamily="18" charset="0"/>
                <a:cs typeface="Times New Roman" panose="02020603050405020304" pitchFamily="18" charset="0"/>
              </a:rPr>
              <a:t>Most of the loans belonged to code franchise '1' (71874)</a:t>
            </a:r>
          </a:p>
          <a:p>
            <a:pPr marL="285750" indent="-285750">
              <a:buFontTx/>
              <a:buChar char="-"/>
            </a:pPr>
            <a:r>
              <a:rPr lang="en-US" dirty="0">
                <a:latin typeface="Times New Roman" panose="02020603050405020304" pitchFamily="18" charset="0"/>
                <a:cs typeface="Times New Roman" panose="02020603050405020304" pitchFamily="18" charset="0"/>
              </a:rPr>
              <a:t>This column doesn't make sense in terms of actual predictor variable, but rather to be an unique identifier.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Name_Of_Bank</a:t>
            </a:r>
            <a:r>
              <a:rPr lang="en-US" dirty="0">
                <a:latin typeface="Times New Roman" panose="02020603050405020304" pitchFamily="18" charset="0"/>
                <a:cs typeface="Times New Roman" panose="02020603050405020304" pitchFamily="18" charset="0"/>
              </a:rPr>
              <a:t>’</a:t>
            </a:r>
          </a:p>
          <a:p>
            <a:pPr marL="285750" indent="-285750">
              <a:buFontTx/>
              <a:buChar char="-"/>
            </a:pPr>
            <a:r>
              <a:rPr lang="en-US" dirty="0">
                <a:latin typeface="Times New Roman" panose="02020603050405020304" pitchFamily="18" charset="0"/>
                <a:cs typeface="Times New Roman" panose="02020603050405020304" pitchFamily="18" charset="0"/>
              </a:rPr>
              <a:t>Most of the loans were provided by 'ICICI Bank Ltd.' (11215)</a:t>
            </a:r>
          </a:p>
          <a:p>
            <a:pPr marL="285750" indent="-285750">
              <a:buFontTx/>
              <a:buChar char="-"/>
            </a:pPr>
            <a:r>
              <a:rPr lang="en-US" dirty="0">
                <a:latin typeface="Times New Roman" panose="02020603050405020304" pitchFamily="18" charset="0"/>
                <a:cs typeface="Times New Roman" panose="02020603050405020304" pitchFamily="18" charset="0"/>
              </a:rPr>
              <a:t>Least no. of loans were provided by 'Barclays Bank Plc.' (93)</a:t>
            </a:r>
          </a:p>
          <a:p>
            <a:pPr marL="285750" indent="-285750">
              <a:buFontTx/>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Revolving_Credit_Line</a:t>
            </a:r>
            <a:r>
              <a:rPr lang="en-US" dirty="0">
                <a:latin typeface="Times New Roman" panose="02020603050405020304" pitchFamily="18" charset="0"/>
                <a:cs typeface="Times New Roman" panose="02020603050405020304" pitchFamily="18" charset="0"/>
              </a:rPr>
              <a:t>’</a:t>
            </a:r>
          </a:p>
          <a:p>
            <a:pPr marL="285750" indent="-285750">
              <a:buFontTx/>
              <a:buChar char="-"/>
            </a:pPr>
            <a:r>
              <a:rPr lang="en-US" dirty="0">
                <a:latin typeface="Times New Roman" panose="02020603050405020304" pitchFamily="18" charset="0"/>
                <a:cs typeface="Times New Roman" panose="02020603050405020304" pitchFamily="18" charset="0"/>
              </a:rPr>
              <a:t>Most of the values belong to 'No' (48616)</a:t>
            </a:r>
          </a:p>
          <a:p>
            <a:pPr marL="285750" indent="-285750">
              <a:buFontTx/>
              <a:buChar char="-"/>
            </a:pPr>
            <a:r>
              <a:rPr lang="en-US" dirty="0">
                <a:latin typeface="Times New Roman" panose="02020603050405020304" pitchFamily="18" charset="0"/>
                <a:cs typeface="Times New Roman" panose="02020603050405020304" pitchFamily="18" charset="0"/>
              </a:rPr>
              <a:t>Least no. of values belong to '2' , '4', 'C' (1)</a:t>
            </a:r>
          </a:p>
          <a:p>
            <a:pPr marL="285750" indent="-285750">
              <a:buFontTx/>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'Default’</a:t>
            </a:r>
          </a:p>
          <a:p>
            <a:pPr marL="285750" indent="-285750">
              <a:buFontTx/>
              <a:buChar char="-"/>
            </a:pPr>
            <a:r>
              <a:rPr lang="en-US" dirty="0">
                <a:latin typeface="Times New Roman" panose="02020603050405020304" pitchFamily="18" charset="0"/>
                <a:cs typeface="Times New Roman" panose="02020603050405020304" pitchFamily="18" charset="0"/>
              </a:rPr>
              <a:t>Most of the loans were ‘Not-default’ [ '0’  = 75896] (72%)</a:t>
            </a:r>
          </a:p>
          <a:p>
            <a:pPr marL="285750" indent="-285750">
              <a:buFontTx/>
              <a:buChar char="-"/>
            </a:pPr>
            <a:r>
              <a:rPr lang="en-US" dirty="0">
                <a:latin typeface="Times New Roman" panose="02020603050405020304" pitchFamily="18" charset="0"/>
                <a:cs typeface="Times New Roman" panose="02020603050405020304" pitchFamily="18" charset="0"/>
              </a:rPr>
              <a:t>Least no. the loans were ‘Default’      [ '1’  = 29104] (28%)</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6837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a:extLst>
              <a:ext uri="{FF2B5EF4-FFF2-40B4-BE49-F238E27FC236}">
                <a16:creationId xmlns:a16="http://schemas.microsoft.com/office/drawing/2014/main" id="{B4933123-AFFD-4FAD-2C7F-A7D85D593FB5}"/>
              </a:ext>
            </a:extLst>
          </p:cNvPr>
          <p:cNvSpPr/>
          <p:nvPr/>
        </p:nvSpPr>
        <p:spPr>
          <a:xfrm>
            <a:off x="0" y="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 name="Round Diagonal Corner Rectangle 4">
            <a:extLst>
              <a:ext uri="{FF2B5EF4-FFF2-40B4-BE49-F238E27FC236}">
                <a16:creationId xmlns:a16="http://schemas.microsoft.com/office/drawing/2014/main" id="{C00E3A2A-FBA4-0A98-C603-7FBB7B592803}"/>
              </a:ext>
            </a:extLst>
          </p:cNvPr>
          <p:cNvSpPr/>
          <p:nvPr/>
        </p:nvSpPr>
        <p:spPr>
          <a:xfrm>
            <a:off x="0" y="2209800"/>
            <a:ext cx="206087" cy="464820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E54172C4-74D0-CE51-7DA8-BD4DCEF85648}"/>
              </a:ext>
            </a:extLst>
          </p:cNvPr>
          <p:cNvSpPr>
            <a:spLocks noGrp="1"/>
          </p:cNvSpPr>
          <p:nvPr/>
        </p:nvSpPr>
        <p:spPr>
          <a:xfrm>
            <a:off x="167880" y="0"/>
            <a:ext cx="5257800" cy="6661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b="1" dirty="0">
                <a:latin typeface="Times New Roman" panose="02020603050405020304" pitchFamily="18" charset="0"/>
                <a:cs typeface="Times New Roman" panose="02020603050405020304" pitchFamily="18" charset="0"/>
              </a:rPr>
              <a:t>Bivariate analysis – </a:t>
            </a:r>
            <a:r>
              <a:rPr lang="en-IN" sz="1800" b="1" i="0" dirty="0">
                <a:solidFill>
                  <a:srgbClr val="000000"/>
                </a:solidFill>
                <a:effectLst/>
                <a:highlight>
                  <a:srgbClr val="FFFFFF"/>
                </a:highlight>
                <a:latin typeface="Times New Roman" panose="02020603050405020304" pitchFamily="18" charset="0"/>
                <a:cs typeface="Times New Roman" panose="02020603050405020304" pitchFamily="18" charset="0"/>
              </a:rPr>
              <a:t>Numerical VS Categorical</a:t>
            </a:r>
            <a:br>
              <a:rPr lang="en-US" sz="1800" b="1" i="0" dirty="0">
                <a:solidFill>
                  <a:srgbClr val="000000"/>
                </a:solidFill>
                <a:effectLst/>
                <a:highlight>
                  <a:srgbClr val="FFFFFF"/>
                </a:highlight>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3" name="TextBox 5">
            <a:extLst>
              <a:ext uri="{FF2B5EF4-FFF2-40B4-BE49-F238E27FC236}">
                <a16:creationId xmlns:a16="http://schemas.microsoft.com/office/drawing/2014/main" id="{BEFF9ABC-FB6E-A123-5DB5-CC217010ED1B}"/>
              </a:ext>
            </a:extLst>
          </p:cNvPr>
          <p:cNvSpPr txBox="1"/>
          <p:nvPr/>
        </p:nvSpPr>
        <p:spPr>
          <a:xfrm>
            <a:off x="412174" y="348809"/>
            <a:ext cx="1161194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u="sng" dirty="0">
                <a:solidFill>
                  <a:srgbClr val="000000"/>
                </a:solidFill>
                <a:highlight>
                  <a:srgbClr val="FFFFFF"/>
                </a:highlight>
                <a:latin typeface="Times New Roman" panose="02020603050405020304" pitchFamily="18" charset="0"/>
                <a:cs typeface="Times New Roman" panose="02020603050405020304" pitchFamily="18" charset="0"/>
              </a:rPr>
              <a:t>BAR PLOT</a:t>
            </a:r>
            <a:r>
              <a:rPr lang="en-US" sz="1800" i="0" dirty="0">
                <a:solidFill>
                  <a:srgbClr val="000000"/>
                </a:solidFill>
                <a:effectLst/>
                <a:highlight>
                  <a:srgbClr val="FFFFFF"/>
                </a:highlight>
                <a:latin typeface="Times New Roman" panose="02020603050405020304" pitchFamily="18" charset="0"/>
                <a:cs typeface="Times New Roman" panose="02020603050405020304" pitchFamily="18" charset="0"/>
              </a:rPr>
              <a:t>: [Seaborn bar plot gives the mean of each subclass (of the target variable) in regards to the numeric variable]</a:t>
            </a:r>
            <a:endParaRPr lang="en-IN" dirty="0"/>
          </a:p>
        </p:txBody>
      </p:sp>
      <p:pic>
        <p:nvPicPr>
          <p:cNvPr id="7" name="Picture 6">
            <a:extLst>
              <a:ext uri="{FF2B5EF4-FFF2-40B4-BE49-F238E27FC236}">
                <a16:creationId xmlns:a16="http://schemas.microsoft.com/office/drawing/2014/main" id="{37F082B1-110C-D239-781E-75E0F0A1BC9E}"/>
              </a:ext>
            </a:extLst>
          </p:cNvPr>
          <p:cNvPicPr>
            <a:picLocks noChangeAspect="1"/>
          </p:cNvPicPr>
          <p:nvPr/>
        </p:nvPicPr>
        <p:blipFill>
          <a:blip r:embed="rId2"/>
          <a:stretch>
            <a:fillRect/>
          </a:stretch>
        </p:blipFill>
        <p:spPr>
          <a:xfrm>
            <a:off x="412174" y="666172"/>
            <a:ext cx="8517222" cy="6207942"/>
          </a:xfrm>
          <a:prstGeom prst="rect">
            <a:avLst/>
          </a:prstGeom>
        </p:spPr>
      </p:pic>
    </p:spTree>
    <p:extLst>
      <p:ext uri="{BB962C8B-B14F-4D97-AF65-F5344CB8AC3E}">
        <p14:creationId xmlns:p14="http://schemas.microsoft.com/office/powerpoint/2010/main" val="2222707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a:extLst>
              <a:ext uri="{FF2B5EF4-FFF2-40B4-BE49-F238E27FC236}">
                <a16:creationId xmlns:a16="http://schemas.microsoft.com/office/drawing/2014/main" id="{B4933123-AFFD-4FAD-2C7F-A7D85D593FB5}"/>
              </a:ext>
            </a:extLst>
          </p:cNvPr>
          <p:cNvSpPr/>
          <p:nvPr/>
        </p:nvSpPr>
        <p:spPr>
          <a:xfrm>
            <a:off x="0" y="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 name="Round Diagonal Corner Rectangle 4">
            <a:extLst>
              <a:ext uri="{FF2B5EF4-FFF2-40B4-BE49-F238E27FC236}">
                <a16:creationId xmlns:a16="http://schemas.microsoft.com/office/drawing/2014/main" id="{C00E3A2A-FBA4-0A98-C603-7FBB7B592803}"/>
              </a:ext>
            </a:extLst>
          </p:cNvPr>
          <p:cNvSpPr/>
          <p:nvPr/>
        </p:nvSpPr>
        <p:spPr>
          <a:xfrm>
            <a:off x="0" y="2209800"/>
            <a:ext cx="206087" cy="464820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pic>
        <p:nvPicPr>
          <p:cNvPr id="7" name="Picture 6">
            <a:extLst>
              <a:ext uri="{FF2B5EF4-FFF2-40B4-BE49-F238E27FC236}">
                <a16:creationId xmlns:a16="http://schemas.microsoft.com/office/drawing/2014/main" id="{7B69B000-AFEE-2D72-C2A5-D18453189752}"/>
              </a:ext>
            </a:extLst>
          </p:cNvPr>
          <p:cNvPicPr>
            <a:picLocks noChangeAspect="1"/>
          </p:cNvPicPr>
          <p:nvPr/>
        </p:nvPicPr>
        <p:blipFill>
          <a:blip r:embed="rId2"/>
          <a:stretch>
            <a:fillRect/>
          </a:stretch>
        </p:blipFill>
        <p:spPr>
          <a:xfrm>
            <a:off x="693478" y="510744"/>
            <a:ext cx="8696325" cy="6267450"/>
          </a:xfrm>
          <a:prstGeom prst="rect">
            <a:avLst/>
          </a:prstGeom>
        </p:spPr>
      </p:pic>
      <p:sp>
        <p:nvSpPr>
          <p:cNvPr id="8" name="TextBox 5">
            <a:extLst>
              <a:ext uri="{FF2B5EF4-FFF2-40B4-BE49-F238E27FC236}">
                <a16:creationId xmlns:a16="http://schemas.microsoft.com/office/drawing/2014/main" id="{07082307-73C2-5F17-91F5-B8E01B78950D}"/>
              </a:ext>
            </a:extLst>
          </p:cNvPr>
          <p:cNvSpPr txBox="1"/>
          <p:nvPr/>
        </p:nvSpPr>
        <p:spPr>
          <a:xfrm>
            <a:off x="428430" y="0"/>
            <a:ext cx="1176357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i="0" u="sng" dirty="0">
                <a:solidFill>
                  <a:srgbClr val="000000"/>
                </a:solidFill>
                <a:effectLst/>
                <a:highlight>
                  <a:srgbClr val="FFFFFF"/>
                </a:highlight>
                <a:latin typeface="Times New Roman" panose="02020603050405020304" pitchFamily="18" charset="0"/>
                <a:cs typeface="Times New Roman" panose="02020603050405020304" pitchFamily="18" charset="0"/>
              </a:rPr>
              <a:t>BOX PLOT</a:t>
            </a:r>
            <a:r>
              <a:rPr lang="en-US" sz="1800" i="0" dirty="0">
                <a:solidFill>
                  <a:srgbClr val="000000"/>
                </a:solidFill>
                <a:effectLst/>
                <a:highlight>
                  <a:srgbClr val="FFFFFF"/>
                </a:highlight>
                <a:latin typeface="Times New Roman" panose="02020603050405020304" pitchFamily="18" charset="0"/>
                <a:cs typeface="Times New Roman" panose="02020603050405020304" pitchFamily="18" charset="0"/>
              </a:rPr>
              <a:t>: (Detection of IQR, distribution, Minimum, Maximum, 25%, 50%, 75%, outliers of each subclass of the target  </a:t>
            </a:r>
          </a:p>
          <a:p>
            <a:r>
              <a:rPr lang="en-US" dirty="0">
                <a:solidFill>
                  <a:srgbClr val="000000"/>
                </a:solidFill>
                <a:highlight>
                  <a:srgbClr val="FFFFFF"/>
                </a:highlight>
                <a:latin typeface="Times New Roman" panose="02020603050405020304" pitchFamily="18" charset="0"/>
                <a:cs typeface="Times New Roman" panose="02020603050405020304" pitchFamily="18" charset="0"/>
              </a:rPr>
              <a:t>                       </a:t>
            </a:r>
            <a:r>
              <a:rPr lang="en-US" sz="1800" i="0" dirty="0">
                <a:solidFill>
                  <a:srgbClr val="000000"/>
                </a:solidFill>
                <a:effectLst/>
                <a:highlight>
                  <a:srgbClr val="FFFFFF"/>
                </a:highlight>
                <a:latin typeface="Times New Roman" panose="02020603050405020304" pitchFamily="18" charset="0"/>
                <a:cs typeface="Times New Roman" panose="02020603050405020304" pitchFamily="18" charset="0"/>
              </a:rPr>
              <a:t>variable in regards to the numeric variable)</a:t>
            </a:r>
            <a:endParaRPr lang="en-IN" dirty="0"/>
          </a:p>
        </p:txBody>
      </p:sp>
    </p:spTree>
    <p:extLst>
      <p:ext uri="{BB962C8B-B14F-4D97-AF65-F5344CB8AC3E}">
        <p14:creationId xmlns:p14="http://schemas.microsoft.com/office/powerpoint/2010/main" val="530666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a:extLst>
              <a:ext uri="{FF2B5EF4-FFF2-40B4-BE49-F238E27FC236}">
                <a16:creationId xmlns:a16="http://schemas.microsoft.com/office/drawing/2014/main" id="{B4933123-AFFD-4FAD-2C7F-A7D85D593FB5}"/>
              </a:ext>
            </a:extLst>
          </p:cNvPr>
          <p:cNvSpPr/>
          <p:nvPr/>
        </p:nvSpPr>
        <p:spPr>
          <a:xfrm>
            <a:off x="0" y="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 name="Round Diagonal Corner Rectangle 4">
            <a:extLst>
              <a:ext uri="{FF2B5EF4-FFF2-40B4-BE49-F238E27FC236}">
                <a16:creationId xmlns:a16="http://schemas.microsoft.com/office/drawing/2014/main" id="{C00E3A2A-FBA4-0A98-C603-7FBB7B592803}"/>
              </a:ext>
            </a:extLst>
          </p:cNvPr>
          <p:cNvSpPr/>
          <p:nvPr/>
        </p:nvSpPr>
        <p:spPr>
          <a:xfrm>
            <a:off x="0" y="2209800"/>
            <a:ext cx="206087" cy="464820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2" name="TextBox 3">
            <a:extLst>
              <a:ext uri="{FF2B5EF4-FFF2-40B4-BE49-F238E27FC236}">
                <a16:creationId xmlns:a16="http://schemas.microsoft.com/office/drawing/2014/main" id="{4A1E1E5F-958F-4432-CCB4-A277FE175447}"/>
              </a:ext>
            </a:extLst>
          </p:cNvPr>
          <p:cNvSpPr txBox="1"/>
          <p:nvPr/>
        </p:nvSpPr>
        <p:spPr>
          <a:xfrm>
            <a:off x="406884" y="31726"/>
            <a:ext cx="8537369"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u="sng" dirty="0">
                <a:latin typeface="Times New Roman" panose="02020603050405020304" pitchFamily="18" charset="0"/>
                <a:ea typeface="굴림" panose="020B0600000101010101" pitchFamily="34" charset="-127"/>
                <a:cs typeface="Times New Roman" panose="02020603050405020304" pitchFamily="18" charset="0"/>
              </a:rPr>
              <a:t>Problem Definition</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1CEA7F-5A79-D7B7-5FD3-D4A21EEB67D7}"/>
              </a:ext>
            </a:extLst>
          </p:cNvPr>
          <p:cNvSpPr txBox="1"/>
          <p:nvPr/>
        </p:nvSpPr>
        <p:spPr>
          <a:xfrm>
            <a:off x="406884" y="778486"/>
            <a:ext cx="11555730" cy="600891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just">
              <a:lnSpc>
                <a:spcPct val="200000"/>
              </a:lnSpc>
              <a:buFont typeface="Wingdings" panose="05000000000000000000" pitchFamily="2" charset="2"/>
              <a:buChar char="Ø"/>
            </a:pP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All bank branches across India provide MUDRA loans. Such loans have created the low-cost credit concept for micro and small businesses. One of the leading financial institutions in India wants to leverage Machine Learning techniques to determine the client’s loan repayment abilities and take proactive steps to reduce the magnitude of exposure to default in future.</a:t>
            </a:r>
            <a:endPar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200000"/>
              </a:lnSpc>
              <a:buFont typeface="Wingdings" panose="05000000000000000000" pitchFamily="2" charset="2"/>
              <a:buChar char="Ø"/>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goal of the problem is to predict whether a client will default on the loan payment or not, given the recent data of all the loan transactions. This can help the institution to distinguish future applicants who might default. For each ID in the Test Dataset, you must predict the “Default” level.</a:t>
            </a:r>
          </a:p>
          <a:p>
            <a:pPr algn="just">
              <a:lnSpc>
                <a:spcPct val="200000"/>
              </a:lnSpc>
            </a:pP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0131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a:extLst>
              <a:ext uri="{FF2B5EF4-FFF2-40B4-BE49-F238E27FC236}">
                <a16:creationId xmlns:a16="http://schemas.microsoft.com/office/drawing/2014/main" id="{B4933123-AFFD-4FAD-2C7F-A7D85D593FB5}"/>
              </a:ext>
            </a:extLst>
          </p:cNvPr>
          <p:cNvSpPr/>
          <p:nvPr/>
        </p:nvSpPr>
        <p:spPr>
          <a:xfrm>
            <a:off x="0" y="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 name="Round Diagonal Corner Rectangle 4">
            <a:extLst>
              <a:ext uri="{FF2B5EF4-FFF2-40B4-BE49-F238E27FC236}">
                <a16:creationId xmlns:a16="http://schemas.microsoft.com/office/drawing/2014/main" id="{C00E3A2A-FBA4-0A98-C603-7FBB7B592803}"/>
              </a:ext>
            </a:extLst>
          </p:cNvPr>
          <p:cNvSpPr/>
          <p:nvPr/>
        </p:nvSpPr>
        <p:spPr>
          <a:xfrm>
            <a:off x="0" y="2209800"/>
            <a:ext cx="206087" cy="464820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2" name="TextBox 1">
            <a:extLst>
              <a:ext uri="{FF2B5EF4-FFF2-40B4-BE49-F238E27FC236}">
                <a16:creationId xmlns:a16="http://schemas.microsoft.com/office/drawing/2014/main" id="{684CF6CB-BB81-1403-BD31-817D64EAD323}"/>
              </a:ext>
            </a:extLst>
          </p:cNvPr>
          <p:cNvSpPr txBox="1"/>
          <p:nvPr/>
        </p:nvSpPr>
        <p:spPr>
          <a:xfrm>
            <a:off x="597159" y="102637"/>
            <a:ext cx="11594841" cy="6463308"/>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Inference</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Jobs_Retained</a:t>
            </a:r>
            <a:r>
              <a:rPr lang="en-US" dirty="0">
                <a:latin typeface="Times New Roman" panose="02020603050405020304" pitchFamily="18" charset="0"/>
                <a:cs typeface="Times New Roman" panose="02020603050405020304" pitchFamily="18" charset="0"/>
              </a:rPr>
              <a:t>' VS 'Default’</a:t>
            </a:r>
          </a:p>
          <a:p>
            <a:pPr marL="285750" indent="-285750">
              <a:buFontTx/>
              <a:buChar char="-"/>
            </a:pPr>
            <a:r>
              <a:rPr lang="en-US" dirty="0">
                <a:latin typeface="Times New Roman" panose="02020603050405020304" pitchFamily="18" charset="0"/>
                <a:cs typeface="Times New Roman" panose="02020603050405020304" pitchFamily="18" charset="0"/>
              </a:rPr>
              <a:t>On average we can see companies who have retained jobs have more ‘Default’ (18.9) than companies with </a:t>
            </a:r>
          </a:p>
          <a:p>
            <a:r>
              <a:rPr lang="en-US" dirty="0">
                <a:latin typeface="Times New Roman" panose="02020603050405020304" pitchFamily="18" charset="0"/>
                <a:cs typeface="Times New Roman" panose="02020603050405020304" pitchFamily="18" charset="0"/>
              </a:rPr>
              <a:t>      'Not-default’ (10.2)</a:t>
            </a:r>
          </a:p>
          <a:p>
            <a:pPr marL="285750" indent="-285750">
              <a:buFontTx/>
              <a:buChar char="-"/>
            </a:pPr>
            <a:r>
              <a:rPr lang="en-US" dirty="0">
                <a:latin typeface="Times New Roman" panose="02020603050405020304" pitchFamily="18" charset="0"/>
                <a:cs typeface="Times New Roman" panose="02020603050405020304" pitchFamily="18" charset="0"/>
              </a:rPr>
              <a:t>This may be due to the company needed to payout the salary of the employees but didn't return a profit on their respective business.</a:t>
            </a:r>
          </a:p>
          <a:p>
            <a:pPr marL="285750" indent="-285750">
              <a:buFontTx/>
              <a:buChar char="-"/>
            </a:pPr>
            <a:r>
              <a:rPr lang="en-US" dirty="0">
                <a:latin typeface="Times New Roman" panose="02020603050405020304" pitchFamily="18" charset="0"/>
                <a:cs typeface="Times New Roman" panose="02020603050405020304" pitchFamily="18" charset="0"/>
              </a:rPr>
              <a:t>50% of the data ‘Not-default' lies around 4 &amp; ‘Default' lies around 5. </a:t>
            </a:r>
          </a:p>
          <a:p>
            <a:pPr marL="285750" indent="-285750">
              <a:buFontTx/>
              <a:buChar char="-"/>
            </a:pPr>
            <a:r>
              <a:rPr lang="en-US" dirty="0">
                <a:latin typeface="Times New Roman" panose="02020603050405020304" pitchFamily="18" charset="0"/>
                <a:cs typeface="Times New Roman" panose="02020603050405020304" pitchFamily="18" charset="0"/>
              </a:rPr>
              <a:t>Similar distribution of data between the target variable subclasses.</a:t>
            </a:r>
          </a:p>
          <a:p>
            <a:pPr marL="285750" indent="-285750">
              <a:buFontTx/>
              <a:buChar char="-"/>
            </a:pPr>
            <a:r>
              <a:rPr lang="en-US" dirty="0">
                <a:latin typeface="Times New Roman" panose="02020603050405020304" pitchFamily="18" charset="0"/>
                <a:cs typeface="Times New Roman" panose="02020603050405020304" pitchFamily="18" charset="0"/>
              </a:rPr>
              <a:t>There seems to be relationship between these two variables.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Jobs_Created</a:t>
            </a:r>
            <a:r>
              <a:rPr lang="en-US" dirty="0">
                <a:latin typeface="Times New Roman" panose="02020603050405020304" pitchFamily="18" charset="0"/>
                <a:cs typeface="Times New Roman" panose="02020603050405020304" pitchFamily="18" charset="0"/>
              </a:rPr>
              <a:t>' VS 'Default’</a:t>
            </a:r>
          </a:p>
          <a:p>
            <a:pPr marL="285750" indent="-285750">
              <a:buFontTx/>
              <a:buChar char="-"/>
            </a:pPr>
            <a:r>
              <a:rPr lang="en-US" dirty="0">
                <a:latin typeface="Times New Roman" panose="02020603050405020304" pitchFamily="18" charset="0"/>
                <a:cs typeface="Times New Roman" panose="02020603050405020304" pitchFamily="18" charset="0"/>
              </a:rPr>
              <a:t>On average we can see companies who have created jobs have more ‘Default’ (16.5) than companies with </a:t>
            </a:r>
          </a:p>
          <a:p>
            <a:r>
              <a:rPr lang="en-US" dirty="0">
                <a:latin typeface="Times New Roman" panose="02020603050405020304" pitchFamily="18" charset="0"/>
                <a:cs typeface="Times New Roman" panose="02020603050405020304" pitchFamily="18" charset="0"/>
              </a:rPr>
              <a:t>     ‘Not-default’ (8)</a:t>
            </a:r>
          </a:p>
          <a:p>
            <a:pPr marL="285750" indent="-285750">
              <a:buFontTx/>
              <a:buChar char="-"/>
            </a:pPr>
            <a:r>
              <a:rPr lang="en-US" dirty="0">
                <a:latin typeface="Times New Roman" panose="02020603050405020304" pitchFamily="18" charset="0"/>
                <a:cs typeface="Times New Roman" panose="02020603050405020304" pitchFamily="18" charset="0"/>
              </a:rPr>
              <a:t>This may be due to the company which has created more jobs &amp; is required payout the salary of the employees but didn't return a profit on their respective business.</a:t>
            </a:r>
          </a:p>
          <a:p>
            <a:pPr marL="285750" indent="-285750">
              <a:buFontTx/>
              <a:buChar char="-"/>
            </a:pPr>
            <a:r>
              <a:rPr lang="en-US" dirty="0">
                <a:latin typeface="Times New Roman" panose="02020603050405020304" pitchFamily="18" charset="0"/>
                <a:cs typeface="Times New Roman" panose="02020603050405020304" pitchFamily="18" charset="0"/>
              </a:rPr>
              <a:t>50% of the data ‘Not-default' lies around 1 &amp; ‘Default' lies around 2. </a:t>
            </a:r>
          </a:p>
          <a:p>
            <a:pPr marL="285750" indent="-285750">
              <a:buFontTx/>
              <a:buChar char="-"/>
            </a:pPr>
            <a:r>
              <a:rPr lang="en-US" dirty="0">
                <a:latin typeface="Times New Roman" panose="02020603050405020304" pitchFamily="18" charset="0"/>
                <a:cs typeface="Times New Roman" panose="02020603050405020304" pitchFamily="18" charset="0"/>
              </a:rPr>
              <a:t>Similar distribution of data between the target variable subclasses</a:t>
            </a:r>
          </a:p>
          <a:p>
            <a:pPr marL="285750" indent="-285750">
              <a:buFontTx/>
              <a:buChar char="-"/>
            </a:pPr>
            <a:r>
              <a:rPr lang="en-US" dirty="0">
                <a:latin typeface="Times New Roman" panose="02020603050405020304" pitchFamily="18" charset="0"/>
                <a:cs typeface="Times New Roman" panose="02020603050405020304" pitchFamily="18" charset="0"/>
              </a:rPr>
              <a:t>There seems to be relationship between these two variables.</a:t>
            </a:r>
          </a:p>
          <a:p>
            <a:pPr marL="285750" indent="-285750">
              <a:buFontTx/>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Year_Of_Commitment</a:t>
            </a:r>
            <a:r>
              <a:rPr lang="en-US" dirty="0">
                <a:latin typeface="Times New Roman" panose="02020603050405020304" pitchFamily="18" charset="0"/>
                <a:cs typeface="Times New Roman" panose="02020603050405020304" pitchFamily="18" charset="0"/>
              </a:rPr>
              <a:t>' VS 'Default’</a:t>
            </a:r>
          </a:p>
          <a:p>
            <a:pPr marL="285750" indent="-285750">
              <a:buFontTx/>
              <a:buChar char="-"/>
            </a:pPr>
            <a:r>
              <a:rPr lang="en-US" dirty="0">
                <a:latin typeface="Times New Roman" panose="02020603050405020304" pitchFamily="18" charset="0"/>
                <a:cs typeface="Times New Roman" panose="02020603050405020304" pitchFamily="18" charset="0"/>
              </a:rPr>
              <a:t>Considering the average, there doesn't seem to be significant relationship between '</a:t>
            </a:r>
            <a:r>
              <a:rPr lang="en-US" dirty="0" err="1">
                <a:latin typeface="Times New Roman" panose="02020603050405020304" pitchFamily="18" charset="0"/>
                <a:cs typeface="Times New Roman" panose="02020603050405020304" pitchFamily="18" charset="0"/>
              </a:rPr>
              <a:t>Year_Of_Commitment</a:t>
            </a:r>
            <a:r>
              <a:rPr lang="en-US" dirty="0">
                <a:latin typeface="Times New Roman" panose="02020603050405020304" pitchFamily="18" charset="0"/>
                <a:cs typeface="Times New Roman" panose="02020603050405020304" pitchFamily="18" charset="0"/>
              </a:rPr>
              <a:t>' &amp; 'Default’</a:t>
            </a:r>
          </a:p>
          <a:p>
            <a:pPr marL="285750" indent="-285750">
              <a:buFontTx/>
              <a:buChar char="-"/>
            </a:pPr>
            <a:r>
              <a:rPr lang="en-US" dirty="0">
                <a:latin typeface="Times New Roman" panose="02020603050405020304" pitchFamily="18" charset="0"/>
                <a:cs typeface="Times New Roman" panose="02020603050405020304" pitchFamily="18" charset="0"/>
              </a:rPr>
              <a:t>50% of the data ‘Not-default' lies around  9 &amp; ‘Default' lies around 4</a:t>
            </a:r>
          </a:p>
        </p:txBody>
      </p:sp>
    </p:spTree>
    <p:extLst>
      <p:ext uri="{BB962C8B-B14F-4D97-AF65-F5344CB8AC3E}">
        <p14:creationId xmlns:p14="http://schemas.microsoft.com/office/powerpoint/2010/main" val="517555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a:extLst>
              <a:ext uri="{FF2B5EF4-FFF2-40B4-BE49-F238E27FC236}">
                <a16:creationId xmlns:a16="http://schemas.microsoft.com/office/drawing/2014/main" id="{B4933123-AFFD-4FAD-2C7F-A7D85D593FB5}"/>
              </a:ext>
            </a:extLst>
          </p:cNvPr>
          <p:cNvSpPr/>
          <p:nvPr/>
        </p:nvSpPr>
        <p:spPr>
          <a:xfrm>
            <a:off x="0" y="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 name="Round Diagonal Corner Rectangle 4">
            <a:extLst>
              <a:ext uri="{FF2B5EF4-FFF2-40B4-BE49-F238E27FC236}">
                <a16:creationId xmlns:a16="http://schemas.microsoft.com/office/drawing/2014/main" id="{C00E3A2A-FBA4-0A98-C603-7FBB7B592803}"/>
              </a:ext>
            </a:extLst>
          </p:cNvPr>
          <p:cNvSpPr/>
          <p:nvPr/>
        </p:nvSpPr>
        <p:spPr>
          <a:xfrm>
            <a:off x="0" y="2209800"/>
            <a:ext cx="206087" cy="464820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2" name="TextBox 1">
            <a:extLst>
              <a:ext uri="{FF2B5EF4-FFF2-40B4-BE49-F238E27FC236}">
                <a16:creationId xmlns:a16="http://schemas.microsoft.com/office/drawing/2014/main" id="{ABA7AA87-4D25-E485-2D2E-219B18C7AA4E}"/>
              </a:ext>
            </a:extLst>
          </p:cNvPr>
          <p:cNvSpPr txBox="1"/>
          <p:nvPr/>
        </p:nvSpPr>
        <p:spPr>
          <a:xfrm>
            <a:off x="541176" y="149290"/>
            <a:ext cx="11650824" cy="646330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Guaranteed_Approved_Loan</a:t>
            </a:r>
            <a:r>
              <a:rPr lang="en-US" dirty="0">
                <a:latin typeface="Times New Roman" panose="02020603050405020304" pitchFamily="18" charset="0"/>
                <a:cs typeface="Times New Roman" panose="02020603050405020304" pitchFamily="18" charset="0"/>
              </a:rPr>
              <a:t>' VS 'Default’</a:t>
            </a:r>
          </a:p>
          <a:p>
            <a:pPr marL="285750" indent="-285750">
              <a:buFontTx/>
              <a:buChar char="-"/>
            </a:pPr>
            <a:r>
              <a:rPr lang="en-US" dirty="0">
                <a:latin typeface="Times New Roman" panose="02020603050405020304" pitchFamily="18" charset="0"/>
                <a:cs typeface="Times New Roman" panose="02020603050405020304" pitchFamily="18" charset="0"/>
              </a:rPr>
              <a:t>On average we can see people who have got high '</a:t>
            </a:r>
            <a:r>
              <a:rPr lang="en-US" dirty="0" err="1">
                <a:latin typeface="Times New Roman" panose="02020603050405020304" pitchFamily="18" charset="0"/>
                <a:cs typeface="Times New Roman" panose="02020603050405020304" pitchFamily="18" charset="0"/>
              </a:rPr>
              <a:t>Guaranteed_Approved_Loan</a:t>
            </a:r>
            <a:r>
              <a:rPr lang="en-US" dirty="0">
                <a:latin typeface="Times New Roman" panose="02020603050405020304" pitchFamily="18" charset="0"/>
                <a:cs typeface="Times New Roman" panose="02020603050405020304" pitchFamily="18" charset="0"/>
              </a:rPr>
              <a:t>' have </a:t>
            </a:r>
          </a:p>
          <a:p>
            <a:r>
              <a:rPr lang="en-US" dirty="0">
                <a:latin typeface="Times New Roman" panose="02020603050405020304" pitchFamily="18" charset="0"/>
                <a:cs typeface="Times New Roman" panose="02020603050405020304" pitchFamily="18" charset="0"/>
              </a:rPr>
              <a:t>      ‘Not-default’ (6822169) but people with lower value have 'Defaults’ (13317860)</a:t>
            </a:r>
          </a:p>
          <a:p>
            <a:pPr marL="285750" indent="-285750">
              <a:buFontTx/>
              <a:buChar char="-"/>
            </a:pPr>
            <a:r>
              <a:rPr lang="en-US" dirty="0">
                <a:latin typeface="Times New Roman" panose="02020603050405020304" pitchFamily="18" charset="0"/>
                <a:cs typeface="Times New Roman" panose="02020603050405020304" pitchFamily="18" charset="0"/>
              </a:rPr>
              <a:t>50% of the data ‘Not-default' lies around  13817600 &amp; 'Loan default' lies around 5486400</a:t>
            </a:r>
          </a:p>
          <a:p>
            <a:pPr marL="285750" indent="-285750">
              <a:buFontTx/>
              <a:buChar char="-"/>
            </a:pPr>
            <a:r>
              <a:rPr lang="en-US" dirty="0">
                <a:latin typeface="Times New Roman" panose="02020603050405020304" pitchFamily="18" charset="0"/>
                <a:cs typeface="Times New Roman" panose="02020603050405020304" pitchFamily="18" charset="0"/>
              </a:rPr>
              <a:t>There seems to be relationship between these two variables.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ChargedOff_Amount</a:t>
            </a:r>
            <a:r>
              <a:rPr lang="en-US" dirty="0">
                <a:latin typeface="Times New Roman" panose="02020603050405020304" pitchFamily="18" charset="0"/>
                <a:cs typeface="Times New Roman" panose="02020603050405020304" pitchFamily="18" charset="0"/>
              </a:rPr>
              <a:t>' VS 'Default’</a:t>
            </a:r>
          </a:p>
          <a:p>
            <a:pPr marL="285750" indent="-285750">
              <a:buFontTx/>
              <a:buChar char="-"/>
            </a:pPr>
            <a:r>
              <a:rPr lang="en-US" dirty="0">
                <a:latin typeface="Times New Roman" panose="02020603050405020304" pitchFamily="18" charset="0"/>
                <a:cs typeface="Times New Roman" panose="02020603050405020304" pitchFamily="18" charset="0"/>
              </a:rPr>
              <a:t>On average we can see people who have got high '</a:t>
            </a:r>
            <a:r>
              <a:rPr lang="en-US" dirty="0" err="1">
                <a:latin typeface="Times New Roman" panose="02020603050405020304" pitchFamily="18" charset="0"/>
                <a:cs typeface="Times New Roman" panose="02020603050405020304" pitchFamily="18" charset="0"/>
              </a:rPr>
              <a:t>ChargedOff_Amount</a:t>
            </a:r>
            <a:r>
              <a:rPr lang="en-US" dirty="0">
                <a:latin typeface="Times New Roman" panose="02020603050405020304" pitchFamily="18" charset="0"/>
                <a:cs typeface="Times New Roman" panose="02020603050405020304" pitchFamily="18" charset="0"/>
              </a:rPr>
              <a:t>' have 'Defaults' (6146350) &amp; low '</a:t>
            </a:r>
            <a:r>
              <a:rPr lang="en-US" dirty="0" err="1">
                <a:latin typeface="Times New Roman" panose="02020603050405020304" pitchFamily="18" charset="0"/>
                <a:cs typeface="Times New Roman" panose="02020603050405020304" pitchFamily="18" charset="0"/>
              </a:rPr>
              <a:t>ChargedOff_Amount</a:t>
            </a:r>
            <a:r>
              <a:rPr lang="en-US" dirty="0">
                <a:latin typeface="Times New Roman" panose="02020603050405020304" pitchFamily="18" charset="0"/>
                <a:cs typeface="Times New Roman" panose="02020603050405020304" pitchFamily="18" charset="0"/>
              </a:rPr>
              <a:t>' have ‘Not-default’ (11430.1)</a:t>
            </a:r>
          </a:p>
          <a:p>
            <a:pPr marL="285750" indent="-285750">
              <a:buFontTx/>
              <a:buChar char="-"/>
            </a:pPr>
            <a:r>
              <a:rPr lang="en-US" dirty="0">
                <a:latin typeface="Times New Roman" panose="02020603050405020304" pitchFamily="18" charset="0"/>
                <a:cs typeface="Times New Roman" panose="02020603050405020304" pitchFamily="18" charset="0"/>
              </a:rPr>
              <a:t>50% of the data ‘Not-default' lies around 0 &amp; ‘Default' lies around 4797592.6</a:t>
            </a:r>
          </a:p>
          <a:p>
            <a:pPr marL="285750" indent="-285750">
              <a:buFontTx/>
              <a:buChar char="-"/>
            </a:pPr>
            <a:r>
              <a:rPr lang="en-US" dirty="0">
                <a:latin typeface="Times New Roman" panose="02020603050405020304" pitchFamily="18" charset="0"/>
                <a:cs typeface="Times New Roman" panose="02020603050405020304" pitchFamily="18" charset="0"/>
              </a:rPr>
              <a:t>There seems to be relationship between these two variables.</a:t>
            </a:r>
          </a:p>
          <a:p>
            <a:pPr marL="285750" indent="-285750">
              <a:buFontTx/>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Gross_Amount_Balance</a:t>
            </a:r>
            <a:r>
              <a:rPr lang="en-US" dirty="0">
                <a:latin typeface="Times New Roman" panose="02020603050405020304" pitchFamily="18" charset="0"/>
                <a:cs typeface="Times New Roman" panose="02020603050405020304" pitchFamily="18" charset="0"/>
              </a:rPr>
              <a:t>' VS 'Default’</a:t>
            </a:r>
          </a:p>
          <a:p>
            <a:pPr marL="285750" indent="-285750">
              <a:buFontTx/>
              <a:buChar char="-"/>
            </a:pPr>
            <a:r>
              <a:rPr lang="en-US" dirty="0">
                <a:latin typeface="Times New Roman" panose="02020603050405020304" pitchFamily="18" charset="0"/>
                <a:cs typeface="Times New Roman" panose="02020603050405020304" pitchFamily="18" charset="0"/>
              </a:rPr>
              <a:t>On average we can see people with high '</a:t>
            </a:r>
            <a:r>
              <a:rPr lang="en-US" dirty="0" err="1">
                <a:latin typeface="Times New Roman" panose="02020603050405020304" pitchFamily="18" charset="0"/>
                <a:cs typeface="Times New Roman" panose="02020603050405020304" pitchFamily="18" charset="0"/>
              </a:rPr>
              <a:t>Gross_Amount_Balance</a:t>
            </a:r>
            <a:r>
              <a:rPr lang="en-US" dirty="0">
                <a:latin typeface="Times New Roman" panose="02020603050405020304" pitchFamily="18" charset="0"/>
                <a:cs typeface="Times New Roman" panose="02020603050405020304" pitchFamily="18" charset="0"/>
              </a:rPr>
              <a:t>' have ‘Not-default' (105.6) &amp; people with low '</a:t>
            </a:r>
            <a:r>
              <a:rPr lang="en-US" dirty="0" err="1">
                <a:latin typeface="Times New Roman" panose="02020603050405020304" pitchFamily="18" charset="0"/>
                <a:cs typeface="Times New Roman" panose="02020603050405020304" pitchFamily="18" charset="0"/>
              </a:rPr>
              <a:t>Gross_Amount_Balance</a:t>
            </a:r>
            <a:r>
              <a:rPr lang="en-US" dirty="0">
                <a:latin typeface="Times New Roman" panose="02020603050405020304" pitchFamily="18" charset="0"/>
                <a:cs typeface="Times New Roman" panose="02020603050405020304" pitchFamily="18" charset="0"/>
              </a:rPr>
              <a:t>' have 'Default' (6.5)</a:t>
            </a:r>
          </a:p>
          <a:p>
            <a:pPr marL="285750" indent="-285750">
              <a:buFontTx/>
              <a:buChar char="-"/>
            </a:pPr>
            <a:r>
              <a:rPr lang="en-US" dirty="0">
                <a:latin typeface="Times New Roman" panose="02020603050405020304" pitchFamily="18" charset="0"/>
                <a:cs typeface="Times New Roman" panose="02020603050405020304" pitchFamily="18" charset="0"/>
              </a:rPr>
              <a:t>There seems to be relationship between these two variables.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Count_Employees</a:t>
            </a:r>
            <a:r>
              <a:rPr lang="en-US" dirty="0">
                <a:latin typeface="Times New Roman" panose="02020603050405020304" pitchFamily="18" charset="0"/>
                <a:cs typeface="Times New Roman" panose="02020603050405020304" pitchFamily="18" charset="0"/>
              </a:rPr>
              <a:t>'  VS 'Default’</a:t>
            </a:r>
          </a:p>
          <a:p>
            <a:pPr marL="285750" indent="-285750">
              <a:buFontTx/>
              <a:buChar char="-"/>
            </a:pPr>
            <a:r>
              <a:rPr lang="en-US" dirty="0">
                <a:latin typeface="Times New Roman" panose="02020603050405020304" pitchFamily="18" charset="0"/>
                <a:cs typeface="Times New Roman" panose="02020603050405020304" pitchFamily="18" charset="0"/>
              </a:rPr>
              <a:t>On average we can see companies with more employees have ‘Not-default' (11.1) while companies with low no. of employees have 'Default' (6.5)</a:t>
            </a:r>
          </a:p>
          <a:p>
            <a:pPr marL="285750" indent="-285750">
              <a:buFontTx/>
              <a:buChar char="-"/>
            </a:pPr>
            <a:r>
              <a:rPr lang="en-US" dirty="0">
                <a:latin typeface="Times New Roman" panose="02020603050405020304" pitchFamily="18" charset="0"/>
                <a:cs typeface="Times New Roman" panose="02020603050405020304" pitchFamily="18" charset="0"/>
              </a:rPr>
              <a:t>50% of the data ‘Not-default' lies around 8 &amp; ‘Default' lies around 4</a:t>
            </a:r>
          </a:p>
          <a:p>
            <a:pPr marL="285750" indent="-285750">
              <a:buFontTx/>
              <a:buChar char="-"/>
            </a:pPr>
            <a:r>
              <a:rPr lang="en-US" dirty="0">
                <a:latin typeface="Times New Roman" panose="02020603050405020304" pitchFamily="18" charset="0"/>
                <a:cs typeface="Times New Roman" panose="02020603050405020304" pitchFamily="18" charset="0"/>
              </a:rPr>
              <a:t>There seems to be relationship between these two variables.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283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a:extLst>
              <a:ext uri="{FF2B5EF4-FFF2-40B4-BE49-F238E27FC236}">
                <a16:creationId xmlns:a16="http://schemas.microsoft.com/office/drawing/2014/main" id="{B4933123-AFFD-4FAD-2C7F-A7D85D593FB5}"/>
              </a:ext>
            </a:extLst>
          </p:cNvPr>
          <p:cNvSpPr/>
          <p:nvPr/>
        </p:nvSpPr>
        <p:spPr>
          <a:xfrm>
            <a:off x="0" y="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 name="Round Diagonal Corner Rectangle 4">
            <a:extLst>
              <a:ext uri="{FF2B5EF4-FFF2-40B4-BE49-F238E27FC236}">
                <a16:creationId xmlns:a16="http://schemas.microsoft.com/office/drawing/2014/main" id="{C00E3A2A-FBA4-0A98-C603-7FBB7B592803}"/>
              </a:ext>
            </a:extLst>
          </p:cNvPr>
          <p:cNvSpPr/>
          <p:nvPr/>
        </p:nvSpPr>
        <p:spPr>
          <a:xfrm>
            <a:off x="0" y="2209800"/>
            <a:ext cx="206087" cy="464820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2" name="TextBox 1">
            <a:extLst>
              <a:ext uri="{FF2B5EF4-FFF2-40B4-BE49-F238E27FC236}">
                <a16:creationId xmlns:a16="http://schemas.microsoft.com/office/drawing/2014/main" id="{6D447683-C9F7-6121-3293-A74403FFEE90}"/>
              </a:ext>
            </a:extLst>
          </p:cNvPr>
          <p:cNvSpPr txBox="1"/>
          <p:nvPr/>
        </p:nvSpPr>
        <p:spPr>
          <a:xfrm>
            <a:off x="618930" y="555412"/>
            <a:ext cx="10954139" cy="590931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Loan_Approved_Gross</a:t>
            </a:r>
            <a:r>
              <a:rPr lang="en-US" dirty="0">
                <a:latin typeface="Times New Roman" panose="02020603050405020304" pitchFamily="18" charset="0"/>
                <a:cs typeface="Times New Roman" panose="02020603050405020304" pitchFamily="18" charset="0"/>
              </a:rPr>
              <a:t>'  VS 'Default’</a:t>
            </a:r>
          </a:p>
          <a:p>
            <a:pPr marL="285750" indent="-285750">
              <a:buFontTx/>
              <a:buChar char="-"/>
            </a:pPr>
            <a:r>
              <a:rPr lang="en-US" dirty="0">
                <a:latin typeface="Times New Roman" panose="02020603050405020304" pitchFamily="18" charset="0"/>
                <a:cs typeface="Times New Roman" panose="02020603050405020304" pitchFamily="18" charset="0"/>
              </a:rPr>
              <a:t>On average we can see companies who got high '</a:t>
            </a:r>
            <a:r>
              <a:rPr lang="en-US" dirty="0" err="1">
                <a:latin typeface="Times New Roman" panose="02020603050405020304" pitchFamily="18" charset="0"/>
                <a:cs typeface="Times New Roman" panose="02020603050405020304" pitchFamily="18" charset="0"/>
              </a:rPr>
              <a:t>Loan_Approved_Gross</a:t>
            </a:r>
            <a:r>
              <a:rPr lang="en-US" dirty="0">
                <a:latin typeface="Times New Roman" panose="02020603050405020304" pitchFamily="18" charset="0"/>
                <a:cs typeface="Times New Roman" panose="02020603050405020304" pitchFamily="18" charset="0"/>
              </a:rPr>
              <a:t>' have ‘Not-default' (16954400) compared to people with low '</a:t>
            </a:r>
            <a:r>
              <a:rPr lang="en-US" dirty="0" err="1">
                <a:latin typeface="Times New Roman" panose="02020603050405020304" pitchFamily="18" charset="0"/>
                <a:cs typeface="Times New Roman" panose="02020603050405020304" pitchFamily="18" charset="0"/>
              </a:rPr>
              <a:t>Loan_Approved_Gross</a:t>
            </a:r>
            <a:r>
              <a:rPr lang="en-US" dirty="0">
                <a:latin typeface="Times New Roman" panose="02020603050405020304" pitchFamily="18" charset="0"/>
                <a:cs typeface="Times New Roman" panose="02020603050405020304" pitchFamily="18" charset="0"/>
              </a:rPr>
              <a:t>' who have ‘Default’ (9622007).</a:t>
            </a:r>
          </a:p>
          <a:p>
            <a:pPr marL="285750" indent="-285750">
              <a:buFontTx/>
              <a:buChar char="-"/>
            </a:pPr>
            <a:r>
              <a:rPr lang="en-US" dirty="0">
                <a:latin typeface="Times New Roman" panose="02020603050405020304" pitchFamily="18" charset="0"/>
                <a:cs typeface="Times New Roman" panose="02020603050405020304" pitchFamily="18" charset="0"/>
              </a:rPr>
              <a:t>50% of the data ‘Not-default' lies around 17068800 &amp; ‘Default' lies around 6096000</a:t>
            </a:r>
          </a:p>
          <a:p>
            <a:pPr marL="285750" indent="-285750">
              <a:buFontTx/>
              <a:buChar char="-"/>
            </a:pPr>
            <a:r>
              <a:rPr lang="en-US" dirty="0">
                <a:latin typeface="Times New Roman" panose="02020603050405020304" pitchFamily="18" charset="0"/>
                <a:cs typeface="Times New Roman" panose="02020603050405020304" pitchFamily="18" charset="0"/>
              </a:rPr>
              <a:t>There seems to be relationship between these two variables.</a:t>
            </a:r>
          </a:p>
          <a:p>
            <a:pPr marL="285750" indent="-285750">
              <a:buFontTx/>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Gross_Amount_Disbursed</a:t>
            </a:r>
            <a:r>
              <a:rPr lang="en-US" dirty="0">
                <a:latin typeface="Times New Roman" panose="02020603050405020304" pitchFamily="18" charset="0"/>
                <a:cs typeface="Times New Roman" panose="02020603050405020304" pitchFamily="18" charset="0"/>
              </a:rPr>
              <a:t>' VS 'Default’</a:t>
            </a:r>
          </a:p>
          <a:p>
            <a:pPr marL="285750" indent="-285750">
              <a:buFontTx/>
              <a:buChar char="-"/>
            </a:pPr>
            <a:r>
              <a:rPr lang="en-US" dirty="0">
                <a:latin typeface="Times New Roman" panose="02020603050405020304" pitchFamily="18" charset="0"/>
                <a:cs typeface="Times New Roman" panose="02020603050405020304" pitchFamily="18" charset="0"/>
              </a:rPr>
              <a:t>On average people with high '</a:t>
            </a:r>
            <a:r>
              <a:rPr lang="en-US" dirty="0" err="1">
                <a:latin typeface="Times New Roman" panose="02020603050405020304" pitchFamily="18" charset="0"/>
                <a:cs typeface="Times New Roman" panose="02020603050405020304" pitchFamily="18" charset="0"/>
              </a:rPr>
              <a:t>Gross_Amount_Disbursed</a:t>
            </a:r>
            <a:r>
              <a:rPr lang="en-US" dirty="0">
                <a:latin typeface="Times New Roman" panose="02020603050405020304" pitchFamily="18" charset="0"/>
                <a:cs typeface="Times New Roman" panose="02020603050405020304" pitchFamily="18" charset="0"/>
              </a:rPr>
              <a:t>' have ‘Not-default' (17536700) while people with '</a:t>
            </a:r>
            <a:r>
              <a:rPr lang="en-US" dirty="0" err="1">
                <a:latin typeface="Times New Roman" panose="02020603050405020304" pitchFamily="18" charset="0"/>
                <a:cs typeface="Times New Roman" panose="02020603050405020304" pitchFamily="18" charset="0"/>
              </a:rPr>
              <a:t>Gross_Amount_Disbursed</a:t>
            </a:r>
            <a:r>
              <a:rPr lang="en-US" dirty="0">
                <a:latin typeface="Times New Roman" panose="02020603050405020304" pitchFamily="18" charset="0"/>
                <a:cs typeface="Times New Roman" panose="02020603050405020304" pitchFamily="18" charset="0"/>
              </a:rPr>
              <a:t>' have 'Default' (10689470)</a:t>
            </a:r>
          </a:p>
          <a:p>
            <a:pPr marL="285750" indent="-285750">
              <a:buFontTx/>
              <a:buChar char="-"/>
            </a:pPr>
            <a:r>
              <a:rPr lang="en-US" dirty="0">
                <a:latin typeface="Times New Roman" panose="02020603050405020304" pitchFamily="18" charset="0"/>
                <a:cs typeface="Times New Roman" panose="02020603050405020304" pitchFamily="18" charset="0"/>
              </a:rPr>
              <a:t>50% of the data 'Not loan default' lies around 16662400 &amp; ‘Default' lies around 9207093.6</a:t>
            </a:r>
          </a:p>
          <a:p>
            <a:pPr marL="285750" indent="-285750">
              <a:buFontTx/>
              <a:buChar char="-"/>
            </a:pPr>
            <a:r>
              <a:rPr lang="en-US" dirty="0">
                <a:latin typeface="Times New Roman" panose="02020603050405020304" pitchFamily="18" charset="0"/>
                <a:cs typeface="Times New Roman" panose="02020603050405020304" pitchFamily="18" charset="0"/>
              </a:rPr>
              <a:t>There seems to be relationship between these two variables.</a:t>
            </a:r>
          </a:p>
          <a:p>
            <a:pPr marL="285750" indent="-285750">
              <a:buFontTx/>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Loan_Term</a:t>
            </a:r>
            <a:r>
              <a:rPr lang="en-US" dirty="0">
                <a:latin typeface="Times New Roman" panose="02020603050405020304" pitchFamily="18" charset="0"/>
                <a:cs typeface="Times New Roman" panose="02020603050405020304" pitchFamily="18" charset="0"/>
              </a:rPr>
              <a:t>' VS 'Default’</a:t>
            </a:r>
          </a:p>
          <a:p>
            <a:pPr marL="285750" indent="-285750">
              <a:buFontTx/>
              <a:buChar char="-"/>
            </a:pPr>
            <a:r>
              <a:rPr lang="en-US" dirty="0">
                <a:latin typeface="Times New Roman" panose="02020603050405020304" pitchFamily="18" charset="0"/>
                <a:cs typeface="Times New Roman" panose="02020603050405020304" pitchFamily="18" charset="0"/>
              </a:rPr>
              <a:t>On average people with high '</a:t>
            </a:r>
            <a:r>
              <a:rPr lang="en-US" dirty="0" err="1">
                <a:latin typeface="Times New Roman" panose="02020603050405020304" pitchFamily="18" charset="0"/>
                <a:cs typeface="Times New Roman" panose="02020603050405020304" pitchFamily="18" charset="0"/>
              </a:rPr>
              <a:t>Loan_Term</a:t>
            </a:r>
            <a:r>
              <a:rPr lang="en-US" dirty="0">
                <a:latin typeface="Times New Roman" panose="02020603050405020304" pitchFamily="18" charset="0"/>
                <a:cs typeface="Times New Roman" panose="02020603050405020304" pitchFamily="18" charset="0"/>
              </a:rPr>
              <a:t>' have ‘Not-default’ (183.5) while people with low '</a:t>
            </a:r>
            <a:r>
              <a:rPr lang="en-US" dirty="0" err="1">
                <a:latin typeface="Times New Roman" panose="02020603050405020304" pitchFamily="18" charset="0"/>
                <a:cs typeface="Times New Roman" panose="02020603050405020304" pitchFamily="18" charset="0"/>
              </a:rPr>
              <a:t>Loan_Term</a:t>
            </a:r>
            <a:r>
              <a:rPr lang="en-US" dirty="0">
                <a:latin typeface="Times New Roman" panose="02020603050405020304" pitchFamily="18" charset="0"/>
                <a:cs typeface="Times New Roman" panose="02020603050405020304" pitchFamily="18" charset="0"/>
              </a:rPr>
              <a:t>' have 'Default' (85.6)</a:t>
            </a:r>
          </a:p>
          <a:p>
            <a:pPr marL="285750" indent="-285750">
              <a:buFontTx/>
              <a:buChar char="-"/>
            </a:pPr>
            <a:r>
              <a:rPr lang="en-US" dirty="0">
                <a:latin typeface="Times New Roman" panose="02020603050405020304" pitchFamily="18" charset="0"/>
                <a:cs typeface="Times New Roman" panose="02020603050405020304" pitchFamily="18" charset="0"/>
              </a:rPr>
              <a:t>50% of the data ‘Not-default' lies around 153 &amp; ‘Default' lies around 59.</a:t>
            </a:r>
          </a:p>
          <a:p>
            <a:pPr marL="285750" indent="-285750">
              <a:buFontTx/>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Primary_Loan_Digit</a:t>
            </a:r>
            <a:r>
              <a:rPr lang="en-US" dirty="0">
                <a:latin typeface="Times New Roman" panose="02020603050405020304" pitchFamily="18" charset="0"/>
                <a:cs typeface="Times New Roman" panose="02020603050405020304" pitchFamily="18" charset="0"/>
              </a:rPr>
              <a:t>' VS 'Default’</a:t>
            </a:r>
          </a:p>
          <a:p>
            <a:r>
              <a:rPr lang="en-US" dirty="0">
                <a:latin typeface="Times New Roman" panose="02020603050405020304" pitchFamily="18" charset="0"/>
                <a:cs typeface="Times New Roman" panose="02020603050405020304" pitchFamily="18" charset="0"/>
              </a:rPr>
              <a:t>- This column can be just a unique identifier that we may consider discarding that might not be a good predictor variable.</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9982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a:extLst>
              <a:ext uri="{FF2B5EF4-FFF2-40B4-BE49-F238E27FC236}">
                <a16:creationId xmlns:a16="http://schemas.microsoft.com/office/drawing/2014/main" id="{B4933123-AFFD-4FAD-2C7F-A7D85D593FB5}"/>
              </a:ext>
            </a:extLst>
          </p:cNvPr>
          <p:cNvSpPr/>
          <p:nvPr/>
        </p:nvSpPr>
        <p:spPr>
          <a:xfrm>
            <a:off x="0" y="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 name="Round Diagonal Corner Rectangle 4">
            <a:extLst>
              <a:ext uri="{FF2B5EF4-FFF2-40B4-BE49-F238E27FC236}">
                <a16:creationId xmlns:a16="http://schemas.microsoft.com/office/drawing/2014/main" id="{C00E3A2A-FBA4-0A98-C603-7FBB7B592803}"/>
              </a:ext>
            </a:extLst>
          </p:cNvPr>
          <p:cNvSpPr/>
          <p:nvPr/>
        </p:nvSpPr>
        <p:spPr>
          <a:xfrm>
            <a:off x="0" y="2209800"/>
            <a:ext cx="206087" cy="464820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6A698AB1-2AF7-E45F-2B83-984683B8CB7E}"/>
              </a:ext>
            </a:extLst>
          </p:cNvPr>
          <p:cNvSpPr>
            <a:spLocks noGrp="1"/>
          </p:cNvSpPr>
          <p:nvPr/>
        </p:nvSpPr>
        <p:spPr>
          <a:xfrm>
            <a:off x="-2053545" y="-103494"/>
            <a:ext cx="7019117" cy="7008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u="sng" dirty="0">
                <a:latin typeface="Times New Roman" panose="02020603050405020304" pitchFamily="18" charset="0"/>
                <a:cs typeface="Times New Roman" panose="02020603050405020304" pitchFamily="18" charset="0"/>
              </a:rPr>
              <a:t>Bivariate analysis</a:t>
            </a:r>
            <a:endParaRPr lang="en-IN" sz="2000" u="sng" dirty="0"/>
          </a:p>
        </p:txBody>
      </p:sp>
      <p:sp>
        <p:nvSpPr>
          <p:cNvPr id="3" name="TextBox 8">
            <a:extLst>
              <a:ext uri="{FF2B5EF4-FFF2-40B4-BE49-F238E27FC236}">
                <a16:creationId xmlns:a16="http://schemas.microsoft.com/office/drawing/2014/main" id="{01B056FC-738E-00F7-B733-C68084AD6A4F}"/>
              </a:ext>
            </a:extLst>
          </p:cNvPr>
          <p:cNvSpPr txBox="1"/>
          <p:nvPr/>
        </p:nvSpPr>
        <p:spPr>
          <a:xfrm>
            <a:off x="416188" y="933448"/>
            <a:ext cx="3200400" cy="86177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u="sng" dirty="0">
                <a:solidFill>
                  <a:srgbClr val="000000"/>
                </a:solidFill>
                <a:highlight>
                  <a:srgbClr val="FFFFFF"/>
                </a:highlight>
                <a:latin typeface="Times New Roman" panose="02020603050405020304" pitchFamily="18" charset="0"/>
                <a:cs typeface="Times New Roman" panose="02020603050405020304" pitchFamily="18" charset="0"/>
              </a:rPr>
              <a:t>C</a:t>
            </a:r>
            <a:r>
              <a:rPr lang="en-IN" b="1" u="sng" dirty="0">
                <a:solidFill>
                  <a:srgbClr val="000000"/>
                </a:solidFill>
                <a:highlight>
                  <a:srgbClr val="FFFFFF"/>
                </a:highlight>
                <a:latin typeface="Times New Roman" panose="02020603050405020304" pitchFamily="18" charset="0"/>
                <a:cs typeface="Times New Roman" panose="02020603050405020304" pitchFamily="18" charset="0"/>
              </a:rPr>
              <a:t>ROSS TABULATION </a:t>
            </a:r>
          </a:p>
          <a:p>
            <a:r>
              <a:rPr lang="en-IN" sz="1600" dirty="0">
                <a:solidFill>
                  <a:srgbClr val="000000"/>
                </a:solidFill>
                <a:highlight>
                  <a:srgbClr val="FFFFFF"/>
                </a:highlight>
                <a:latin typeface="Times New Roman" panose="02020603050405020304" pitchFamily="18" charset="0"/>
                <a:cs typeface="Times New Roman" panose="02020603050405020304" pitchFamily="18" charset="0"/>
              </a:rPr>
              <a:t>(Understand the relationship between two categorical variables)</a:t>
            </a:r>
            <a:endParaRPr lang="en-IN" sz="1600" dirty="0"/>
          </a:p>
        </p:txBody>
      </p:sp>
      <p:pic>
        <p:nvPicPr>
          <p:cNvPr id="9" name="Picture 8">
            <a:extLst>
              <a:ext uri="{FF2B5EF4-FFF2-40B4-BE49-F238E27FC236}">
                <a16:creationId xmlns:a16="http://schemas.microsoft.com/office/drawing/2014/main" id="{3BA4D675-5F56-7393-364D-4C1C6F9EF5B8}"/>
              </a:ext>
            </a:extLst>
          </p:cNvPr>
          <p:cNvPicPr>
            <a:picLocks noChangeAspect="1"/>
          </p:cNvPicPr>
          <p:nvPr/>
        </p:nvPicPr>
        <p:blipFill>
          <a:blip r:embed="rId3"/>
          <a:stretch>
            <a:fillRect/>
          </a:stretch>
        </p:blipFill>
        <p:spPr>
          <a:xfrm>
            <a:off x="4290850" y="331550"/>
            <a:ext cx="7798107" cy="6438730"/>
          </a:xfrm>
          <a:prstGeom prst="rect">
            <a:avLst/>
          </a:prstGeom>
        </p:spPr>
      </p:pic>
      <p:pic>
        <p:nvPicPr>
          <p:cNvPr id="11" name="Picture 10">
            <a:extLst>
              <a:ext uri="{FF2B5EF4-FFF2-40B4-BE49-F238E27FC236}">
                <a16:creationId xmlns:a16="http://schemas.microsoft.com/office/drawing/2014/main" id="{B045D809-E8EE-F25E-C19E-D6F5D3EABC8B}"/>
              </a:ext>
            </a:extLst>
          </p:cNvPr>
          <p:cNvPicPr>
            <a:picLocks noChangeAspect="1"/>
          </p:cNvPicPr>
          <p:nvPr/>
        </p:nvPicPr>
        <p:blipFill>
          <a:blip r:embed="rId4"/>
          <a:stretch>
            <a:fillRect/>
          </a:stretch>
        </p:blipFill>
        <p:spPr>
          <a:xfrm>
            <a:off x="309034" y="3493229"/>
            <a:ext cx="3771715" cy="2814832"/>
          </a:xfrm>
          <a:prstGeom prst="rect">
            <a:avLst/>
          </a:prstGeom>
        </p:spPr>
      </p:pic>
      <p:sp>
        <p:nvSpPr>
          <p:cNvPr id="6" name="TextBox 5">
            <a:extLst>
              <a:ext uri="{FF2B5EF4-FFF2-40B4-BE49-F238E27FC236}">
                <a16:creationId xmlns:a16="http://schemas.microsoft.com/office/drawing/2014/main" id="{F4B7364D-7CA9-6672-EE0D-7FBC9D303DC6}"/>
              </a:ext>
            </a:extLst>
          </p:cNvPr>
          <p:cNvSpPr txBox="1"/>
          <p:nvPr/>
        </p:nvSpPr>
        <p:spPr>
          <a:xfrm>
            <a:off x="416188" y="471783"/>
            <a:ext cx="3107541" cy="923330"/>
          </a:xfrm>
          <a:prstGeom prst="rect">
            <a:avLst/>
          </a:prstGeom>
          <a:noFill/>
        </p:spPr>
        <p:txBody>
          <a:bodyPr wrap="square" rtlCol="0">
            <a:spAutoFit/>
          </a:bodyPr>
          <a:lstStyle/>
          <a:p>
            <a:pPr algn="just"/>
            <a:r>
              <a:rPr lang="en-IN" sz="1800" b="1" i="0" u="sng" dirty="0">
                <a:solidFill>
                  <a:srgbClr val="000000"/>
                </a:solidFill>
                <a:effectLst/>
                <a:highlight>
                  <a:srgbClr val="FFFFFF"/>
                </a:highlight>
                <a:latin typeface="Times New Roman" panose="02020603050405020304" pitchFamily="18" charset="0"/>
                <a:cs typeface="Times New Roman" panose="02020603050405020304" pitchFamily="18" charset="0"/>
              </a:rPr>
              <a:t>Categorical VS Categorical</a:t>
            </a:r>
            <a:br>
              <a:rPr lang="en-IN" sz="1800" b="1" i="0" u="sng" dirty="0">
                <a:solidFill>
                  <a:srgbClr val="000000"/>
                </a:solidFill>
                <a:effectLst/>
                <a:highlight>
                  <a:srgbClr val="FFFFFF"/>
                </a:highlight>
                <a:latin typeface="Times New Roman" panose="02020603050405020304" pitchFamily="18" charset="0"/>
                <a:cs typeface="Times New Roman" panose="02020603050405020304" pitchFamily="18" charset="0"/>
              </a:rPr>
            </a:br>
            <a:endParaRPr lang="en-IN" sz="1800" b="1" i="0" u="sng"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algn="just"/>
            <a:endParaRPr lang="en-IN" u="sng" dirty="0"/>
          </a:p>
        </p:txBody>
      </p:sp>
    </p:spTree>
    <p:extLst>
      <p:ext uri="{BB962C8B-B14F-4D97-AF65-F5344CB8AC3E}">
        <p14:creationId xmlns:p14="http://schemas.microsoft.com/office/powerpoint/2010/main" val="3450309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a:extLst>
              <a:ext uri="{FF2B5EF4-FFF2-40B4-BE49-F238E27FC236}">
                <a16:creationId xmlns:a16="http://schemas.microsoft.com/office/drawing/2014/main" id="{B4933123-AFFD-4FAD-2C7F-A7D85D593FB5}"/>
              </a:ext>
            </a:extLst>
          </p:cNvPr>
          <p:cNvSpPr/>
          <p:nvPr/>
        </p:nvSpPr>
        <p:spPr>
          <a:xfrm>
            <a:off x="0" y="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b="1" u="sng" dirty="0"/>
          </a:p>
        </p:txBody>
      </p:sp>
      <p:sp>
        <p:nvSpPr>
          <p:cNvPr id="5" name="Round Diagonal Corner Rectangle 4">
            <a:extLst>
              <a:ext uri="{FF2B5EF4-FFF2-40B4-BE49-F238E27FC236}">
                <a16:creationId xmlns:a16="http://schemas.microsoft.com/office/drawing/2014/main" id="{C00E3A2A-FBA4-0A98-C603-7FBB7B592803}"/>
              </a:ext>
            </a:extLst>
          </p:cNvPr>
          <p:cNvSpPr/>
          <p:nvPr/>
        </p:nvSpPr>
        <p:spPr>
          <a:xfrm>
            <a:off x="0" y="2209800"/>
            <a:ext cx="206087" cy="464820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3" name="TextBox 2">
            <a:extLst>
              <a:ext uri="{FF2B5EF4-FFF2-40B4-BE49-F238E27FC236}">
                <a16:creationId xmlns:a16="http://schemas.microsoft.com/office/drawing/2014/main" id="{98533050-5AD3-BCD2-57C3-9563864CEF7A}"/>
              </a:ext>
            </a:extLst>
          </p:cNvPr>
          <p:cNvSpPr txBox="1"/>
          <p:nvPr/>
        </p:nvSpPr>
        <p:spPr>
          <a:xfrm>
            <a:off x="541175" y="213374"/>
            <a:ext cx="11550306" cy="5355312"/>
          </a:xfrm>
          <a:prstGeom prst="rect">
            <a:avLst/>
          </a:prstGeom>
          <a:noFill/>
        </p:spPr>
        <p:txBody>
          <a:bodyPr wrap="square">
            <a:spAutoFit/>
          </a:bodyPr>
          <a:lstStyle/>
          <a:p>
            <a:r>
              <a:rPr lang="en-IN" b="1" u="sng" dirty="0">
                <a:latin typeface="Times New Roman" panose="02020603050405020304" pitchFamily="18" charset="0"/>
                <a:cs typeface="Times New Roman" panose="02020603050405020304" pitchFamily="18" charset="0"/>
              </a:rPr>
              <a:t>Inference:</a:t>
            </a:r>
          </a:p>
          <a:p>
            <a:endParaRPr lang="en-IN" b="1" u="sng"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'Business' VS 'Default’:</a:t>
            </a:r>
          </a:p>
          <a:p>
            <a:pPr marL="285750" indent="-285750">
              <a:buFontTx/>
              <a:buChar char="-"/>
            </a:pPr>
            <a:r>
              <a:rPr lang="en-IN" dirty="0">
                <a:latin typeface="Times New Roman" panose="02020603050405020304" pitchFamily="18" charset="0"/>
                <a:cs typeface="Times New Roman" panose="02020603050405020304" pitchFamily="18" charset="0"/>
              </a:rPr>
              <a:t>We can see most of the existing 'Business' (20386) have 'Default' compared to the 'New' business who have less 'Default' (8718)</a:t>
            </a:r>
          </a:p>
          <a:p>
            <a:pPr marL="285750" indent="-285750">
              <a:buFontTx/>
              <a:buChar char="-"/>
            </a:pPr>
            <a:r>
              <a:rPr lang="en-IN" dirty="0">
                <a:latin typeface="Times New Roman" panose="02020603050405020304" pitchFamily="18" charset="0"/>
                <a:cs typeface="Times New Roman" panose="02020603050405020304" pitchFamily="18" charset="0"/>
              </a:rPr>
              <a:t>There seems to be a relationship between the two variables.</a:t>
            </a:r>
          </a:p>
          <a:p>
            <a:pPr marL="285750" indent="-285750">
              <a:buFontTx/>
              <a:buChar char="-"/>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Low_Documentation_Loan</a:t>
            </a:r>
            <a:r>
              <a:rPr lang="en-IN" dirty="0">
                <a:latin typeface="Times New Roman" panose="02020603050405020304" pitchFamily="18" charset="0"/>
                <a:cs typeface="Times New Roman" panose="02020603050405020304" pitchFamily="18" charset="0"/>
              </a:rPr>
              <a:t>' VS 'Default’:</a:t>
            </a:r>
          </a:p>
          <a:p>
            <a:pPr marL="285750" indent="-285750">
              <a:buFontTx/>
              <a:buChar char="-"/>
            </a:pPr>
            <a:r>
              <a:rPr lang="en-IN" dirty="0">
                <a:latin typeface="Times New Roman" panose="02020603050405020304" pitchFamily="18" charset="0"/>
                <a:cs typeface="Times New Roman" panose="02020603050405020304" pitchFamily="18" charset="0"/>
              </a:rPr>
              <a:t>We can see most of the companies who "Don't" have '</a:t>
            </a:r>
            <a:r>
              <a:rPr lang="en-IN" dirty="0" err="1">
                <a:latin typeface="Times New Roman" panose="02020603050405020304" pitchFamily="18" charset="0"/>
                <a:cs typeface="Times New Roman" panose="02020603050405020304" pitchFamily="18" charset="0"/>
              </a:rPr>
              <a:t>Low_Documentation</a:t>
            </a:r>
            <a:r>
              <a:rPr lang="en-IN" dirty="0">
                <a:latin typeface="Times New Roman" panose="02020603050405020304" pitchFamily="18" charset="0"/>
                <a:cs typeface="Times New Roman" panose="02020603050405020304" pitchFamily="18" charset="0"/>
              </a:rPr>
              <a:t>' have 'Default' (27191).</a:t>
            </a:r>
          </a:p>
          <a:p>
            <a:pPr marL="285750" indent="-285750">
              <a:buFontTx/>
              <a:buChar char="-"/>
            </a:pPr>
            <a:r>
              <a:rPr lang="en-IN" dirty="0">
                <a:latin typeface="Times New Roman" panose="02020603050405020304" pitchFamily="18" charset="0"/>
                <a:cs typeface="Times New Roman" panose="02020603050405020304" pitchFamily="18" charset="0"/>
              </a:rPr>
              <a:t>We can also see considerable no. of companies 'Have' '</a:t>
            </a:r>
            <a:r>
              <a:rPr lang="en-IN" dirty="0" err="1">
                <a:latin typeface="Times New Roman" panose="02020603050405020304" pitchFamily="18" charset="0"/>
                <a:cs typeface="Times New Roman" panose="02020603050405020304" pitchFamily="18" charset="0"/>
              </a:rPr>
              <a:t>Low_Documentation</a:t>
            </a:r>
            <a:r>
              <a:rPr lang="en-IN" dirty="0">
                <a:latin typeface="Times New Roman" panose="02020603050405020304" pitchFamily="18" charset="0"/>
                <a:cs typeface="Times New Roman" panose="02020603050405020304" pitchFamily="18" charset="0"/>
              </a:rPr>
              <a:t>' have 'Default' (1803).</a:t>
            </a:r>
          </a:p>
          <a:p>
            <a:pPr marL="285750" indent="-285750">
              <a:buFontTx/>
              <a:buChar char="-"/>
            </a:pPr>
            <a:r>
              <a:rPr lang="en-IN" dirty="0">
                <a:latin typeface="Times New Roman" panose="02020603050405020304" pitchFamily="18" charset="0"/>
                <a:cs typeface="Times New Roman" panose="02020603050405020304" pitchFamily="18" charset="0"/>
              </a:rPr>
              <a:t>There seems to be a relationship between the two variables.</a:t>
            </a:r>
          </a:p>
          <a:p>
            <a:pPr marL="285750" indent="-285750">
              <a:buFontTx/>
              <a:buChar char="-"/>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'Demography' VS 'Default’:</a:t>
            </a:r>
          </a:p>
          <a:p>
            <a:pPr marL="285750" indent="-285750">
              <a:buFontTx/>
              <a:buChar char="-"/>
            </a:pPr>
            <a:r>
              <a:rPr lang="en-IN" dirty="0">
                <a:latin typeface="Times New Roman" panose="02020603050405020304" pitchFamily="18" charset="0"/>
                <a:cs typeface="Times New Roman" panose="02020603050405020304" pitchFamily="18" charset="0"/>
              </a:rPr>
              <a:t>We can see most of the 'Urban' (21223) companies have 'Default' compared to the 'Rural' (3613) companies.</a:t>
            </a:r>
          </a:p>
          <a:p>
            <a:pPr marL="285750" indent="-285750">
              <a:buFontTx/>
              <a:buChar char="-"/>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Revolving_Credit_Line</a:t>
            </a:r>
            <a:r>
              <a:rPr lang="en-IN" dirty="0">
                <a:latin typeface="Times New Roman" panose="02020603050405020304" pitchFamily="18" charset="0"/>
                <a:cs typeface="Times New Roman" panose="02020603050405020304" pitchFamily="18" charset="0"/>
              </a:rPr>
              <a:t>' VS 'Default’ :</a:t>
            </a:r>
          </a:p>
          <a:p>
            <a:pPr marL="285750" indent="-285750">
              <a:buFontTx/>
              <a:buChar char="-"/>
            </a:pPr>
            <a:r>
              <a:rPr lang="en-IN" dirty="0">
                <a:latin typeface="Times New Roman" panose="02020603050405020304" pitchFamily="18" charset="0"/>
                <a:cs typeface="Times New Roman" panose="02020603050405020304" pitchFamily="18" charset="0"/>
              </a:rPr>
              <a:t>We can see most of the companies who </a:t>
            </a:r>
            <a:r>
              <a:rPr lang="en-IN" dirty="0" err="1">
                <a:latin typeface="Times New Roman" panose="02020603050405020304" pitchFamily="18" charset="0"/>
                <a:cs typeface="Times New Roman" panose="02020603050405020304" pitchFamily="18" charset="0"/>
              </a:rPr>
              <a:t>dont</a:t>
            </a:r>
            <a:r>
              <a:rPr lang="en-IN" dirty="0">
                <a:latin typeface="Times New Roman" panose="02020603050405020304" pitchFamily="18" charset="0"/>
                <a:cs typeface="Times New Roman" panose="02020603050405020304" pitchFamily="18" charset="0"/>
              </a:rPr>
              <a:t> have a '</a:t>
            </a:r>
            <a:r>
              <a:rPr lang="en-IN" dirty="0" err="1">
                <a:latin typeface="Times New Roman" panose="02020603050405020304" pitchFamily="18" charset="0"/>
                <a:cs typeface="Times New Roman" panose="02020603050405020304" pitchFamily="18" charset="0"/>
              </a:rPr>
              <a:t>Revolving_Credit_Line</a:t>
            </a:r>
            <a:r>
              <a:rPr lang="en-IN" dirty="0">
                <a:latin typeface="Times New Roman" panose="02020603050405020304" pitchFamily="18" charset="0"/>
                <a:cs typeface="Times New Roman" panose="02020603050405020304" pitchFamily="18" charset="0"/>
              </a:rPr>
              <a:t>' have the highest no. of ‘Default’ (11312) followed by companies who 'Have a' '</a:t>
            </a:r>
            <a:r>
              <a:rPr lang="en-IN" dirty="0" err="1">
                <a:latin typeface="Times New Roman" panose="02020603050405020304" pitchFamily="18" charset="0"/>
                <a:cs typeface="Times New Roman" panose="02020603050405020304" pitchFamily="18" charset="0"/>
              </a:rPr>
              <a:t>Revolving_Credit_Line</a:t>
            </a:r>
            <a:r>
              <a:rPr lang="en-IN" dirty="0">
                <a:latin typeface="Times New Roman" panose="02020603050405020304" pitchFamily="18" charset="0"/>
                <a:cs typeface="Times New Roman" panose="02020603050405020304" pitchFamily="18" charset="0"/>
              </a:rPr>
              <a:t>'(9495).</a:t>
            </a:r>
          </a:p>
          <a:p>
            <a:pPr marL="285750" indent="-285750">
              <a:buFontTx/>
              <a:buChar char="-"/>
            </a:pPr>
            <a:r>
              <a:rPr lang="en-IN" dirty="0">
                <a:latin typeface="Times New Roman" panose="02020603050405020304" pitchFamily="18" charset="0"/>
                <a:cs typeface="Times New Roman" panose="02020603050405020304" pitchFamily="18" charset="0"/>
              </a:rPr>
              <a:t>Third place is held by '0' subclass (7055)</a:t>
            </a:r>
          </a:p>
        </p:txBody>
      </p:sp>
    </p:spTree>
    <p:extLst>
      <p:ext uri="{BB962C8B-B14F-4D97-AF65-F5344CB8AC3E}">
        <p14:creationId xmlns:p14="http://schemas.microsoft.com/office/powerpoint/2010/main" val="443532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a:extLst>
              <a:ext uri="{FF2B5EF4-FFF2-40B4-BE49-F238E27FC236}">
                <a16:creationId xmlns:a16="http://schemas.microsoft.com/office/drawing/2014/main" id="{B4933123-AFFD-4FAD-2C7F-A7D85D593FB5}"/>
              </a:ext>
            </a:extLst>
          </p:cNvPr>
          <p:cNvSpPr/>
          <p:nvPr/>
        </p:nvSpPr>
        <p:spPr>
          <a:xfrm>
            <a:off x="0" y="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 name="Round Diagonal Corner Rectangle 4">
            <a:extLst>
              <a:ext uri="{FF2B5EF4-FFF2-40B4-BE49-F238E27FC236}">
                <a16:creationId xmlns:a16="http://schemas.microsoft.com/office/drawing/2014/main" id="{C00E3A2A-FBA4-0A98-C603-7FBB7B592803}"/>
              </a:ext>
            </a:extLst>
          </p:cNvPr>
          <p:cNvSpPr/>
          <p:nvPr/>
        </p:nvSpPr>
        <p:spPr>
          <a:xfrm>
            <a:off x="0" y="2209800"/>
            <a:ext cx="206087" cy="464820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2" name="TextBox 6">
            <a:extLst>
              <a:ext uri="{FF2B5EF4-FFF2-40B4-BE49-F238E27FC236}">
                <a16:creationId xmlns:a16="http://schemas.microsoft.com/office/drawing/2014/main" id="{C8945052-00A0-4792-D48C-217FD47FE43F}"/>
              </a:ext>
            </a:extLst>
          </p:cNvPr>
          <p:cNvSpPr txBox="1"/>
          <p:nvPr/>
        </p:nvSpPr>
        <p:spPr>
          <a:xfrm>
            <a:off x="311118" y="-24272"/>
            <a:ext cx="8011788" cy="86177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dirty="0">
                <a:latin typeface="Times New Roman" panose="02020603050405020304" pitchFamily="18" charset="0"/>
                <a:cs typeface="Times New Roman" panose="02020603050405020304" pitchFamily="18" charset="0"/>
              </a:rPr>
              <a:t>Multivariate analysis</a:t>
            </a:r>
          </a:p>
          <a:p>
            <a:r>
              <a:rPr lang="en-US" b="1" u="sng" dirty="0">
                <a:latin typeface="Times New Roman" panose="02020603050405020304" pitchFamily="18" charset="0"/>
                <a:cs typeface="Times New Roman" panose="02020603050405020304" pitchFamily="18" charset="0"/>
              </a:rPr>
              <a:t>Correlation matrix</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(Visualize the correlation between the numeric variables)</a:t>
            </a:r>
            <a:r>
              <a:rPr lang="en-US" sz="1800" b="1" dirty="0">
                <a:latin typeface="Times New Roman" panose="02020603050405020304" pitchFamily="18" charset="0"/>
                <a:cs typeface="Times New Roman" panose="02020603050405020304" pitchFamily="18" charset="0"/>
              </a:rPr>
              <a:t> </a:t>
            </a:r>
            <a:endParaRPr lang="en-IN" dirty="0"/>
          </a:p>
        </p:txBody>
      </p:sp>
      <p:pic>
        <p:nvPicPr>
          <p:cNvPr id="6" name="Picture 5">
            <a:extLst>
              <a:ext uri="{FF2B5EF4-FFF2-40B4-BE49-F238E27FC236}">
                <a16:creationId xmlns:a16="http://schemas.microsoft.com/office/drawing/2014/main" id="{D35A2DA5-7D0B-1084-22C3-EAE9913BBD0D}"/>
              </a:ext>
            </a:extLst>
          </p:cNvPr>
          <p:cNvPicPr>
            <a:picLocks noChangeAspect="1"/>
          </p:cNvPicPr>
          <p:nvPr/>
        </p:nvPicPr>
        <p:blipFill>
          <a:blip r:embed="rId2"/>
          <a:stretch>
            <a:fillRect/>
          </a:stretch>
        </p:blipFill>
        <p:spPr>
          <a:xfrm>
            <a:off x="220510" y="1009804"/>
            <a:ext cx="7843837" cy="5662320"/>
          </a:xfrm>
          <a:prstGeom prst="rect">
            <a:avLst/>
          </a:prstGeom>
        </p:spPr>
      </p:pic>
      <p:sp>
        <p:nvSpPr>
          <p:cNvPr id="7" name="TextBox 6">
            <a:extLst>
              <a:ext uri="{FF2B5EF4-FFF2-40B4-BE49-F238E27FC236}">
                <a16:creationId xmlns:a16="http://schemas.microsoft.com/office/drawing/2014/main" id="{D11D0546-1B4D-132C-826A-437988D22193}"/>
              </a:ext>
            </a:extLst>
          </p:cNvPr>
          <p:cNvSpPr txBox="1"/>
          <p:nvPr/>
        </p:nvSpPr>
        <p:spPr>
          <a:xfrm>
            <a:off x="7979505" y="-75036"/>
            <a:ext cx="4113229" cy="7085016"/>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Inference:</a:t>
            </a:r>
          </a:p>
          <a:p>
            <a:endParaRPr lang="en-US" sz="1300" dirty="0">
              <a:latin typeface="Times New Roman" panose="02020603050405020304" pitchFamily="18" charset="0"/>
              <a:cs typeface="Times New Roman" panose="02020603050405020304" pitchFamily="18" charset="0"/>
            </a:endParaRPr>
          </a:p>
          <a:p>
            <a:r>
              <a:rPr lang="en-US" sz="1460" dirty="0">
                <a:latin typeface="Times New Roman" panose="02020603050405020304" pitchFamily="18" charset="0"/>
                <a:cs typeface="Times New Roman" panose="02020603050405020304" pitchFamily="18" charset="0"/>
              </a:rPr>
              <a:t>We can infer the presence of Multi-collinearity (existence of correlation between the independent / 'x' variables) from the correlation matrix.</a:t>
            </a:r>
          </a:p>
          <a:p>
            <a:endParaRPr lang="en-US" sz="1460" dirty="0">
              <a:latin typeface="Times New Roman" panose="02020603050405020304" pitchFamily="18" charset="0"/>
              <a:cs typeface="Times New Roman" panose="02020603050405020304" pitchFamily="18" charset="0"/>
            </a:endParaRPr>
          </a:p>
          <a:p>
            <a:r>
              <a:rPr lang="en-US" sz="1460" dirty="0">
                <a:latin typeface="Times New Roman" panose="02020603050405020304" pitchFamily="18" charset="0"/>
                <a:cs typeface="Times New Roman" panose="02020603050405020304" pitchFamily="18" charset="0"/>
              </a:rPr>
              <a:t>We can observe high positive correlation between:</a:t>
            </a:r>
          </a:p>
          <a:p>
            <a:pPr marL="285750" indent="-285750">
              <a:buFontTx/>
              <a:buChar char="-"/>
            </a:pPr>
            <a:r>
              <a:rPr lang="en-US" sz="1460" dirty="0">
                <a:latin typeface="Times New Roman" panose="02020603050405020304" pitchFamily="18" charset="0"/>
                <a:cs typeface="Times New Roman" panose="02020603050405020304" pitchFamily="18" charset="0"/>
              </a:rPr>
              <a:t>'</a:t>
            </a:r>
            <a:r>
              <a:rPr lang="en-US" sz="1460" dirty="0" err="1">
                <a:latin typeface="Times New Roman" panose="02020603050405020304" pitchFamily="18" charset="0"/>
                <a:cs typeface="Times New Roman" panose="02020603050405020304" pitchFamily="18" charset="0"/>
              </a:rPr>
              <a:t>Loan_Approved_Gross</a:t>
            </a:r>
            <a:r>
              <a:rPr lang="en-US" sz="1460" dirty="0">
                <a:latin typeface="Times New Roman" panose="02020603050405020304" pitchFamily="18" charset="0"/>
                <a:cs typeface="Times New Roman" panose="02020603050405020304" pitchFamily="18" charset="0"/>
              </a:rPr>
              <a:t>' &amp; '</a:t>
            </a:r>
            <a:r>
              <a:rPr lang="en-US" sz="1460" dirty="0" err="1">
                <a:latin typeface="Times New Roman" panose="02020603050405020304" pitchFamily="18" charset="0"/>
                <a:cs typeface="Times New Roman" panose="02020603050405020304" pitchFamily="18" charset="0"/>
              </a:rPr>
              <a:t>Guaranteed_Approved_Loan</a:t>
            </a:r>
            <a:r>
              <a:rPr lang="en-US" sz="1460" dirty="0">
                <a:latin typeface="Times New Roman" panose="02020603050405020304" pitchFamily="18" charset="0"/>
                <a:cs typeface="Times New Roman" panose="02020603050405020304" pitchFamily="18" charset="0"/>
              </a:rPr>
              <a:t>' (0.98)</a:t>
            </a:r>
          </a:p>
          <a:p>
            <a:pPr marL="285750" indent="-285750">
              <a:buFontTx/>
              <a:buChar char="-"/>
            </a:pPr>
            <a:r>
              <a:rPr lang="en-US" sz="1460" dirty="0">
                <a:latin typeface="Times New Roman" panose="02020603050405020304" pitchFamily="18" charset="0"/>
                <a:cs typeface="Times New Roman" panose="02020603050405020304" pitchFamily="18" charset="0"/>
              </a:rPr>
              <a:t> '</a:t>
            </a:r>
            <a:r>
              <a:rPr lang="en-US" sz="1460" dirty="0" err="1">
                <a:latin typeface="Times New Roman" panose="02020603050405020304" pitchFamily="18" charset="0"/>
                <a:cs typeface="Times New Roman" panose="02020603050405020304" pitchFamily="18" charset="0"/>
              </a:rPr>
              <a:t>Gross_Amount_Disbursed</a:t>
            </a:r>
            <a:r>
              <a:rPr lang="en-US" sz="1460" dirty="0">
                <a:latin typeface="Times New Roman" panose="02020603050405020304" pitchFamily="18" charset="0"/>
                <a:cs typeface="Times New Roman" panose="02020603050405020304" pitchFamily="18" charset="0"/>
              </a:rPr>
              <a:t>' &amp;  '</a:t>
            </a:r>
            <a:r>
              <a:rPr lang="en-US" sz="1460" dirty="0" err="1">
                <a:latin typeface="Times New Roman" panose="02020603050405020304" pitchFamily="18" charset="0"/>
                <a:cs typeface="Times New Roman" panose="02020603050405020304" pitchFamily="18" charset="0"/>
              </a:rPr>
              <a:t>Guaranteed_Approved_Loan</a:t>
            </a:r>
            <a:r>
              <a:rPr lang="en-US" sz="1460" dirty="0">
                <a:latin typeface="Times New Roman" panose="02020603050405020304" pitchFamily="18" charset="0"/>
                <a:cs typeface="Times New Roman" panose="02020603050405020304" pitchFamily="18" charset="0"/>
              </a:rPr>
              <a:t>' (0.94)</a:t>
            </a:r>
          </a:p>
          <a:p>
            <a:pPr marL="285750" indent="-285750">
              <a:buFontTx/>
              <a:buChar char="-"/>
            </a:pPr>
            <a:endParaRPr lang="en-US" sz="1460" dirty="0">
              <a:latin typeface="Times New Roman" panose="02020603050405020304" pitchFamily="18" charset="0"/>
              <a:cs typeface="Times New Roman" panose="02020603050405020304" pitchFamily="18" charset="0"/>
            </a:endParaRPr>
          </a:p>
          <a:p>
            <a:r>
              <a:rPr lang="en-US" sz="1460" dirty="0">
                <a:latin typeface="Times New Roman" panose="02020603050405020304" pitchFamily="18" charset="0"/>
                <a:cs typeface="Times New Roman" panose="02020603050405020304" pitchFamily="18" charset="0"/>
              </a:rPr>
              <a:t>We can observe moderate positive correlation between:</a:t>
            </a:r>
          </a:p>
          <a:p>
            <a:pPr marL="285750" indent="-285750">
              <a:buFontTx/>
              <a:buChar char="-"/>
            </a:pPr>
            <a:r>
              <a:rPr lang="en-US" sz="1460" dirty="0">
                <a:latin typeface="Times New Roman" panose="02020603050405020304" pitchFamily="18" charset="0"/>
                <a:cs typeface="Times New Roman" panose="02020603050405020304" pitchFamily="18" charset="0"/>
              </a:rPr>
              <a:t>'</a:t>
            </a:r>
            <a:r>
              <a:rPr lang="en-US" sz="1460" dirty="0" err="1">
                <a:latin typeface="Times New Roman" panose="02020603050405020304" pitchFamily="18" charset="0"/>
                <a:cs typeface="Times New Roman" panose="02020603050405020304" pitchFamily="18" charset="0"/>
              </a:rPr>
              <a:t>Loan_Term</a:t>
            </a:r>
            <a:r>
              <a:rPr lang="en-US" sz="1460" dirty="0">
                <a:latin typeface="Times New Roman" panose="02020603050405020304" pitchFamily="18" charset="0"/>
                <a:cs typeface="Times New Roman" panose="02020603050405020304" pitchFamily="18" charset="0"/>
              </a:rPr>
              <a:t>' &amp; '</a:t>
            </a:r>
            <a:r>
              <a:rPr lang="en-US" sz="1460" dirty="0" err="1">
                <a:latin typeface="Times New Roman" panose="02020603050405020304" pitchFamily="18" charset="0"/>
                <a:cs typeface="Times New Roman" panose="02020603050405020304" pitchFamily="18" charset="0"/>
              </a:rPr>
              <a:t>Guaranteed_Approved_Loan</a:t>
            </a:r>
            <a:r>
              <a:rPr lang="en-US" sz="1460" dirty="0">
                <a:latin typeface="Times New Roman" panose="02020603050405020304" pitchFamily="18" charset="0"/>
                <a:cs typeface="Times New Roman" panose="02020603050405020304" pitchFamily="18" charset="0"/>
              </a:rPr>
              <a:t>' (0.53)</a:t>
            </a:r>
          </a:p>
          <a:p>
            <a:pPr marL="285750" indent="-285750">
              <a:buFontTx/>
              <a:buChar char="-"/>
            </a:pPr>
            <a:r>
              <a:rPr lang="en-US" sz="1460" dirty="0">
                <a:latin typeface="Times New Roman" panose="02020603050405020304" pitchFamily="18" charset="0"/>
                <a:cs typeface="Times New Roman" panose="02020603050405020304" pitchFamily="18" charset="0"/>
              </a:rPr>
              <a:t>'</a:t>
            </a:r>
            <a:r>
              <a:rPr lang="en-US" sz="1460" dirty="0" err="1">
                <a:latin typeface="Times New Roman" panose="02020603050405020304" pitchFamily="18" charset="0"/>
                <a:cs typeface="Times New Roman" panose="02020603050405020304" pitchFamily="18" charset="0"/>
              </a:rPr>
              <a:t>Loan_Term</a:t>
            </a:r>
            <a:r>
              <a:rPr lang="en-US" sz="1460" dirty="0">
                <a:latin typeface="Times New Roman" panose="02020603050405020304" pitchFamily="18" charset="0"/>
                <a:cs typeface="Times New Roman" panose="02020603050405020304" pitchFamily="18" charset="0"/>
              </a:rPr>
              <a:t>' &amp; '</a:t>
            </a:r>
            <a:r>
              <a:rPr lang="en-US" sz="1460" dirty="0" err="1">
                <a:latin typeface="Times New Roman" panose="02020603050405020304" pitchFamily="18" charset="0"/>
                <a:cs typeface="Times New Roman" panose="02020603050405020304" pitchFamily="18" charset="0"/>
              </a:rPr>
              <a:t>Loan_Approved_Gross</a:t>
            </a:r>
            <a:r>
              <a:rPr lang="en-US" sz="1460" dirty="0">
                <a:latin typeface="Times New Roman" panose="02020603050405020304" pitchFamily="18" charset="0"/>
                <a:cs typeface="Times New Roman" panose="02020603050405020304" pitchFamily="18" charset="0"/>
              </a:rPr>
              <a:t>' (0.5)  '</a:t>
            </a:r>
            <a:r>
              <a:rPr lang="en-US" sz="1460" dirty="0" err="1">
                <a:latin typeface="Times New Roman" panose="02020603050405020304" pitchFamily="18" charset="0"/>
                <a:cs typeface="Times New Roman" panose="02020603050405020304" pitchFamily="18" charset="0"/>
              </a:rPr>
              <a:t>Loan_Term</a:t>
            </a:r>
            <a:r>
              <a:rPr lang="en-US" sz="1460" dirty="0">
                <a:latin typeface="Times New Roman" panose="02020603050405020304" pitchFamily="18" charset="0"/>
                <a:cs typeface="Times New Roman" panose="02020603050405020304" pitchFamily="18" charset="0"/>
              </a:rPr>
              <a:t>' &amp; '</a:t>
            </a:r>
            <a:r>
              <a:rPr lang="en-US" sz="1460" dirty="0" err="1">
                <a:latin typeface="Times New Roman" panose="02020603050405020304" pitchFamily="18" charset="0"/>
                <a:cs typeface="Times New Roman" panose="02020603050405020304" pitchFamily="18" charset="0"/>
              </a:rPr>
              <a:t>Gross_Amount_Disbursed</a:t>
            </a:r>
            <a:r>
              <a:rPr lang="en-US" sz="1460" dirty="0">
                <a:latin typeface="Times New Roman" panose="02020603050405020304" pitchFamily="18" charset="0"/>
                <a:cs typeface="Times New Roman" panose="02020603050405020304" pitchFamily="18" charset="0"/>
              </a:rPr>
              <a:t>' (0.47)</a:t>
            </a:r>
          </a:p>
          <a:p>
            <a:pPr marL="285750" indent="-285750">
              <a:buFontTx/>
              <a:buChar char="-"/>
            </a:pPr>
            <a:endParaRPr lang="en-US" sz="1460" dirty="0">
              <a:latin typeface="Times New Roman" panose="02020603050405020304" pitchFamily="18" charset="0"/>
              <a:cs typeface="Times New Roman" panose="02020603050405020304" pitchFamily="18" charset="0"/>
            </a:endParaRPr>
          </a:p>
          <a:p>
            <a:r>
              <a:rPr lang="en-US" sz="1460" dirty="0">
                <a:latin typeface="Times New Roman" panose="02020603050405020304" pitchFamily="18" charset="0"/>
                <a:cs typeface="Times New Roman" panose="02020603050405020304" pitchFamily="18" charset="0"/>
              </a:rPr>
              <a:t>We can observe weak positive correlation between:</a:t>
            </a:r>
          </a:p>
          <a:p>
            <a:pPr marL="285750" indent="-285750">
              <a:buFontTx/>
              <a:buChar char="-"/>
            </a:pPr>
            <a:r>
              <a:rPr lang="en-US" sz="1460" dirty="0">
                <a:latin typeface="Times New Roman" panose="02020603050405020304" pitchFamily="18" charset="0"/>
                <a:cs typeface="Times New Roman" panose="02020603050405020304" pitchFamily="18" charset="0"/>
              </a:rPr>
              <a:t>'</a:t>
            </a:r>
            <a:r>
              <a:rPr lang="en-US" sz="1460" dirty="0" err="1">
                <a:latin typeface="Times New Roman" panose="02020603050405020304" pitchFamily="18" charset="0"/>
                <a:cs typeface="Times New Roman" panose="02020603050405020304" pitchFamily="18" charset="0"/>
              </a:rPr>
              <a:t>Loan_Approved_Gross</a:t>
            </a:r>
            <a:r>
              <a:rPr lang="en-US" sz="1460" dirty="0">
                <a:latin typeface="Times New Roman" panose="02020603050405020304" pitchFamily="18" charset="0"/>
                <a:cs typeface="Times New Roman" panose="02020603050405020304" pitchFamily="18" charset="0"/>
              </a:rPr>
              <a:t>' &amp; '</a:t>
            </a:r>
            <a:r>
              <a:rPr lang="en-US" sz="1460" dirty="0" err="1">
                <a:latin typeface="Times New Roman" panose="02020603050405020304" pitchFamily="18" charset="0"/>
                <a:cs typeface="Times New Roman" panose="02020603050405020304" pitchFamily="18" charset="0"/>
              </a:rPr>
              <a:t>Charged_off_Amount</a:t>
            </a:r>
            <a:r>
              <a:rPr lang="en-US" sz="1460" dirty="0">
                <a:latin typeface="Times New Roman" panose="02020603050405020304" pitchFamily="18" charset="0"/>
                <a:cs typeface="Times New Roman" panose="02020603050405020304" pitchFamily="18" charset="0"/>
              </a:rPr>
              <a:t>' (0.26)</a:t>
            </a:r>
          </a:p>
          <a:p>
            <a:pPr marL="285750" indent="-285750">
              <a:buFontTx/>
              <a:buChar char="-"/>
            </a:pPr>
            <a:r>
              <a:rPr lang="en-US" sz="1460" dirty="0">
                <a:latin typeface="Times New Roman" panose="02020603050405020304" pitchFamily="18" charset="0"/>
                <a:cs typeface="Times New Roman" panose="02020603050405020304" pitchFamily="18" charset="0"/>
              </a:rPr>
              <a:t> '</a:t>
            </a:r>
            <a:r>
              <a:rPr lang="en-US" sz="1460" dirty="0" err="1">
                <a:latin typeface="Times New Roman" panose="02020603050405020304" pitchFamily="18" charset="0"/>
                <a:cs typeface="Times New Roman" panose="02020603050405020304" pitchFamily="18" charset="0"/>
              </a:rPr>
              <a:t>Gross_Amount_Disbursed</a:t>
            </a:r>
            <a:r>
              <a:rPr lang="en-US" sz="1460" dirty="0">
                <a:latin typeface="Times New Roman" panose="02020603050405020304" pitchFamily="18" charset="0"/>
                <a:cs typeface="Times New Roman" panose="02020603050405020304" pitchFamily="18" charset="0"/>
              </a:rPr>
              <a:t>' &amp; '</a:t>
            </a:r>
            <a:r>
              <a:rPr lang="en-US" sz="1460" dirty="0" err="1">
                <a:latin typeface="Times New Roman" panose="02020603050405020304" pitchFamily="18" charset="0"/>
                <a:cs typeface="Times New Roman" panose="02020603050405020304" pitchFamily="18" charset="0"/>
              </a:rPr>
              <a:t>Charged_off_Amount</a:t>
            </a:r>
            <a:r>
              <a:rPr lang="en-US" sz="1460" dirty="0">
                <a:latin typeface="Times New Roman" panose="02020603050405020304" pitchFamily="18" charset="0"/>
                <a:cs typeface="Times New Roman" panose="02020603050405020304" pitchFamily="18" charset="0"/>
              </a:rPr>
              <a:t>' (0.26)</a:t>
            </a:r>
          </a:p>
          <a:p>
            <a:pPr marL="285750" indent="-285750">
              <a:buFontTx/>
              <a:buChar char="-"/>
            </a:pPr>
            <a:endParaRPr lang="en-US" sz="1460" dirty="0">
              <a:latin typeface="Times New Roman" panose="02020603050405020304" pitchFamily="18" charset="0"/>
              <a:cs typeface="Times New Roman" panose="02020603050405020304" pitchFamily="18" charset="0"/>
            </a:endParaRPr>
          </a:p>
          <a:p>
            <a:r>
              <a:rPr lang="en-US" sz="1460" dirty="0">
                <a:latin typeface="Times New Roman" panose="02020603050405020304" pitchFamily="18" charset="0"/>
                <a:cs typeface="Times New Roman" panose="02020603050405020304" pitchFamily="18" charset="0"/>
              </a:rPr>
              <a:t>We can observe weak negative correlation between:</a:t>
            </a:r>
          </a:p>
          <a:p>
            <a:pPr marL="285750" indent="-285750">
              <a:buFontTx/>
              <a:buChar char="-"/>
            </a:pPr>
            <a:r>
              <a:rPr lang="en-US" sz="1460" dirty="0">
                <a:latin typeface="Times New Roman" panose="02020603050405020304" pitchFamily="18" charset="0"/>
                <a:cs typeface="Times New Roman" panose="02020603050405020304" pitchFamily="18" charset="0"/>
              </a:rPr>
              <a:t> '</a:t>
            </a:r>
            <a:r>
              <a:rPr lang="en-US" sz="1460" dirty="0" err="1">
                <a:latin typeface="Times New Roman" panose="02020603050405020304" pitchFamily="18" charset="0"/>
                <a:cs typeface="Times New Roman" panose="02020603050405020304" pitchFamily="18" charset="0"/>
              </a:rPr>
              <a:t>Loan_Term</a:t>
            </a:r>
            <a:r>
              <a:rPr lang="en-US" sz="1460" dirty="0">
                <a:latin typeface="Times New Roman" panose="02020603050405020304" pitchFamily="18" charset="0"/>
                <a:cs typeface="Times New Roman" panose="02020603050405020304" pitchFamily="18" charset="0"/>
              </a:rPr>
              <a:t>' &amp; 'Year of commitment’ (-0.31)</a:t>
            </a:r>
          </a:p>
          <a:p>
            <a:pPr marL="285750" indent="-285750">
              <a:buFontTx/>
              <a:buChar char="-"/>
            </a:pPr>
            <a:r>
              <a:rPr lang="en-US" sz="1460" dirty="0">
                <a:latin typeface="Times New Roman" panose="02020603050405020304" pitchFamily="18" charset="0"/>
                <a:cs typeface="Times New Roman" panose="02020603050405020304" pitchFamily="18" charset="0"/>
              </a:rPr>
              <a:t>'</a:t>
            </a:r>
            <a:r>
              <a:rPr lang="en-US" sz="1460" dirty="0" err="1">
                <a:latin typeface="Times New Roman" panose="02020603050405020304" pitchFamily="18" charset="0"/>
                <a:cs typeface="Times New Roman" panose="02020603050405020304" pitchFamily="18" charset="0"/>
              </a:rPr>
              <a:t>Primary_Loan_Digit</a:t>
            </a:r>
            <a:r>
              <a:rPr lang="en-US" sz="1460" dirty="0">
                <a:latin typeface="Times New Roman" panose="02020603050405020304" pitchFamily="18" charset="0"/>
                <a:cs typeface="Times New Roman" panose="02020603050405020304" pitchFamily="18" charset="0"/>
              </a:rPr>
              <a:t>' &amp; 'Year of commitment’ </a:t>
            </a:r>
          </a:p>
          <a:p>
            <a:r>
              <a:rPr lang="en-US" sz="1460" dirty="0">
                <a:latin typeface="Times New Roman" panose="02020603050405020304" pitchFamily="18" charset="0"/>
                <a:cs typeface="Times New Roman" panose="02020603050405020304" pitchFamily="18" charset="0"/>
              </a:rPr>
              <a:t>        (-0.21)</a:t>
            </a:r>
            <a:endParaRPr lang="en-IN" sz="146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3487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a:extLst>
              <a:ext uri="{FF2B5EF4-FFF2-40B4-BE49-F238E27FC236}">
                <a16:creationId xmlns:a16="http://schemas.microsoft.com/office/drawing/2014/main" id="{B4933123-AFFD-4FAD-2C7F-A7D85D593FB5}"/>
              </a:ext>
            </a:extLst>
          </p:cNvPr>
          <p:cNvSpPr/>
          <p:nvPr/>
        </p:nvSpPr>
        <p:spPr>
          <a:xfrm>
            <a:off x="0" y="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 name="Round Diagonal Corner Rectangle 4">
            <a:extLst>
              <a:ext uri="{FF2B5EF4-FFF2-40B4-BE49-F238E27FC236}">
                <a16:creationId xmlns:a16="http://schemas.microsoft.com/office/drawing/2014/main" id="{C00E3A2A-FBA4-0A98-C603-7FBB7B592803}"/>
              </a:ext>
            </a:extLst>
          </p:cNvPr>
          <p:cNvSpPr/>
          <p:nvPr/>
        </p:nvSpPr>
        <p:spPr>
          <a:xfrm>
            <a:off x="0" y="2209800"/>
            <a:ext cx="206087" cy="464820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2" name="TextBox 7">
            <a:extLst>
              <a:ext uri="{FF2B5EF4-FFF2-40B4-BE49-F238E27FC236}">
                <a16:creationId xmlns:a16="http://schemas.microsoft.com/office/drawing/2014/main" id="{1E0FDA21-57B3-F935-4950-471652AA34E2}"/>
              </a:ext>
            </a:extLst>
          </p:cNvPr>
          <p:cNvSpPr txBox="1"/>
          <p:nvPr/>
        </p:nvSpPr>
        <p:spPr>
          <a:xfrm>
            <a:off x="291504" y="0"/>
            <a:ext cx="11121312" cy="692497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u="sng" dirty="0">
                <a:latin typeface="Times New Roman" panose="02020603050405020304" pitchFamily="18" charset="0"/>
                <a:cs typeface="Times New Roman" panose="02020603050405020304" pitchFamily="18" charset="0"/>
              </a:rPr>
              <a:t>Statistical test of significance:</a:t>
            </a:r>
          </a:p>
          <a:p>
            <a:r>
              <a:rPr lang="en-US" sz="1700" dirty="0">
                <a:latin typeface="Times New Roman" panose="02020603050405020304" pitchFamily="18" charset="0"/>
                <a:cs typeface="Times New Roman" panose="02020603050405020304" pitchFamily="18" charset="0"/>
              </a:rPr>
              <a:t>Since the data has failed to meet the assumptions </a:t>
            </a:r>
          </a:p>
          <a:p>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i</a:t>
            </a:r>
            <a:r>
              <a:rPr lang="en-US" sz="1700" dirty="0">
                <a:latin typeface="Times New Roman" panose="02020603050405020304" pitchFamily="18" charset="0"/>
                <a:cs typeface="Times New Roman" panose="02020603050405020304" pitchFamily="18" charset="0"/>
              </a:rPr>
              <a:t>)  Data normality (Shapiro test)</a:t>
            </a:r>
          </a:p>
          <a:p>
            <a:r>
              <a:rPr lang="en-US" sz="1700" dirty="0">
                <a:latin typeface="Times New Roman" panose="02020603050405020304" pitchFamily="18" charset="0"/>
                <a:cs typeface="Times New Roman" panose="02020603050405020304" pitchFamily="18" charset="0"/>
              </a:rPr>
              <a:t>(ii) Data has equal variance (</a:t>
            </a:r>
            <a:r>
              <a:rPr lang="en-US" sz="1700" dirty="0" err="1">
                <a:latin typeface="Times New Roman" panose="02020603050405020304" pitchFamily="18" charset="0"/>
                <a:cs typeface="Times New Roman" panose="02020603050405020304" pitchFamily="18" charset="0"/>
              </a:rPr>
              <a:t>Levene</a:t>
            </a:r>
            <a:r>
              <a:rPr lang="en-US" sz="1700" dirty="0">
                <a:latin typeface="Times New Roman" panose="02020603050405020304" pitchFamily="18" charset="0"/>
                <a:cs typeface="Times New Roman" panose="02020603050405020304" pitchFamily="18" charset="0"/>
              </a:rPr>
              <a:t> test)</a:t>
            </a:r>
          </a:p>
          <a:p>
            <a:r>
              <a:rPr lang="en-US" sz="1700" dirty="0">
                <a:latin typeface="Times New Roman" panose="02020603050405020304" pitchFamily="18" charset="0"/>
                <a:cs typeface="Times New Roman" panose="02020603050405020304" pitchFamily="18" charset="0"/>
              </a:rPr>
              <a:t>we have opted for Non-parametric test to try to understand if any relationship exists between the independent variables and dependent variable.</a:t>
            </a:r>
          </a:p>
          <a:p>
            <a:endParaRPr lang="en-US" sz="1700" b="1" dirty="0">
              <a:latin typeface="Times New Roman" panose="02020603050405020304" pitchFamily="18" charset="0"/>
              <a:cs typeface="Times New Roman" panose="02020603050405020304" pitchFamily="18" charset="0"/>
            </a:endParaRPr>
          </a:p>
          <a:p>
            <a:r>
              <a:rPr lang="en-US" sz="1700" b="1" dirty="0">
                <a:latin typeface="Times New Roman" panose="02020603050405020304" pitchFamily="18" charset="0"/>
                <a:cs typeface="Times New Roman" panose="02020603050405020304" pitchFamily="18" charset="0"/>
              </a:rPr>
              <a:t>Numeric VS Categorical      </a:t>
            </a:r>
            <a:r>
              <a:rPr lang="en-US" sz="1700" dirty="0">
                <a:latin typeface="Times New Roman" panose="02020603050405020304" pitchFamily="18" charset="0"/>
                <a:cs typeface="Times New Roman" panose="02020603050405020304" pitchFamily="18" charset="0"/>
              </a:rPr>
              <a:t>–  Mann -</a:t>
            </a:r>
            <a:r>
              <a:rPr lang="en-US" sz="1700" dirty="0" err="1">
                <a:latin typeface="Times New Roman" panose="02020603050405020304" pitchFamily="18" charset="0"/>
                <a:cs typeface="Times New Roman" panose="02020603050405020304" pitchFamily="18" charset="0"/>
              </a:rPr>
              <a:t>Whiteney</a:t>
            </a:r>
            <a:r>
              <a:rPr lang="en-US" sz="1700" dirty="0">
                <a:latin typeface="Times New Roman" panose="02020603050405020304" pitchFamily="18" charset="0"/>
                <a:cs typeface="Times New Roman" panose="02020603050405020304" pitchFamily="18" charset="0"/>
              </a:rPr>
              <a:t> U (Non-Parametric)</a:t>
            </a:r>
          </a:p>
          <a:p>
            <a:r>
              <a:rPr lang="en-US" sz="1700" b="1" dirty="0">
                <a:latin typeface="Times New Roman" panose="02020603050405020304" pitchFamily="18" charset="0"/>
                <a:cs typeface="Times New Roman" panose="02020603050405020304" pitchFamily="18" charset="0"/>
              </a:rPr>
              <a:t>Categorical VS Categorical </a:t>
            </a:r>
            <a:r>
              <a:rPr lang="en-US" sz="1700" dirty="0">
                <a:latin typeface="Times New Roman" panose="02020603050405020304" pitchFamily="18" charset="0"/>
                <a:cs typeface="Times New Roman" panose="02020603050405020304" pitchFamily="18" charset="0"/>
              </a:rPr>
              <a:t>–  Chi square contingency test (Non-Parametric)</a:t>
            </a:r>
          </a:p>
          <a:p>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Statistically significant numeric columns:</a:t>
            </a:r>
          </a:p>
          <a:p>
            <a:pPr marL="285750" indent="-285750">
              <a:buFontTx/>
              <a:buChar char="-"/>
            </a:pP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Jobs_Retained</a:t>
            </a:r>
            <a:r>
              <a:rPr lang="en-US" sz="1700" dirty="0">
                <a:latin typeface="Times New Roman" panose="02020603050405020304" pitchFamily="18" charset="0"/>
                <a:cs typeface="Times New Roman" panose="02020603050405020304" pitchFamily="18" charset="0"/>
              </a:rPr>
              <a:t>’</a:t>
            </a:r>
          </a:p>
          <a:p>
            <a:pPr marL="285750" indent="-285750">
              <a:buFontTx/>
              <a:buChar char="-"/>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Jobs_Created</a:t>
            </a:r>
            <a:r>
              <a:rPr lang="en-US" sz="1700" dirty="0">
                <a:latin typeface="Times New Roman" panose="02020603050405020304" pitchFamily="18" charset="0"/>
                <a:cs typeface="Times New Roman" panose="02020603050405020304" pitchFamily="18" charset="0"/>
              </a:rPr>
              <a:t>’</a:t>
            </a:r>
          </a:p>
          <a:p>
            <a:pPr marL="285750" indent="-285750">
              <a:buFontTx/>
              <a:buChar char="-"/>
            </a:pP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Guaranteed_Approved_Loan</a:t>
            </a:r>
            <a:r>
              <a:rPr lang="en-US" sz="1700" dirty="0">
                <a:latin typeface="Times New Roman" panose="02020603050405020304" pitchFamily="18" charset="0"/>
                <a:cs typeface="Times New Roman" panose="02020603050405020304" pitchFamily="18" charset="0"/>
              </a:rPr>
              <a:t>’</a:t>
            </a:r>
          </a:p>
          <a:p>
            <a:pPr marL="285750" indent="-285750">
              <a:buFontTx/>
              <a:buChar char="-"/>
            </a:pP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ChargedOff_Amount</a:t>
            </a:r>
            <a:r>
              <a:rPr lang="en-US" sz="1700" dirty="0">
                <a:latin typeface="Times New Roman" panose="02020603050405020304" pitchFamily="18" charset="0"/>
                <a:cs typeface="Times New Roman" panose="02020603050405020304" pitchFamily="18" charset="0"/>
              </a:rPr>
              <a:t>’</a:t>
            </a:r>
          </a:p>
          <a:p>
            <a:pPr marL="285750" indent="-285750">
              <a:buFontTx/>
              <a:buChar char="-"/>
            </a:pP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Count_Employees</a:t>
            </a:r>
            <a:r>
              <a:rPr lang="en-US" sz="1700" dirty="0">
                <a:latin typeface="Times New Roman" panose="02020603050405020304" pitchFamily="18" charset="0"/>
                <a:cs typeface="Times New Roman" panose="02020603050405020304" pitchFamily="18" charset="0"/>
              </a:rPr>
              <a:t>’</a:t>
            </a:r>
          </a:p>
          <a:p>
            <a:pPr marL="285750" indent="-285750">
              <a:buFontTx/>
              <a:buChar char="-"/>
            </a:pP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Loan_Approved_Gross</a:t>
            </a:r>
            <a:r>
              <a:rPr lang="en-US" sz="1700" dirty="0">
                <a:latin typeface="Times New Roman" panose="02020603050405020304" pitchFamily="18" charset="0"/>
                <a:cs typeface="Times New Roman" panose="02020603050405020304" pitchFamily="18" charset="0"/>
              </a:rPr>
              <a:t>’</a:t>
            </a:r>
          </a:p>
          <a:p>
            <a:pPr marL="285750" indent="-285750">
              <a:buFontTx/>
              <a:buChar char="-"/>
            </a:pP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Gross_Amount_Disbursed</a:t>
            </a:r>
            <a:r>
              <a:rPr lang="en-US" sz="1700" dirty="0">
                <a:latin typeface="Times New Roman" panose="02020603050405020304" pitchFamily="18" charset="0"/>
                <a:cs typeface="Times New Roman" panose="02020603050405020304" pitchFamily="18" charset="0"/>
              </a:rPr>
              <a:t>’</a:t>
            </a:r>
          </a:p>
          <a:p>
            <a:pPr marL="285750" indent="-285750">
              <a:buFontTx/>
              <a:buChar char="-"/>
            </a:pP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Loan_Term</a:t>
            </a:r>
            <a:r>
              <a:rPr lang="en-US" sz="1700" dirty="0">
                <a:latin typeface="Times New Roman" panose="02020603050405020304" pitchFamily="18" charset="0"/>
                <a:cs typeface="Times New Roman" panose="02020603050405020304" pitchFamily="18" charset="0"/>
              </a:rPr>
              <a:t>’</a:t>
            </a:r>
          </a:p>
          <a:p>
            <a:pPr marL="285750" indent="-285750">
              <a:buFontTx/>
              <a:buChar char="-"/>
            </a:pPr>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Statistically significant categorical columns:</a:t>
            </a:r>
          </a:p>
          <a:p>
            <a:pPr marL="285750" indent="-285750">
              <a:buFontTx/>
              <a:buChar char="-"/>
            </a:pPr>
            <a:r>
              <a:rPr lang="en-US" sz="1700" dirty="0">
                <a:latin typeface="Times New Roman" panose="02020603050405020304" pitchFamily="18" charset="0"/>
                <a:cs typeface="Times New Roman" panose="02020603050405020304" pitchFamily="18" charset="0"/>
              </a:rPr>
              <a:t>'Business’</a:t>
            </a:r>
          </a:p>
          <a:p>
            <a:pPr marL="285750" indent="-285750">
              <a:buFontTx/>
              <a:buChar char="-"/>
            </a:pP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Low_Documentation_Loan</a:t>
            </a:r>
            <a:r>
              <a:rPr lang="en-US" sz="1700" dirty="0">
                <a:latin typeface="Times New Roman" panose="02020603050405020304" pitchFamily="18" charset="0"/>
                <a:cs typeface="Times New Roman" panose="02020603050405020304" pitchFamily="18" charset="0"/>
              </a:rPr>
              <a:t>’</a:t>
            </a:r>
          </a:p>
          <a:p>
            <a:pPr marL="285750" indent="-285750">
              <a:buFontTx/>
              <a:buChar char="-"/>
            </a:pPr>
            <a:r>
              <a:rPr lang="en-US" sz="1700" dirty="0">
                <a:latin typeface="Times New Roman" panose="02020603050405020304" pitchFamily="18" charset="0"/>
                <a:cs typeface="Times New Roman" panose="02020603050405020304" pitchFamily="18" charset="0"/>
              </a:rPr>
              <a:t>'Demography’</a:t>
            </a:r>
          </a:p>
          <a:p>
            <a:pPr marL="285750" indent="-285750">
              <a:buFontTx/>
              <a:buChar char="-"/>
            </a:pPr>
            <a:r>
              <a:rPr lang="en-US" sz="1700" dirty="0">
                <a:latin typeface="Times New Roman" panose="02020603050405020304" pitchFamily="18" charset="0"/>
                <a:cs typeface="Times New Roman" panose="02020603050405020304" pitchFamily="18" charset="0"/>
              </a:rPr>
              <a:t>'Revolving credit line'</a:t>
            </a:r>
          </a:p>
          <a:p>
            <a:endParaRPr lang="en-IN" dirty="0"/>
          </a:p>
        </p:txBody>
      </p:sp>
    </p:spTree>
    <p:extLst>
      <p:ext uri="{BB962C8B-B14F-4D97-AF65-F5344CB8AC3E}">
        <p14:creationId xmlns:p14="http://schemas.microsoft.com/office/powerpoint/2010/main" val="3423794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a:extLst>
              <a:ext uri="{FF2B5EF4-FFF2-40B4-BE49-F238E27FC236}">
                <a16:creationId xmlns:a16="http://schemas.microsoft.com/office/drawing/2014/main" id="{B4933123-AFFD-4FAD-2C7F-A7D85D593FB5}"/>
              </a:ext>
            </a:extLst>
          </p:cNvPr>
          <p:cNvSpPr/>
          <p:nvPr/>
        </p:nvSpPr>
        <p:spPr>
          <a:xfrm>
            <a:off x="0" y="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 name="Round Diagonal Corner Rectangle 4">
            <a:extLst>
              <a:ext uri="{FF2B5EF4-FFF2-40B4-BE49-F238E27FC236}">
                <a16:creationId xmlns:a16="http://schemas.microsoft.com/office/drawing/2014/main" id="{C00E3A2A-FBA4-0A98-C603-7FBB7B592803}"/>
              </a:ext>
            </a:extLst>
          </p:cNvPr>
          <p:cNvSpPr/>
          <p:nvPr/>
        </p:nvSpPr>
        <p:spPr>
          <a:xfrm>
            <a:off x="0" y="2209800"/>
            <a:ext cx="206087" cy="464820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24BE53CF-8222-1075-E183-2358F5AD3B1C}"/>
              </a:ext>
            </a:extLst>
          </p:cNvPr>
          <p:cNvSpPr txBox="1"/>
          <p:nvPr/>
        </p:nvSpPr>
        <p:spPr>
          <a:xfrm>
            <a:off x="3322475" y="239033"/>
            <a:ext cx="5715000" cy="5762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u="sng" dirty="0">
                <a:latin typeface="Times New Roman" panose="02020603050405020304" pitchFamily="18" charset="0"/>
                <a:ea typeface="Times New Roman" panose="02020603050405020304" pitchFamily="18" charset="0"/>
              </a:rPr>
              <a:t>Data preprocessing</a:t>
            </a:r>
            <a:br>
              <a:rPr lang="en-IN" sz="3600" dirty="0">
                <a:latin typeface="Times New Roman" panose="02020603050405020304" pitchFamily="18" charset="0"/>
                <a:ea typeface="Times New Roman" panose="02020603050405020304" pitchFamily="18" charset="0"/>
              </a:rPr>
            </a:br>
            <a:endParaRPr lang="en-IN" sz="3600" dirty="0"/>
          </a:p>
        </p:txBody>
      </p:sp>
      <p:sp>
        <p:nvSpPr>
          <p:cNvPr id="3" name="Title 1">
            <a:extLst>
              <a:ext uri="{FF2B5EF4-FFF2-40B4-BE49-F238E27FC236}">
                <a16:creationId xmlns:a16="http://schemas.microsoft.com/office/drawing/2014/main" id="{A606DA59-9B8A-F54A-6130-A77675289934}"/>
              </a:ext>
            </a:extLst>
          </p:cNvPr>
          <p:cNvSpPr>
            <a:spLocks noGrp="1"/>
          </p:cNvSpPr>
          <p:nvPr/>
        </p:nvSpPr>
        <p:spPr>
          <a:xfrm>
            <a:off x="-1316739" y="641629"/>
            <a:ext cx="5715000" cy="5762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600" b="1" u="sng" dirty="0">
                <a:effectLst/>
                <a:latin typeface="Times New Roman" panose="02020603050405020304" pitchFamily="18" charset="0"/>
                <a:ea typeface="Times New Roman" panose="02020603050405020304" pitchFamily="18" charset="0"/>
              </a:rPr>
              <a:t>Scaling the data</a:t>
            </a:r>
            <a:br>
              <a:rPr lang="en-IN" sz="2600" dirty="0">
                <a:effectLst/>
                <a:latin typeface="Times New Roman" panose="02020603050405020304" pitchFamily="18" charset="0"/>
                <a:ea typeface="Times New Roman" panose="02020603050405020304" pitchFamily="18" charset="0"/>
              </a:rPr>
            </a:br>
            <a:endParaRPr lang="en-IN" sz="2600" dirty="0"/>
          </a:p>
        </p:txBody>
      </p:sp>
      <p:sp>
        <p:nvSpPr>
          <p:cNvPr id="6" name="Content Placeholder 2">
            <a:extLst>
              <a:ext uri="{FF2B5EF4-FFF2-40B4-BE49-F238E27FC236}">
                <a16:creationId xmlns:a16="http://schemas.microsoft.com/office/drawing/2014/main" id="{C76A8153-B2AD-A616-B5A5-9D2D025016BE}"/>
              </a:ext>
            </a:extLst>
          </p:cNvPr>
          <p:cNvSpPr>
            <a:spLocks noGrp="1"/>
          </p:cNvSpPr>
          <p:nvPr/>
        </p:nvSpPr>
        <p:spPr>
          <a:xfrm>
            <a:off x="1142274" y="1011129"/>
            <a:ext cx="10826206" cy="123630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sz="1800" dirty="0">
                <a:effectLst/>
                <a:latin typeface="Times New Roman" panose="02020603050405020304" pitchFamily="18" charset="0"/>
                <a:ea typeface="Calibri" panose="020F0502020204030204" charset="0"/>
                <a:cs typeface="Times New Roman" panose="02020603050405020304" pitchFamily="18" charset="0"/>
              </a:rPr>
              <a:t>Scaling is performed in the dataset for the numeric variables after train test split as we can hide the mean standard deviation of training data from the test data. </a:t>
            </a:r>
          </a:p>
          <a:p>
            <a:r>
              <a:rPr lang="en-IN" sz="1800" dirty="0">
                <a:latin typeface="Times New Roman" panose="02020603050405020304" pitchFamily="18" charset="0"/>
                <a:ea typeface="Calibri" panose="020F0502020204030204" charset="0"/>
                <a:cs typeface="Times New Roman" panose="02020603050405020304" pitchFamily="18" charset="0"/>
              </a:rPr>
              <a:t>Scaling has been performed as part of  one of  Yeo-Johnson transformation (which performs both scaling &amp; transformation)</a:t>
            </a:r>
            <a:endParaRPr lang="en-IN" sz="1800" dirty="0">
              <a:effectLst/>
              <a:latin typeface="Calibri" panose="020F0502020204030204" charset="0"/>
              <a:ea typeface="Calibri" panose="020F0502020204030204" charset="0"/>
              <a:cs typeface="Times New Roman" panose="02020603050405020304" pitchFamily="18" charset="0"/>
            </a:endParaRPr>
          </a:p>
          <a:p>
            <a:endParaRPr lang="en-IN" dirty="0"/>
          </a:p>
        </p:txBody>
      </p:sp>
      <p:sp>
        <p:nvSpPr>
          <p:cNvPr id="7" name="Title 1">
            <a:extLst>
              <a:ext uri="{FF2B5EF4-FFF2-40B4-BE49-F238E27FC236}">
                <a16:creationId xmlns:a16="http://schemas.microsoft.com/office/drawing/2014/main" id="{DCA8461C-6D57-AA5E-8C65-2BA4A31BF972}"/>
              </a:ext>
            </a:extLst>
          </p:cNvPr>
          <p:cNvSpPr txBox="1"/>
          <p:nvPr/>
        </p:nvSpPr>
        <p:spPr>
          <a:xfrm>
            <a:off x="-2608425" y="2470429"/>
            <a:ext cx="8534400" cy="76200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u="sng" dirty="0">
                <a:solidFill>
                  <a:srgbClr val="000000"/>
                </a:solidFill>
                <a:highlight>
                  <a:srgbClr val="FFFFFF"/>
                </a:highlight>
                <a:latin typeface="Times New Roman" panose="02020603050405020304" pitchFamily="18" charset="0"/>
                <a:ea typeface="Times New Roman" panose="02020603050405020304" pitchFamily="18" charset="0"/>
              </a:rPr>
              <a:t>Outlier treatment</a:t>
            </a:r>
            <a:r>
              <a:rPr lang="en-IN" sz="3200" u="sng" dirty="0">
                <a:solidFill>
                  <a:srgbClr val="000000"/>
                </a:solidFill>
                <a:highlight>
                  <a:srgbClr val="FFFFFF"/>
                </a:highlight>
                <a:latin typeface="Times New Roman" panose="02020603050405020304" pitchFamily="18" charset="0"/>
                <a:ea typeface="Times New Roman" panose="02020603050405020304" pitchFamily="18" charset="0"/>
              </a:rPr>
              <a:t>:</a:t>
            </a:r>
            <a:br>
              <a:rPr lang="en-IN" sz="3200" u="sng" dirty="0">
                <a:highlight>
                  <a:srgbClr val="FFFFFF"/>
                </a:highlight>
                <a:latin typeface="Times New Roman" panose="02020603050405020304" pitchFamily="18" charset="0"/>
                <a:ea typeface="Times New Roman" panose="02020603050405020304" pitchFamily="18" charset="0"/>
              </a:rPr>
            </a:br>
            <a:endParaRPr lang="en-IN" sz="3200" u="sng" dirty="0"/>
          </a:p>
        </p:txBody>
      </p:sp>
      <p:sp>
        <p:nvSpPr>
          <p:cNvPr id="8" name="Content Placeholder 2">
            <a:extLst>
              <a:ext uri="{FF2B5EF4-FFF2-40B4-BE49-F238E27FC236}">
                <a16:creationId xmlns:a16="http://schemas.microsoft.com/office/drawing/2014/main" id="{ED9E4301-B902-A088-D71D-90879B9734A8}"/>
              </a:ext>
            </a:extLst>
          </p:cNvPr>
          <p:cNvSpPr txBox="1"/>
          <p:nvPr/>
        </p:nvSpPr>
        <p:spPr>
          <a:xfrm>
            <a:off x="1142274" y="2945448"/>
            <a:ext cx="10338526" cy="17695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07000"/>
              </a:lnSpc>
              <a:buFont typeface="Symbol" panose="05050102010706020507" pitchFamily="18" charset="2"/>
              <a:buChar char=""/>
            </a:pPr>
            <a:r>
              <a:rPr lang="en-IN" sz="1800" dirty="0">
                <a:solidFill>
                  <a:srgbClr val="222222"/>
                </a:solidFill>
                <a:highlight>
                  <a:srgbClr val="FFFFFF"/>
                </a:highlight>
                <a:latin typeface="Times New Roman" panose="02020603050405020304" pitchFamily="18" charset="0"/>
                <a:ea typeface="Calibri" panose="020F0502020204030204" charset="0"/>
                <a:cs typeface="Times New Roman" panose="02020603050405020304" pitchFamily="18" charset="0"/>
              </a:rPr>
              <a:t>The popular methods of handling the outliers are Trimming/removing the outlier based on IQR or z-Score or capping them.</a:t>
            </a:r>
          </a:p>
          <a:p>
            <a:pPr algn="just">
              <a:lnSpc>
                <a:spcPct val="107000"/>
              </a:lnSpc>
              <a:buFont typeface="Symbol" panose="05050102010706020507" pitchFamily="18" charset="2"/>
              <a:buChar char=""/>
            </a:pPr>
            <a:r>
              <a:rPr lang="en-IN" sz="1800" dirty="0">
                <a:solidFill>
                  <a:srgbClr val="222222"/>
                </a:solidFill>
                <a:highlight>
                  <a:srgbClr val="FFFFFF"/>
                </a:highlight>
                <a:latin typeface="Times New Roman" panose="02020603050405020304" pitchFamily="18" charset="0"/>
                <a:ea typeface="Calibri" panose="020F0502020204030204" charset="0"/>
                <a:cs typeface="Times New Roman" panose="02020603050405020304" pitchFamily="18" charset="0"/>
              </a:rPr>
              <a:t>But, we would like to consider the outliers in this dataset as a pattern and prefer not to treat them but to handle them differently since it is important for the model to get trained based on some extreme values in order to predict in an efficient way consider their nature in the financial sector.</a:t>
            </a:r>
            <a:endParaRPr lang="en-IN" sz="1800" dirty="0">
              <a:highlight>
                <a:srgbClr val="FFFFFF"/>
              </a:highlight>
              <a:latin typeface="Times New Roman" panose="02020603050405020304" pitchFamily="18" charset="0"/>
              <a:ea typeface="Calibri" panose="020F050202020403020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43FFB399-6788-DA76-ECFD-42C270ED803C}"/>
              </a:ext>
            </a:extLst>
          </p:cNvPr>
          <p:cNvSpPr txBox="1"/>
          <p:nvPr/>
        </p:nvSpPr>
        <p:spPr>
          <a:xfrm>
            <a:off x="-1979023" y="4809048"/>
            <a:ext cx="8534400" cy="76200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u="sng" dirty="0">
                <a:solidFill>
                  <a:srgbClr val="000000"/>
                </a:solidFill>
                <a:highlight>
                  <a:srgbClr val="FFFFFF"/>
                </a:highlight>
                <a:latin typeface="Times New Roman" panose="02020603050405020304" pitchFamily="18" charset="0"/>
                <a:ea typeface="Times New Roman" panose="02020603050405020304" pitchFamily="18" charset="0"/>
              </a:rPr>
              <a:t>Transformation technique</a:t>
            </a:r>
            <a:r>
              <a:rPr lang="en-IN" sz="3200" u="sng" dirty="0">
                <a:solidFill>
                  <a:srgbClr val="000000"/>
                </a:solidFill>
                <a:highlight>
                  <a:srgbClr val="FFFFFF"/>
                </a:highlight>
                <a:latin typeface="Times New Roman" panose="02020603050405020304" pitchFamily="18" charset="0"/>
                <a:ea typeface="Times New Roman" panose="02020603050405020304" pitchFamily="18" charset="0"/>
              </a:rPr>
              <a:t>:</a:t>
            </a:r>
            <a:br>
              <a:rPr lang="en-IN" sz="3200" u="sng" dirty="0">
                <a:highlight>
                  <a:srgbClr val="FFFFFF"/>
                </a:highlight>
                <a:latin typeface="Times New Roman" panose="02020603050405020304" pitchFamily="18" charset="0"/>
                <a:ea typeface="Times New Roman" panose="02020603050405020304" pitchFamily="18" charset="0"/>
              </a:rPr>
            </a:br>
            <a:endParaRPr lang="en-IN" sz="3200" u="sng" dirty="0"/>
          </a:p>
        </p:txBody>
      </p:sp>
      <p:sp>
        <p:nvSpPr>
          <p:cNvPr id="10" name="TextBox 8">
            <a:extLst>
              <a:ext uri="{FF2B5EF4-FFF2-40B4-BE49-F238E27FC236}">
                <a16:creationId xmlns:a16="http://schemas.microsoft.com/office/drawing/2014/main" id="{A5C5DD6F-07E4-8311-5477-61C2E3DACD45}"/>
              </a:ext>
            </a:extLst>
          </p:cNvPr>
          <p:cNvSpPr txBox="1"/>
          <p:nvPr/>
        </p:nvSpPr>
        <p:spPr>
          <a:xfrm>
            <a:off x="1210699" y="5369665"/>
            <a:ext cx="10572805"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sz="1800" dirty="0">
                <a:solidFill>
                  <a:srgbClr val="222222"/>
                </a:solidFill>
                <a:highlight>
                  <a:srgbClr val="FFFFFF"/>
                </a:highlight>
                <a:latin typeface="Times New Roman" panose="02020603050405020304" pitchFamily="18" charset="0"/>
                <a:ea typeface="Calibri" panose="020F0502020204030204" charset="0"/>
                <a:cs typeface="Times New Roman" panose="02020603050405020304" pitchFamily="18" charset="0"/>
              </a:rPr>
              <a:t>We prefer transformation of the numeric variables (using Yeo-</a:t>
            </a:r>
            <a:r>
              <a:rPr lang="en-IN" dirty="0">
                <a:solidFill>
                  <a:srgbClr val="222222"/>
                </a:solidFill>
                <a:highlight>
                  <a:srgbClr val="FFFFFF"/>
                </a:highlight>
                <a:latin typeface="Times New Roman" panose="02020603050405020304" pitchFamily="18" charset="0"/>
                <a:ea typeface="Calibri" panose="020F0502020204030204" charset="0"/>
                <a:cs typeface="Times New Roman" panose="02020603050405020304" pitchFamily="18" charset="0"/>
              </a:rPr>
              <a:t>J</a:t>
            </a:r>
            <a:r>
              <a:rPr lang="en-IN" sz="1800" dirty="0">
                <a:solidFill>
                  <a:srgbClr val="222222"/>
                </a:solidFill>
                <a:highlight>
                  <a:srgbClr val="FFFFFF"/>
                </a:highlight>
                <a:latin typeface="Times New Roman" panose="02020603050405020304" pitchFamily="18" charset="0"/>
                <a:ea typeface="Calibri" panose="020F0502020204030204" charset="0"/>
                <a:cs typeface="Times New Roman" panose="02020603050405020304" pitchFamily="18" charset="0"/>
              </a:rPr>
              <a:t>ohnson transformation) so that we can try to convert them to near normal distribution.</a:t>
            </a:r>
            <a:endParaRPr lang="en-IN" sz="1800" dirty="0">
              <a:highlight>
                <a:srgbClr val="FFFFFF"/>
              </a:highlight>
              <a:latin typeface="Times New Roman" panose="02020603050405020304" pitchFamily="18" charset="0"/>
              <a:ea typeface="Calibri" panose="020F050202020403020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74548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a:extLst>
              <a:ext uri="{FF2B5EF4-FFF2-40B4-BE49-F238E27FC236}">
                <a16:creationId xmlns:a16="http://schemas.microsoft.com/office/drawing/2014/main" id="{B4933123-AFFD-4FAD-2C7F-A7D85D593FB5}"/>
              </a:ext>
            </a:extLst>
          </p:cNvPr>
          <p:cNvSpPr/>
          <p:nvPr/>
        </p:nvSpPr>
        <p:spPr>
          <a:xfrm>
            <a:off x="0" y="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 name="Round Diagonal Corner Rectangle 4">
            <a:extLst>
              <a:ext uri="{FF2B5EF4-FFF2-40B4-BE49-F238E27FC236}">
                <a16:creationId xmlns:a16="http://schemas.microsoft.com/office/drawing/2014/main" id="{C00E3A2A-FBA4-0A98-C603-7FBB7B592803}"/>
              </a:ext>
            </a:extLst>
          </p:cNvPr>
          <p:cNvSpPr/>
          <p:nvPr/>
        </p:nvSpPr>
        <p:spPr>
          <a:xfrm>
            <a:off x="0" y="2209800"/>
            <a:ext cx="206087" cy="464820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13B00BA6-8FDD-169E-21B4-D683A9A3D02A}"/>
              </a:ext>
            </a:extLst>
          </p:cNvPr>
          <p:cNvSpPr txBox="1"/>
          <p:nvPr/>
        </p:nvSpPr>
        <p:spPr>
          <a:xfrm>
            <a:off x="-1751045" y="-374779"/>
            <a:ext cx="9850916" cy="124641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228600" algn="ctr">
              <a:spcBef>
                <a:spcPts val="1000"/>
              </a:spcBef>
              <a:spcAft>
                <a:spcPts val="0"/>
              </a:spcAft>
            </a:pPr>
            <a:r>
              <a:rPr lang="en-US" sz="2800" b="1" u="sng" dirty="0">
                <a:solidFill>
                  <a:srgbClr val="000000"/>
                </a:solidFill>
                <a:effectLst/>
                <a:latin typeface="Times New Roman" panose="02020603050405020304" pitchFamily="18" charset="0"/>
                <a:ea typeface="Times New Roman" panose="02020603050405020304" pitchFamily="18" charset="0"/>
              </a:rPr>
              <a:t>Encoding the Categorical Variables:</a:t>
            </a:r>
            <a:endParaRPr lang="en-IN" sz="2800"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05BCF552-DBEF-C2B9-B482-3C5F4784FEE6}"/>
              </a:ext>
            </a:extLst>
          </p:cNvPr>
          <p:cNvSpPr txBox="1"/>
          <p:nvPr/>
        </p:nvSpPr>
        <p:spPr>
          <a:xfrm>
            <a:off x="206087" y="461867"/>
            <a:ext cx="11709393" cy="6172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just">
              <a:lnSpc>
                <a:spcPct val="150000"/>
              </a:lnSpc>
              <a:spcBef>
                <a:spcPts val="1000"/>
              </a:spcBef>
              <a:spcAft>
                <a:spcPts val="800"/>
              </a:spcAft>
            </a:pPr>
            <a:r>
              <a:rPr lang="en-IN" sz="1800" dirty="0">
                <a:solidFill>
                  <a:srgbClr val="222222"/>
                </a:solidFill>
                <a:effectLst/>
                <a:latin typeface="Times New Roman" panose="02020603050405020304" pitchFamily="18" charset="0"/>
                <a:ea typeface="Calibri" panose="020F0502020204030204" charset="0"/>
                <a:cs typeface="Times New Roman" panose="02020603050405020304" pitchFamily="18" charset="0"/>
              </a:rPr>
              <a:t>The performance of a machine learning model not only depends on the model and the hyperparameters but also on how we process and feed different types of variables to the model. Since most machine learning models only accept numerical variables, pre-processing the categorical variables becomes a necessary step. Converting these categorical variables to numbers such that the model is able to understand and extract valuable information is known as Encoding. There are various encoding techniques available like Dummies, One Hot Encoder, Label Encoder, Ordinal Encoder etc., We have used Label Encoder for encoding our categorical variables considering the no. of categorical variables and we have also seen there is not a significant improvement in model performance when dummy encoding was utilized.</a:t>
            </a:r>
            <a:endParaRPr lang="en-IN" sz="1800" dirty="0">
              <a:effectLst/>
              <a:latin typeface="Times New Roman" panose="02020603050405020304" pitchFamily="18" charset="0"/>
              <a:ea typeface="Calibri" panose="020F0502020204030204" charset="0"/>
              <a:cs typeface="Times New Roman" panose="02020603050405020304" pitchFamily="18" charset="0"/>
            </a:endParaRPr>
          </a:p>
          <a:p>
            <a:pPr indent="457200" algn="just">
              <a:lnSpc>
                <a:spcPct val="150000"/>
              </a:lnSpc>
            </a:pPr>
            <a:r>
              <a:rPr lang="en-IN" sz="1800"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We have utilized </a:t>
            </a:r>
            <a:r>
              <a:rPr lang="en-IN" sz="1800" b="1"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Label encoding technique</a:t>
            </a:r>
            <a:r>
              <a:rPr lang="en-IN" sz="1800"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In this case, retaining the order is important. Hence encoding should reflect the sequence. In Label encoding, each label is converted into an integer value. We will create a variable that contains the categories representing the education qualification of a person likewise.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final processed data which we would be using in building various Classification Models like Logistic Regression, Decision Tree, Random Forest etc. We, with the help of the built models we would infer on the significance and effects of each independent variable on our target variable for predicting the patterns and rate of successful conversion to give some insightful ideas for effective marketing.</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6217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a:extLst>
              <a:ext uri="{FF2B5EF4-FFF2-40B4-BE49-F238E27FC236}">
                <a16:creationId xmlns:a16="http://schemas.microsoft.com/office/drawing/2014/main" id="{B4933123-AFFD-4FAD-2C7F-A7D85D593FB5}"/>
              </a:ext>
            </a:extLst>
          </p:cNvPr>
          <p:cNvSpPr/>
          <p:nvPr/>
        </p:nvSpPr>
        <p:spPr>
          <a:xfrm>
            <a:off x="0" y="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 name="Round Diagonal Corner Rectangle 4">
            <a:extLst>
              <a:ext uri="{FF2B5EF4-FFF2-40B4-BE49-F238E27FC236}">
                <a16:creationId xmlns:a16="http://schemas.microsoft.com/office/drawing/2014/main" id="{C00E3A2A-FBA4-0A98-C603-7FBB7B592803}"/>
              </a:ext>
            </a:extLst>
          </p:cNvPr>
          <p:cNvSpPr/>
          <p:nvPr/>
        </p:nvSpPr>
        <p:spPr>
          <a:xfrm>
            <a:off x="0" y="2209800"/>
            <a:ext cx="206087" cy="464820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F543FD22-8C33-690D-E539-8FE53C98BABF}"/>
              </a:ext>
            </a:extLst>
          </p:cNvPr>
          <p:cNvSpPr>
            <a:spLocks noGrp="1"/>
          </p:cNvSpPr>
          <p:nvPr/>
        </p:nvSpPr>
        <p:spPr>
          <a:xfrm>
            <a:off x="-217468" y="-128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400" u="sng" dirty="0">
                <a:latin typeface="Times New Roman" panose="02020603050405020304" pitchFamily="18" charset="0"/>
                <a:cs typeface="Times New Roman" panose="02020603050405020304" pitchFamily="18" charset="0"/>
              </a:rPr>
              <a:t>Model Building &amp; Evaluation</a:t>
            </a:r>
          </a:p>
        </p:txBody>
      </p:sp>
      <p:sp>
        <p:nvSpPr>
          <p:cNvPr id="3" name="TextBox 3">
            <a:extLst>
              <a:ext uri="{FF2B5EF4-FFF2-40B4-BE49-F238E27FC236}">
                <a16:creationId xmlns:a16="http://schemas.microsoft.com/office/drawing/2014/main" id="{730268B7-B2F7-F9F4-AD56-636F916A7713}"/>
              </a:ext>
            </a:extLst>
          </p:cNvPr>
          <p:cNvSpPr txBox="1"/>
          <p:nvPr/>
        </p:nvSpPr>
        <p:spPr>
          <a:xfrm>
            <a:off x="575035" y="886120"/>
            <a:ext cx="11029361" cy="568873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The Modeling is the core of any machine learning project. This step is responsible for the results that should satisfy or help satisfy the project goal.</a:t>
            </a:r>
          </a:p>
          <a:p>
            <a:pPr algn="just"/>
            <a:r>
              <a:rPr lang="en-US" sz="1700"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Building a model in machine learning is creating a mathematical representation by generalizing and learning from training data.</a:t>
            </a:r>
          </a:p>
          <a:p>
            <a:pPr marL="342900" indent="-342900" algn="just">
              <a:buFont typeface="Wingdings" panose="05000000000000000000" pitchFamily="2" charset="2"/>
              <a:buChar char="Ø"/>
            </a:pPr>
            <a:endParaRPr lang="en-US" sz="17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Our problem statement come under the Classification thus we have decided to use various models namely</a:t>
            </a:r>
          </a:p>
          <a:p>
            <a:pPr algn="just"/>
            <a:endParaRPr lang="en-IN" sz="1700" dirty="0">
              <a:latin typeface="Times New Roman" panose="02020603050405020304" pitchFamily="18" charset="0"/>
              <a:cs typeface="Times New Roman" panose="02020603050405020304" pitchFamily="18" charset="0"/>
            </a:endParaRPr>
          </a:p>
          <a:p>
            <a:pPr marL="800100" lvl="1" indent="-342900" algn="just">
              <a:lnSpc>
                <a:spcPct val="150000"/>
              </a:lnSpc>
              <a:buFont typeface="+mj-lt"/>
              <a:buAutoNum type="arabicPeriod"/>
            </a:pPr>
            <a:r>
              <a:rPr lang="en-IN" sz="1700" spc="-5" dirty="0">
                <a:solidFill>
                  <a:srgbClr val="000000"/>
                </a:solidFill>
                <a:effectLst/>
                <a:highlight>
                  <a:srgbClr val="FFFFFF"/>
                </a:highlight>
                <a:latin typeface="Times New Roman" panose="02020603050405020304" pitchFamily="18" charset="0"/>
                <a:ea typeface="Calibri" panose="020F0502020204030204" charset="0"/>
                <a:cs typeface="Times New Roman" panose="02020603050405020304" pitchFamily="18" charset="0"/>
              </a:rPr>
              <a:t>Logistic Regression Model</a:t>
            </a:r>
            <a:endParaRPr lang="en-IN" sz="1700" dirty="0">
              <a:effectLst/>
              <a:latin typeface="Times New Roman" panose="02020603050405020304" pitchFamily="18" charset="0"/>
              <a:ea typeface="Calibri" panose="020F0502020204030204" charset="0"/>
              <a:cs typeface="Times New Roman" panose="02020603050405020304" pitchFamily="18" charset="0"/>
            </a:endParaRPr>
          </a:p>
          <a:p>
            <a:pPr marL="800100" lvl="1" indent="-342900" algn="just">
              <a:lnSpc>
                <a:spcPct val="150000"/>
              </a:lnSpc>
              <a:buFont typeface="+mj-lt"/>
              <a:buAutoNum type="arabicPeriod"/>
            </a:pPr>
            <a:r>
              <a:rPr lang="en-IN" sz="1700" spc="-5" dirty="0">
                <a:solidFill>
                  <a:srgbClr val="000000"/>
                </a:solidFill>
                <a:effectLst/>
                <a:highlight>
                  <a:srgbClr val="FFFFFF"/>
                </a:highlight>
                <a:latin typeface="Times New Roman" panose="02020603050405020304" pitchFamily="18" charset="0"/>
                <a:ea typeface="Calibri" panose="020F0502020204030204" charset="0"/>
                <a:cs typeface="Times New Roman" panose="02020603050405020304" pitchFamily="18" charset="0"/>
              </a:rPr>
              <a:t>Decision Tree Model</a:t>
            </a:r>
            <a:endParaRPr lang="en-IN" sz="1700" dirty="0">
              <a:effectLst/>
              <a:latin typeface="Times New Roman" panose="02020603050405020304" pitchFamily="18" charset="0"/>
              <a:ea typeface="Calibri" panose="020F0502020204030204" charset="0"/>
              <a:cs typeface="Times New Roman" panose="02020603050405020304" pitchFamily="18" charset="0"/>
            </a:endParaRPr>
          </a:p>
          <a:p>
            <a:pPr marL="800100" lvl="1" indent="-342900" algn="just">
              <a:lnSpc>
                <a:spcPct val="150000"/>
              </a:lnSpc>
              <a:buFont typeface="+mj-lt"/>
              <a:buAutoNum type="arabicPeriod"/>
            </a:pPr>
            <a:r>
              <a:rPr lang="en-IN" sz="1700" spc="-5" dirty="0">
                <a:solidFill>
                  <a:srgbClr val="000000"/>
                </a:solidFill>
                <a:effectLst/>
                <a:highlight>
                  <a:srgbClr val="FFFFFF"/>
                </a:highlight>
                <a:latin typeface="Times New Roman" panose="02020603050405020304" pitchFamily="18" charset="0"/>
                <a:ea typeface="Calibri" panose="020F0502020204030204" charset="0"/>
                <a:cs typeface="Times New Roman" panose="02020603050405020304" pitchFamily="18" charset="0"/>
              </a:rPr>
              <a:t>Random Forest Model</a:t>
            </a:r>
            <a:endParaRPr lang="en-IN" sz="1700" dirty="0">
              <a:effectLst/>
              <a:latin typeface="Times New Roman" panose="02020603050405020304" pitchFamily="18" charset="0"/>
              <a:ea typeface="Calibri" panose="020F0502020204030204" charset="0"/>
              <a:cs typeface="Times New Roman" panose="02020603050405020304" pitchFamily="18" charset="0"/>
            </a:endParaRPr>
          </a:p>
          <a:p>
            <a:pPr marL="800100" lvl="1" indent="-342900" algn="just">
              <a:lnSpc>
                <a:spcPct val="150000"/>
              </a:lnSpc>
              <a:buFont typeface="+mj-lt"/>
              <a:buAutoNum type="arabicPeriod"/>
            </a:pPr>
            <a:r>
              <a:rPr lang="en-IN" sz="1700" spc="-5" dirty="0">
                <a:solidFill>
                  <a:srgbClr val="000000"/>
                </a:solidFill>
                <a:effectLst/>
                <a:highlight>
                  <a:srgbClr val="FFFFFF"/>
                </a:highlight>
                <a:latin typeface="Times New Roman" panose="02020603050405020304" pitchFamily="18" charset="0"/>
                <a:ea typeface="Calibri" panose="020F0502020204030204" charset="0"/>
                <a:cs typeface="Times New Roman" panose="02020603050405020304" pitchFamily="18" charset="0"/>
              </a:rPr>
              <a:t>Ada Boost Technique</a:t>
            </a:r>
            <a:endParaRPr lang="en-IN" sz="1700" dirty="0">
              <a:effectLst/>
              <a:latin typeface="Times New Roman" panose="02020603050405020304" pitchFamily="18" charset="0"/>
              <a:ea typeface="Calibri" panose="020F0502020204030204" charset="0"/>
              <a:cs typeface="Times New Roman" panose="02020603050405020304" pitchFamily="18" charset="0"/>
            </a:endParaRPr>
          </a:p>
          <a:p>
            <a:pPr marL="800100" lvl="1" indent="-342900" algn="just">
              <a:lnSpc>
                <a:spcPct val="150000"/>
              </a:lnSpc>
              <a:buFont typeface="+mj-lt"/>
              <a:buAutoNum type="arabicPeriod"/>
            </a:pPr>
            <a:r>
              <a:rPr lang="en-IN" sz="1700" spc="-5" dirty="0">
                <a:solidFill>
                  <a:srgbClr val="000000"/>
                </a:solidFill>
                <a:effectLst/>
                <a:highlight>
                  <a:srgbClr val="FFFFFF"/>
                </a:highlight>
                <a:latin typeface="Times New Roman" panose="02020603050405020304" pitchFamily="18" charset="0"/>
                <a:ea typeface="Calibri" panose="020F0502020204030204" charset="0"/>
                <a:cs typeface="Times New Roman" panose="02020603050405020304" pitchFamily="18" charset="0"/>
              </a:rPr>
              <a:t>Gradient Boosting Technique</a:t>
            </a:r>
            <a:endParaRPr lang="en-IN" sz="1700" dirty="0">
              <a:effectLst/>
              <a:latin typeface="Times New Roman" panose="02020603050405020304" pitchFamily="18" charset="0"/>
              <a:ea typeface="Calibri" panose="020F0502020204030204" charset="0"/>
              <a:cs typeface="Times New Roman" panose="02020603050405020304" pitchFamily="18" charset="0"/>
            </a:endParaRPr>
          </a:p>
          <a:p>
            <a:pPr marL="800100" lvl="1" indent="-342900" algn="just">
              <a:lnSpc>
                <a:spcPct val="150000"/>
              </a:lnSpc>
              <a:spcAft>
                <a:spcPts val="800"/>
              </a:spcAft>
              <a:buFont typeface="+mj-lt"/>
              <a:buAutoNum type="arabicPeriod"/>
            </a:pPr>
            <a:r>
              <a:rPr lang="en-IN" sz="1700" spc="-5" dirty="0">
                <a:solidFill>
                  <a:srgbClr val="000000"/>
                </a:solidFill>
                <a:highlight>
                  <a:srgbClr val="FFFFFF"/>
                </a:highlight>
                <a:latin typeface="Times New Roman" panose="02020603050405020304" pitchFamily="18" charset="0"/>
                <a:ea typeface="Calibri" panose="020F0502020204030204" charset="0"/>
                <a:cs typeface="Times New Roman" panose="02020603050405020304" pitchFamily="18" charset="0"/>
              </a:rPr>
              <a:t>Ex</a:t>
            </a:r>
            <a:r>
              <a:rPr lang="en-IN" sz="1700" spc="-5" dirty="0">
                <a:solidFill>
                  <a:srgbClr val="000000"/>
                </a:solidFill>
                <a:effectLst/>
                <a:highlight>
                  <a:srgbClr val="FFFFFF"/>
                </a:highlight>
                <a:latin typeface="Times New Roman" panose="02020603050405020304" pitchFamily="18" charset="0"/>
                <a:ea typeface="Calibri" panose="020F0502020204030204" charset="0"/>
                <a:cs typeface="Times New Roman" panose="02020603050405020304" pitchFamily="18" charset="0"/>
              </a:rPr>
              <a:t>treme Gradient Boosting Technique</a:t>
            </a:r>
            <a:endParaRPr lang="en-IN" sz="1700" dirty="0">
              <a:effectLst/>
              <a:latin typeface="Times New Roman" panose="02020603050405020304" pitchFamily="18" charset="0"/>
              <a:ea typeface="Calibri" panose="020F0502020204030204" charset="0"/>
              <a:cs typeface="Times New Roman" panose="02020603050405020304" pitchFamily="18" charset="0"/>
            </a:endParaRPr>
          </a:p>
          <a:p>
            <a:pPr lvl="5"/>
            <a:endParaRPr lang="en-IN" sz="17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1700" b="1" dirty="0">
                <a:latin typeface="Times New Roman" panose="02020603050405020304" pitchFamily="18" charset="0"/>
                <a:cs typeface="Times New Roman" panose="02020603050405020304" pitchFamily="18" charset="0"/>
              </a:rPr>
              <a:t>Evaluation metrics</a:t>
            </a:r>
            <a:r>
              <a:rPr lang="en-IN" sz="1700" dirty="0">
                <a:latin typeface="Times New Roman" panose="02020603050405020304" pitchFamily="18" charset="0"/>
                <a:cs typeface="Times New Roman" panose="02020603050405020304" pitchFamily="18" charset="0"/>
              </a:rPr>
              <a:t>: Recall, Precision, Accuracy &amp; F1 Score (weighted). Due to imbalance in the subclass of the target variable we have opted for weighted evaluation metrics which will give us the correct representation of the metrics thereby will estimate the model performance appropriately. </a:t>
            </a:r>
          </a:p>
        </p:txBody>
      </p:sp>
    </p:spTree>
    <p:extLst>
      <p:ext uri="{BB962C8B-B14F-4D97-AF65-F5344CB8AC3E}">
        <p14:creationId xmlns:p14="http://schemas.microsoft.com/office/powerpoint/2010/main" val="385270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a:extLst>
              <a:ext uri="{FF2B5EF4-FFF2-40B4-BE49-F238E27FC236}">
                <a16:creationId xmlns:a16="http://schemas.microsoft.com/office/drawing/2014/main" id="{B4933123-AFFD-4FAD-2C7F-A7D85D593FB5}"/>
              </a:ext>
            </a:extLst>
          </p:cNvPr>
          <p:cNvSpPr/>
          <p:nvPr/>
        </p:nvSpPr>
        <p:spPr>
          <a:xfrm>
            <a:off x="0" y="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 name="Round Diagonal Corner Rectangle 4">
            <a:extLst>
              <a:ext uri="{FF2B5EF4-FFF2-40B4-BE49-F238E27FC236}">
                <a16:creationId xmlns:a16="http://schemas.microsoft.com/office/drawing/2014/main" id="{C00E3A2A-FBA4-0A98-C603-7FBB7B592803}"/>
              </a:ext>
            </a:extLst>
          </p:cNvPr>
          <p:cNvSpPr/>
          <p:nvPr/>
        </p:nvSpPr>
        <p:spPr>
          <a:xfrm>
            <a:off x="0" y="2209800"/>
            <a:ext cx="206087" cy="464820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2" name="TextBox 30">
            <a:extLst>
              <a:ext uri="{FF2B5EF4-FFF2-40B4-BE49-F238E27FC236}">
                <a16:creationId xmlns:a16="http://schemas.microsoft.com/office/drawing/2014/main" id="{0FBA5F18-301D-8F45-3D48-8B384C810574}"/>
              </a:ext>
            </a:extLst>
          </p:cNvPr>
          <p:cNvSpPr txBox="1"/>
          <p:nvPr/>
        </p:nvSpPr>
        <p:spPr>
          <a:xfrm>
            <a:off x="206087" y="-102637"/>
            <a:ext cx="3355769"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u="sng" dirty="0">
                <a:ea typeface="굴림" panose="020B0600000101010101" pitchFamily="34" charset="-127"/>
              </a:rPr>
              <a:t>Data dictionary</a:t>
            </a:r>
            <a:endParaRPr lang="en-US" sz="2400" b="1" u="sng" dirty="0"/>
          </a:p>
        </p:txBody>
      </p:sp>
      <p:graphicFrame>
        <p:nvGraphicFramePr>
          <p:cNvPr id="3" name="Table 2">
            <a:extLst>
              <a:ext uri="{FF2B5EF4-FFF2-40B4-BE49-F238E27FC236}">
                <a16:creationId xmlns:a16="http://schemas.microsoft.com/office/drawing/2014/main" id="{83E36E91-6845-F492-B144-83B38C5396B2}"/>
              </a:ext>
            </a:extLst>
          </p:cNvPr>
          <p:cNvGraphicFramePr>
            <a:graphicFrameLocks noGrp="1"/>
          </p:cNvGraphicFramePr>
          <p:nvPr>
            <p:extLst>
              <p:ext uri="{D42A27DB-BD31-4B8C-83A1-F6EECF244321}">
                <p14:modId xmlns:p14="http://schemas.microsoft.com/office/powerpoint/2010/main" val="23645095"/>
              </p:ext>
            </p:extLst>
          </p:nvPr>
        </p:nvGraphicFramePr>
        <p:xfrm>
          <a:off x="377959" y="359028"/>
          <a:ext cx="11607954" cy="6489861"/>
        </p:xfrm>
        <a:graphic>
          <a:graphicData uri="http://schemas.openxmlformats.org/drawingml/2006/table">
            <a:tbl>
              <a:tblPr firstRow="1" firstCol="1" bandRow="1">
                <a:tableStyleId>{9D7B26C5-4107-4FEC-AEDC-1716B250A1EF}</a:tableStyleId>
              </a:tblPr>
              <a:tblGrid>
                <a:gridCol w="405992">
                  <a:extLst>
                    <a:ext uri="{9D8B030D-6E8A-4147-A177-3AD203B41FA5}">
                      <a16:colId xmlns:a16="http://schemas.microsoft.com/office/drawing/2014/main" val="20000"/>
                    </a:ext>
                  </a:extLst>
                </a:gridCol>
                <a:gridCol w="2476332">
                  <a:extLst>
                    <a:ext uri="{9D8B030D-6E8A-4147-A177-3AD203B41FA5}">
                      <a16:colId xmlns:a16="http://schemas.microsoft.com/office/drawing/2014/main" val="20001"/>
                    </a:ext>
                  </a:extLst>
                </a:gridCol>
                <a:gridCol w="5920206">
                  <a:extLst>
                    <a:ext uri="{9D8B030D-6E8A-4147-A177-3AD203B41FA5}">
                      <a16:colId xmlns:a16="http://schemas.microsoft.com/office/drawing/2014/main" val="20002"/>
                    </a:ext>
                  </a:extLst>
                </a:gridCol>
                <a:gridCol w="1402712">
                  <a:extLst>
                    <a:ext uri="{9D8B030D-6E8A-4147-A177-3AD203B41FA5}">
                      <a16:colId xmlns:a16="http://schemas.microsoft.com/office/drawing/2014/main" val="20003"/>
                    </a:ext>
                  </a:extLst>
                </a:gridCol>
                <a:gridCol w="1402712">
                  <a:extLst>
                    <a:ext uri="{9D8B030D-6E8A-4147-A177-3AD203B41FA5}">
                      <a16:colId xmlns:a16="http://schemas.microsoft.com/office/drawing/2014/main" val="567324351"/>
                    </a:ext>
                  </a:extLst>
                </a:gridCol>
              </a:tblGrid>
              <a:tr h="144421">
                <a:tc>
                  <a:txBody>
                    <a:bodyPr/>
                    <a:lstStyle>
                      <a:defPPr>
                        <a:defRPr lang="en-US" b="1">
                          <a:solidFill>
                            <a:schemeClr val="tx1"/>
                          </a:solidFill>
                        </a:defRPr>
                      </a:defPPr>
                      <a:lvl1pPr marL="0" algn="l"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b="1" kern="1200">
                          <a:solidFill>
                            <a:schemeClr val="tx1"/>
                          </a:solidFill>
                          <a:latin typeface="+mn-lt"/>
                          <a:ea typeface="+mn-ea"/>
                          <a:cs typeface="+mn-cs"/>
                        </a:defRPr>
                      </a:lvl2pPr>
                      <a:lvl3pPr marL="914400" algn="l" defTabSz="914400" rtl="0" eaLnBrk="1" latinLnBrk="0" hangingPunct="1">
                        <a:defRPr sz="1800" b="1" kern="1200">
                          <a:solidFill>
                            <a:schemeClr val="tx1"/>
                          </a:solidFill>
                          <a:latin typeface="+mn-lt"/>
                          <a:ea typeface="+mn-ea"/>
                          <a:cs typeface="+mn-cs"/>
                        </a:defRPr>
                      </a:lvl3pPr>
                      <a:lvl4pPr marL="1371600" algn="l" defTabSz="914400" rtl="0" eaLnBrk="1" latinLnBrk="0" hangingPunct="1">
                        <a:defRPr sz="1800" b="1" kern="1200">
                          <a:solidFill>
                            <a:schemeClr val="tx1"/>
                          </a:solidFill>
                          <a:latin typeface="+mn-lt"/>
                          <a:ea typeface="+mn-ea"/>
                          <a:cs typeface="+mn-cs"/>
                        </a:defRPr>
                      </a:lvl4pPr>
                      <a:lvl5pPr marL="1828800" algn="l" defTabSz="914400" rtl="0" eaLnBrk="1" latinLnBrk="0" hangingPunct="1">
                        <a:defRPr sz="1800" b="1" kern="1200">
                          <a:solidFill>
                            <a:schemeClr val="tx1"/>
                          </a:solidFill>
                          <a:latin typeface="+mn-lt"/>
                          <a:ea typeface="+mn-ea"/>
                          <a:cs typeface="+mn-cs"/>
                        </a:defRPr>
                      </a:lvl5pPr>
                      <a:lvl6pPr marL="2286000" algn="l" defTabSz="914400" rtl="0" eaLnBrk="1" latinLnBrk="0" hangingPunct="1">
                        <a:defRPr sz="1800" b="1" kern="1200">
                          <a:solidFill>
                            <a:schemeClr val="tx1"/>
                          </a:solidFill>
                          <a:latin typeface="+mn-lt"/>
                          <a:ea typeface="+mn-ea"/>
                          <a:cs typeface="+mn-cs"/>
                        </a:defRPr>
                      </a:lvl6pPr>
                      <a:lvl7pPr marL="2743200" algn="l" defTabSz="914400" rtl="0" eaLnBrk="1" latinLnBrk="0" hangingPunct="1">
                        <a:defRPr sz="1800" b="1" kern="1200">
                          <a:solidFill>
                            <a:schemeClr val="tx1"/>
                          </a:solidFill>
                          <a:latin typeface="+mn-lt"/>
                          <a:ea typeface="+mn-ea"/>
                          <a:cs typeface="+mn-cs"/>
                        </a:defRPr>
                      </a:lvl7pPr>
                      <a:lvl8pPr marL="3200400" algn="l" defTabSz="914400" rtl="0" eaLnBrk="1" latinLnBrk="0" hangingPunct="1">
                        <a:defRPr sz="1800" b="1" kern="1200">
                          <a:solidFill>
                            <a:schemeClr val="tx1"/>
                          </a:solidFill>
                          <a:latin typeface="+mn-lt"/>
                          <a:ea typeface="+mn-ea"/>
                          <a:cs typeface="+mn-cs"/>
                        </a:defRPr>
                      </a:lvl8pPr>
                      <a:lvl9pPr marL="3657600" algn="l" defTabSz="914400" rtl="0" eaLnBrk="1" latinLnBrk="0" hangingPunct="1">
                        <a:defRPr sz="1800" b="1" kern="1200">
                          <a:solidFill>
                            <a:schemeClr val="tx1"/>
                          </a:solidFill>
                          <a:latin typeface="+mn-lt"/>
                          <a:ea typeface="+mn-ea"/>
                          <a:cs typeface="+mn-cs"/>
                        </a:defRPr>
                      </a:lvl9pPr>
                    </a:lstStyle>
                    <a:p>
                      <a:pPr algn="ctr">
                        <a:lnSpc>
                          <a:spcPct val="107000"/>
                        </a:lnSpc>
                        <a:spcAft>
                          <a:spcPts val="0"/>
                        </a:spcAft>
                      </a:pPr>
                      <a:r>
                        <a:rPr lang="en-IN" sz="1050" dirty="0">
                          <a:effectLst/>
                          <a:latin typeface="Times New Roman" panose="02020603050405020304" pitchFamily="18" charset="0"/>
                          <a:cs typeface="Times New Roman" panose="02020603050405020304" pitchFamily="18" charset="0"/>
                        </a:rPr>
                        <a:t>S.No</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tc>
                  <a:txBody>
                    <a:bodyPr/>
                    <a:lstStyle>
                      <a:defPPr>
                        <a:defRPr lang="en-US" b="1">
                          <a:solidFill>
                            <a:schemeClr val="tx1"/>
                          </a:solidFill>
                        </a:defRPr>
                      </a:defPPr>
                      <a:lvl1pPr marL="0" algn="l"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b="1" kern="1200">
                          <a:solidFill>
                            <a:schemeClr val="tx1"/>
                          </a:solidFill>
                          <a:latin typeface="+mn-lt"/>
                          <a:ea typeface="+mn-ea"/>
                          <a:cs typeface="+mn-cs"/>
                        </a:defRPr>
                      </a:lvl2pPr>
                      <a:lvl3pPr marL="914400" algn="l" defTabSz="914400" rtl="0" eaLnBrk="1" latinLnBrk="0" hangingPunct="1">
                        <a:defRPr sz="1800" b="1" kern="1200">
                          <a:solidFill>
                            <a:schemeClr val="tx1"/>
                          </a:solidFill>
                          <a:latin typeface="+mn-lt"/>
                          <a:ea typeface="+mn-ea"/>
                          <a:cs typeface="+mn-cs"/>
                        </a:defRPr>
                      </a:lvl3pPr>
                      <a:lvl4pPr marL="1371600" algn="l" defTabSz="914400" rtl="0" eaLnBrk="1" latinLnBrk="0" hangingPunct="1">
                        <a:defRPr sz="1800" b="1" kern="1200">
                          <a:solidFill>
                            <a:schemeClr val="tx1"/>
                          </a:solidFill>
                          <a:latin typeface="+mn-lt"/>
                          <a:ea typeface="+mn-ea"/>
                          <a:cs typeface="+mn-cs"/>
                        </a:defRPr>
                      </a:lvl4pPr>
                      <a:lvl5pPr marL="1828800" algn="l" defTabSz="914400" rtl="0" eaLnBrk="1" latinLnBrk="0" hangingPunct="1">
                        <a:defRPr sz="1800" b="1" kern="1200">
                          <a:solidFill>
                            <a:schemeClr val="tx1"/>
                          </a:solidFill>
                          <a:latin typeface="+mn-lt"/>
                          <a:ea typeface="+mn-ea"/>
                          <a:cs typeface="+mn-cs"/>
                        </a:defRPr>
                      </a:lvl5pPr>
                      <a:lvl6pPr marL="2286000" algn="l" defTabSz="914400" rtl="0" eaLnBrk="1" latinLnBrk="0" hangingPunct="1">
                        <a:defRPr sz="1800" b="1" kern="1200">
                          <a:solidFill>
                            <a:schemeClr val="tx1"/>
                          </a:solidFill>
                          <a:latin typeface="+mn-lt"/>
                          <a:ea typeface="+mn-ea"/>
                          <a:cs typeface="+mn-cs"/>
                        </a:defRPr>
                      </a:lvl6pPr>
                      <a:lvl7pPr marL="2743200" algn="l" defTabSz="914400" rtl="0" eaLnBrk="1" latinLnBrk="0" hangingPunct="1">
                        <a:defRPr sz="1800" b="1" kern="1200">
                          <a:solidFill>
                            <a:schemeClr val="tx1"/>
                          </a:solidFill>
                          <a:latin typeface="+mn-lt"/>
                          <a:ea typeface="+mn-ea"/>
                          <a:cs typeface="+mn-cs"/>
                        </a:defRPr>
                      </a:lvl7pPr>
                      <a:lvl8pPr marL="3200400" algn="l" defTabSz="914400" rtl="0" eaLnBrk="1" latinLnBrk="0" hangingPunct="1">
                        <a:defRPr sz="1800" b="1" kern="1200">
                          <a:solidFill>
                            <a:schemeClr val="tx1"/>
                          </a:solidFill>
                          <a:latin typeface="+mn-lt"/>
                          <a:ea typeface="+mn-ea"/>
                          <a:cs typeface="+mn-cs"/>
                        </a:defRPr>
                      </a:lvl8pPr>
                      <a:lvl9pPr marL="3657600" algn="l" defTabSz="914400" rtl="0" eaLnBrk="1" latinLnBrk="0" hangingPunct="1">
                        <a:defRPr sz="1800" b="1" kern="1200">
                          <a:solidFill>
                            <a:schemeClr val="tx1"/>
                          </a:solidFill>
                          <a:latin typeface="+mn-lt"/>
                          <a:ea typeface="+mn-ea"/>
                          <a:cs typeface="+mn-cs"/>
                        </a:defRPr>
                      </a:lvl9pPr>
                    </a:lstStyle>
                    <a:p>
                      <a:pPr algn="ctr">
                        <a:lnSpc>
                          <a:spcPct val="107000"/>
                        </a:lnSpc>
                        <a:spcAft>
                          <a:spcPts val="0"/>
                        </a:spcAft>
                      </a:pPr>
                      <a:r>
                        <a:rPr lang="en-IN" sz="1050" dirty="0">
                          <a:effectLst/>
                          <a:latin typeface="Times New Roman" panose="02020603050405020304" pitchFamily="18" charset="0"/>
                          <a:cs typeface="Times New Roman" panose="02020603050405020304" pitchFamily="18" charset="0"/>
                        </a:rPr>
                        <a:t>Field name</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tc>
                  <a:txBody>
                    <a:bodyPr/>
                    <a:lstStyle>
                      <a:defPPr>
                        <a:defRPr lang="en-US" b="1">
                          <a:solidFill>
                            <a:schemeClr val="tx1"/>
                          </a:solidFill>
                        </a:defRPr>
                      </a:defPPr>
                      <a:lvl1pPr marL="0" algn="l"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b="1" kern="1200">
                          <a:solidFill>
                            <a:schemeClr val="tx1"/>
                          </a:solidFill>
                          <a:latin typeface="+mn-lt"/>
                          <a:ea typeface="+mn-ea"/>
                          <a:cs typeface="+mn-cs"/>
                        </a:defRPr>
                      </a:lvl2pPr>
                      <a:lvl3pPr marL="914400" algn="l" defTabSz="914400" rtl="0" eaLnBrk="1" latinLnBrk="0" hangingPunct="1">
                        <a:defRPr sz="1800" b="1" kern="1200">
                          <a:solidFill>
                            <a:schemeClr val="tx1"/>
                          </a:solidFill>
                          <a:latin typeface="+mn-lt"/>
                          <a:ea typeface="+mn-ea"/>
                          <a:cs typeface="+mn-cs"/>
                        </a:defRPr>
                      </a:lvl3pPr>
                      <a:lvl4pPr marL="1371600" algn="l" defTabSz="914400" rtl="0" eaLnBrk="1" latinLnBrk="0" hangingPunct="1">
                        <a:defRPr sz="1800" b="1" kern="1200">
                          <a:solidFill>
                            <a:schemeClr val="tx1"/>
                          </a:solidFill>
                          <a:latin typeface="+mn-lt"/>
                          <a:ea typeface="+mn-ea"/>
                          <a:cs typeface="+mn-cs"/>
                        </a:defRPr>
                      </a:lvl4pPr>
                      <a:lvl5pPr marL="1828800" algn="l" defTabSz="914400" rtl="0" eaLnBrk="1" latinLnBrk="0" hangingPunct="1">
                        <a:defRPr sz="1800" b="1" kern="1200">
                          <a:solidFill>
                            <a:schemeClr val="tx1"/>
                          </a:solidFill>
                          <a:latin typeface="+mn-lt"/>
                          <a:ea typeface="+mn-ea"/>
                          <a:cs typeface="+mn-cs"/>
                        </a:defRPr>
                      </a:lvl5pPr>
                      <a:lvl6pPr marL="2286000" algn="l" defTabSz="914400" rtl="0" eaLnBrk="1" latinLnBrk="0" hangingPunct="1">
                        <a:defRPr sz="1800" b="1" kern="1200">
                          <a:solidFill>
                            <a:schemeClr val="tx1"/>
                          </a:solidFill>
                          <a:latin typeface="+mn-lt"/>
                          <a:ea typeface="+mn-ea"/>
                          <a:cs typeface="+mn-cs"/>
                        </a:defRPr>
                      </a:lvl6pPr>
                      <a:lvl7pPr marL="2743200" algn="l" defTabSz="914400" rtl="0" eaLnBrk="1" latinLnBrk="0" hangingPunct="1">
                        <a:defRPr sz="1800" b="1" kern="1200">
                          <a:solidFill>
                            <a:schemeClr val="tx1"/>
                          </a:solidFill>
                          <a:latin typeface="+mn-lt"/>
                          <a:ea typeface="+mn-ea"/>
                          <a:cs typeface="+mn-cs"/>
                        </a:defRPr>
                      </a:lvl7pPr>
                      <a:lvl8pPr marL="3200400" algn="l" defTabSz="914400" rtl="0" eaLnBrk="1" latinLnBrk="0" hangingPunct="1">
                        <a:defRPr sz="1800" b="1" kern="1200">
                          <a:solidFill>
                            <a:schemeClr val="tx1"/>
                          </a:solidFill>
                          <a:latin typeface="+mn-lt"/>
                          <a:ea typeface="+mn-ea"/>
                          <a:cs typeface="+mn-cs"/>
                        </a:defRPr>
                      </a:lvl8pPr>
                      <a:lvl9pPr marL="3657600" algn="l" defTabSz="914400" rtl="0" eaLnBrk="1" latinLnBrk="0" hangingPunct="1">
                        <a:defRPr sz="1800" b="1" kern="1200">
                          <a:solidFill>
                            <a:schemeClr val="tx1"/>
                          </a:solidFill>
                          <a:latin typeface="+mn-lt"/>
                          <a:ea typeface="+mn-ea"/>
                          <a:cs typeface="+mn-cs"/>
                        </a:defRPr>
                      </a:lvl9pPr>
                    </a:lstStyle>
                    <a:p>
                      <a:pPr algn="ctr">
                        <a:lnSpc>
                          <a:spcPct val="107000"/>
                        </a:lnSpc>
                        <a:spcAft>
                          <a:spcPts val="0"/>
                        </a:spcAft>
                      </a:pPr>
                      <a:r>
                        <a:rPr lang="en-IN" sz="1050" dirty="0">
                          <a:effectLst/>
                          <a:latin typeface="Times New Roman" panose="02020603050405020304" pitchFamily="18" charset="0"/>
                          <a:cs typeface="Times New Roman" panose="02020603050405020304" pitchFamily="18" charset="0"/>
                        </a:rPr>
                        <a:t>Description</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tc>
                  <a:txBody>
                    <a:bodyPr/>
                    <a:lstStyle>
                      <a:defPPr>
                        <a:defRPr lang="en-US" b="1">
                          <a:solidFill>
                            <a:schemeClr val="tx1"/>
                          </a:solidFill>
                        </a:defRPr>
                      </a:defPPr>
                      <a:lvl1pPr marL="0" algn="l"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b="1" kern="1200">
                          <a:solidFill>
                            <a:schemeClr val="tx1"/>
                          </a:solidFill>
                          <a:latin typeface="+mn-lt"/>
                          <a:ea typeface="+mn-ea"/>
                          <a:cs typeface="+mn-cs"/>
                        </a:defRPr>
                      </a:lvl2pPr>
                      <a:lvl3pPr marL="914400" algn="l" defTabSz="914400" rtl="0" eaLnBrk="1" latinLnBrk="0" hangingPunct="1">
                        <a:defRPr sz="1800" b="1" kern="1200">
                          <a:solidFill>
                            <a:schemeClr val="tx1"/>
                          </a:solidFill>
                          <a:latin typeface="+mn-lt"/>
                          <a:ea typeface="+mn-ea"/>
                          <a:cs typeface="+mn-cs"/>
                        </a:defRPr>
                      </a:lvl3pPr>
                      <a:lvl4pPr marL="1371600" algn="l" defTabSz="914400" rtl="0" eaLnBrk="1" latinLnBrk="0" hangingPunct="1">
                        <a:defRPr sz="1800" b="1" kern="1200">
                          <a:solidFill>
                            <a:schemeClr val="tx1"/>
                          </a:solidFill>
                          <a:latin typeface="+mn-lt"/>
                          <a:ea typeface="+mn-ea"/>
                          <a:cs typeface="+mn-cs"/>
                        </a:defRPr>
                      </a:lvl4pPr>
                      <a:lvl5pPr marL="1828800" algn="l" defTabSz="914400" rtl="0" eaLnBrk="1" latinLnBrk="0" hangingPunct="1">
                        <a:defRPr sz="1800" b="1" kern="1200">
                          <a:solidFill>
                            <a:schemeClr val="tx1"/>
                          </a:solidFill>
                          <a:latin typeface="+mn-lt"/>
                          <a:ea typeface="+mn-ea"/>
                          <a:cs typeface="+mn-cs"/>
                        </a:defRPr>
                      </a:lvl5pPr>
                      <a:lvl6pPr marL="2286000" algn="l" defTabSz="914400" rtl="0" eaLnBrk="1" latinLnBrk="0" hangingPunct="1">
                        <a:defRPr sz="1800" b="1" kern="1200">
                          <a:solidFill>
                            <a:schemeClr val="tx1"/>
                          </a:solidFill>
                          <a:latin typeface="+mn-lt"/>
                          <a:ea typeface="+mn-ea"/>
                          <a:cs typeface="+mn-cs"/>
                        </a:defRPr>
                      </a:lvl6pPr>
                      <a:lvl7pPr marL="2743200" algn="l" defTabSz="914400" rtl="0" eaLnBrk="1" latinLnBrk="0" hangingPunct="1">
                        <a:defRPr sz="1800" b="1" kern="1200">
                          <a:solidFill>
                            <a:schemeClr val="tx1"/>
                          </a:solidFill>
                          <a:latin typeface="+mn-lt"/>
                          <a:ea typeface="+mn-ea"/>
                          <a:cs typeface="+mn-cs"/>
                        </a:defRPr>
                      </a:lvl7pPr>
                      <a:lvl8pPr marL="3200400" algn="l" defTabSz="914400" rtl="0" eaLnBrk="1" latinLnBrk="0" hangingPunct="1">
                        <a:defRPr sz="1800" b="1" kern="1200">
                          <a:solidFill>
                            <a:schemeClr val="tx1"/>
                          </a:solidFill>
                          <a:latin typeface="+mn-lt"/>
                          <a:ea typeface="+mn-ea"/>
                          <a:cs typeface="+mn-cs"/>
                        </a:defRPr>
                      </a:lvl8pPr>
                      <a:lvl9pPr marL="3657600" algn="l" defTabSz="914400" rtl="0" eaLnBrk="1" latinLnBrk="0" hangingPunct="1">
                        <a:defRPr sz="1800" b="1" kern="1200">
                          <a:solidFill>
                            <a:schemeClr val="tx1"/>
                          </a:solidFill>
                          <a:latin typeface="+mn-lt"/>
                          <a:ea typeface="+mn-ea"/>
                          <a:cs typeface="+mn-cs"/>
                        </a:defRPr>
                      </a:lvl9pPr>
                    </a:lstStyle>
                    <a:p>
                      <a:pPr algn="ctr">
                        <a:lnSpc>
                          <a:spcPct val="107000"/>
                        </a:lnSpc>
                        <a:spcAft>
                          <a:spcPts val="0"/>
                        </a:spcAft>
                      </a:pPr>
                      <a:r>
                        <a:rPr lang="en-IN" sz="1050" dirty="0">
                          <a:effectLst/>
                          <a:latin typeface="Times New Roman" panose="02020603050405020304" pitchFamily="18" charset="0"/>
                          <a:cs typeface="Times New Roman" panose="02020603050405020304" pitchFamily="18" charset="0"/>
                        </a:rPr>
                        <a:t>Data type</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tc>
                  <a:txBody>
                    <a:bodyPr/>
                    <a:lstStyle/>
                    <a:p>
                      <a:pPr algn="ctr">
                        <a:lnSpc>
                          <a:spcPct val="107000"/>
                        </a:lnSpc>
                        <a:spcAft>
                          <a:spcPts val="0"/>
                        </a:spcAft>
                      </a:pP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Data type change</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0000"/>
                  </a:ext>
                </a:extLst>
              </a:tr>
              <a:tr h="185784">
                <a:tc>
                  <a:txBody>
                    <a:bodyPr/>
                    <a:lstStyle>
                      <a:defPPr>
                        <a:defRPr lang="en-US" b="1">
                          <a:solidFill>
                            <a:schemeClr val="tx1"/>
                          </a:solidFill>
                        </a:defRPr>
                      </a:defPPr>
                      <a:lvl1pPr marL="0" algn="l"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b="1" kern="1200">
                          <a:solidFill>
                            <a:schemeClr val="tx1"/>
                          </a:solidFill>
                          <a:latin typeface="+mn-lt"/>
                          <a:ea typeface="+mn-ea"/>
                          <a:cs typeface="+mn-cs"/>
                        </a:defRPr>
                      </a:lvl2pPr>
                      <a:lvl3pPr marL="914400" algn="l" defTabSz="914400" rtl="0" eaLnBrk="1" latinLnBrk="0" hangingPunct="1">
                        <a:defRPr sz="1800" b="1" kern="1200">
                          <a:solidFill>
                            <a:schemeClr val="tx1"/>
                          </a:solidFill>
                          <a:latin typeface="+mn-lt"/>
                          <a:ea typeface="+mn-ea"/>
                          <a:cs typeface="+mn-cs"/>
                        </a:defRPr>
                      </a:lvl3pPr>
                      <a:lvl4pPr marL="1371600" algn="l" defTabSz="914400" rtl="0" eaLnBrk="1" latinLnBrk="0" hangingPunct="1">
                        <a:defRPr sz="1800" b="1" kern="1200">
                          <a:solidFill>
                            <a:schemeClr val="tx1"/>
                          </a:solidFill>
                          <a:latin typeface="+mn-lt"/>
                          <a:ea typeface="+mn-ea"/>
                          <a:cs typeface="+mn-cs"/>
                        </a:defRPr>
                      </a:lvl4pPr>
                      <a:lvl5pPr marL="1828800" algn="l" defTabSz="914400" rtl="0" eaLnBrk="1" latinLnBrk="0" hangingPunct="1">
                        <a:defRPr sz="1800" b="1" kern="1200">
                          <a:solidFill>
                            <a:schemeClr val="tx1"/>
                          </a:solidFill>
                          <a:latin typeface="+mn-lt"/>
                          <a:ea typeface="+mn-ea"/>
                          <a:cs typeface="+mn-cs"/>
                        </a:defRPr>
                      </a:lvl5pPr>
                      <a:lvl6pPr marL="2286000" algn="l" defTabSz="914400" rtl="0" eaLnBrk="1" latinLnBrk="0" hangingPunct="1">
                        <a:defRPr sz="1800" b="1" kern="1200">
                          <a:solidFill>
                            <a:schemeClr val="tx1"/>
                          </a:solidFill>
                          <a:latin typeface="+mn-lt"/>
                          <a:ea typeface="+mn-ea"/>
                          <a:cs typeface="+mn-cs"/>
                        </a:defRPr>
                      </a:lvl6pPr>
                      <a:lvl7pPr marL="2743200" algn="l" defTabSz="914400" rtl="0" eaLnBrk="1" latinLnBrk="0" hangingPunct="1">
                        <a:defRPr sz="1800" b="1" kern="1200">
                          <a:solidFill>
                            <a:schemeClr val="tx1"/>
                          </a:solidFill>
                          <a:latin typeface="+mn-lt"/>
                          <a:ea typeface="+mn-ea"/>
                          <a:cs typeface="+mn-cs"/>
                        </a:defRPr>
                      </a:lvl7pPr>
                      <a:lvl8pPr marL="3200400" algn="l" defTabSz="914400" rtl="0" eaLnBrk="1" latinLnBrk="0" hangingPunct="1">
                        <a:defRPr sz="1800" b="1" kern="1200">
                          <a:solidFill>
                            <a:schemeClr val="tx1"/>
                          </a:solidFill>
                          <a:latin typeface="+mn-lt"/>
                          <a:ea typeface="+mn-ea"/>
                          <a:cs typeface="+mn-cs"/>
                        </a:defRPr>
                      </a:lvl8pPr>
                      <a:lvl9pPr marL="3657600" algn="l" defTabSz="914400" rtl="0" eaLnBrk="1" latinLnBrk="0" hangingPunct="1">
                        <a:defRPr sz="1800" b="1" kern="1200">
                          <a:solidFill>
                            <a:schemeClr val="tx1"/>
                          </a:solidFill>
                          <a:latin typeface="+mn-lt"/>
                          <a:ea typeface="+mn-ea"/>
                          <a:cs typeface="+mn-cs"/>
                        </a:defRPr>
                      </a:lvl9pPr>
                    </a:lstStyle>
                    <a:p>
                      <a:pPr>
                        <a:lnSpc>
                          <a:spcPct val="107000"/>
                        </a:lnSpc>
                        <a:spcAft>
                          <a:spcPts val="0"/>
                        </a:spcAft>
                      </a:pPr>
                      <a:r>
                        <a:rPr lang="en-IN" sz="1050" dirty="0">
                          <a:effectLst/>
                          <a:latin typeface="Times New Roman" panose="02020603050405020304" pitchFamily="18" charset="0"/>
                          <a:cs typeface="Times New Roman" panose="02020603050405020304" pitchFamily="18" charset="0"/>
                        </a:rPr>
                        <a:t>1</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IN" sz="1050" b="0" i="0" kern="1200" dirty="0" err="1">
                          <a:solidFill>
                            <a:schemeClr val="tx1"/>
                          </a:solidFill>
                          <a:effectLst/>
                          <a:latin typeface="Times New Roman" panose="02020603050405020304" pitchFamily="18" charset="0"/>
                          <a:ea typeface="+mn-ea"/>
                          <a:cs typeface="Times New Roman" panose="02020603050405020304" pitchFamily="18" charset="0"/>
                        </a:rPr>
                        <a:t>Date_Of_Disbursement</a:t>
                      </a:r>
                      <a:r>
                        <a:rPr lang="en-IN" sz="105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US" sz="1050" b="0" i="0" kern="1200" dirty="0">
                          <a:solidFill>
                            <a:schemeClr val="tx1"/>
                          </a:solidFill>
                          <a:effectLst/>
                          <a:latin typeface="Times New Roman" panose="02020603050405020304" pitchFamily="18" charset="0"/>
                          <a:ea typeface="+mn-ea"/>
                          <a:cs typeface="Times New Roman" panose="02020603050405020304" pitchFamily="18" charset="0"/>
                        </a:rPr>
                        <a:t>The date on which the lender promises to transfer the sanctioned loan amount to the borrower's account.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0"/>
                        </a:spcAft>
                      </a:pP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Object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tc>
                  <a:txBody>
                    <a:bodyPr/>
                    <a:lstStyle/>
                    <a:p>
                      <a:pPr algn="ctr">
                        <a:lnSpc>
                          <a:spcPct val="107000"/>
                        </a:lnSpc>
                        <a:spcAft>
                          <a:spcPts val="0"/>
                        </a:spcAft>
                      </a:pP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datetime64</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0001"/>
                  </a:ext>
                </a:extLst>
              </a:tr>
              <a:tr h="205270">
                <a:tc>
                  <a:txBody>
                    <a:bodyPr/>
                    <a:lstStyle>
                      <a:defPPr>
                        <a:defRPr lang="en-US" b="1">
                          <a:solidFill>
                            <a:schemeClr val="tx1"/>
                          </a:solidFill>
                        </a:defRPr>
                      </a:defPPr>
                      <a:lvl1pPr marL="0" algn="l"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b="1" kern="1200">
                          <a:solidFill>
                            <a:schemeClr val="tx1"/>
                          </a:solidFill>
                          <a:latin typeface="+mn-lt"/>
                          <a:ea typeface="+mn-ea"/>
                          <a:cs typeface="+mn-cs"/>
                        </a:defRPr>
                      </a:lvl2pPr>
                      <a:lvl3pPr marL="914400" algn="l" defTabSz="914400" rtl="0" eaLnBrk="1" latinLnBrk="0" hangingPunct="1">
                        <a:defRPr sz="1800" b="1" kern="1200">
                          <a:solidFill>
                            <a:schemeClr val="tx1"/>
                          </a:solidFill>
                          <a:latin typeface="+mn-lt"/>
                          <a:ea typeface="+mn-ea"/>
                          <a:cs typeface="+mn-cs"/>
                        </a:defRPr>
                      </a:lvl3pPr>
                      <a:lvl4pPr marL="1371600" algn="l" defTabSz="914400" rtl="0" eaLnBrk="1" latinLnBrk="0" hangingPunct="1">
                        <a:defRPr sz="1800" b="1" kern="1200">
                          <a:solidFill>
                            <a:schemeClr val="tx1"/>
                          </a:solidFill>
                          <a:latin typeface="+mn-lt"/>
                          <a:ea typeface="+mn-ea"/>
                          <a:cs typeface="+mn-cs"/>
                        </a:defRPr>
                      </a:lvl4pPr>
                      <a:lvl5pPr marL="1828800" algn="l" defTabSz="914400" rtl="0" eaLnBrk="1" latinLnBrk="0" hangingPunct="1">
                        <a:defRPr sz="1800" b="1" kern="1200">
                          <a:solidFill>
                            <a:schemeClr val="tx1"/>
                          </a:solidFill>
                          <a:latin typeface="+mn-lt"/>
                          <a:ea typeface="+mn-ea"/>
                          <a:cs typeface="+mn-cs"/>
                        </a:defRPr>
                      </a:lvl5pPr>
                      <a:lvl6pPr marL="2286000" algn="l" defTabSz="914400" rtl="0" eaLnBrk="1" latinLnBrk="0" hangingPunct="1">
                        <a:defRPr sz="1800" b="1" kern="1200">
                          <a:solidFill>
                            <a:schemeClr val="tx1"/>
                          </a:solidFill>
                          <a:latin typeface="+mn-lt"/>
                          <a:ea typeface="+mn-ea"/>
                          <a:cs typeface="+mn-cs"/>
                        </a:defRPr>
                      </a:lvl6pPr>
                      <a:lvl7pPr marL="2743200" algn="l" defTabSz="914400" rtl="0" eaLnBrk="1" latinLnBrk="0" hangingPunct="1">
                        <a:defRPr sz="1800" b="1" kern="1200">
                          <a:solidFill>
                            <a:schemeClr val="tx1"/>
                          </a:solidFill>
                          <a:latin typeface="+mn-lt"/>
                          <a:ea typeface="+mn-ea"/>
                          <a:cs typeface="+mn-cs"/>
                        </a:defRPr>
                      </a:lvl7pPr>
                      <a:lvl8pPr marL="3200400" algn="l" defTabSz="914400" rtl="0" eaLnBrk="1" latinLnBrk="0" hangingPunct="1">
                        <a:defRPr sz="1800" b="1" kern="1200">
                          <a:solidFill>
                            <a:schemeClr val="tx1"/>
                          </a:solidFill>
                          <a:latin typeface="+mn-lt"/>
                          <a:ea typeface="+mn-ea"/>
                          <a:cs typeface="+mn-cs"/>
                        </a:defRPr>
                      </a:lvl8pPr>
                      <a:lvl9pPr marL="3657600" algn="l" defTabSz="914400" rtl="0" eaLnBrk="1" latinLnBrk="0" hangingPunct="1">
                        <a:defRPr sz="1800" b="1" kern="1200">
                          <a:solidFill>
                            <a:schemeClr val="tx1"/>
                          </a:solidFill>
                          <a:latin typeface="+mn-lt"/>
                          <a:ea typeface="+mn-ea"/>
                          <a:cs typeface="+mn-cs"/>
                        </a:defRPr>
                      </a:lvl9pPr>
                    </a:lstStyle>
                    <a:p>
                      <a:pPr>
                        <a:lnSpc>
                          <a:spcPct val="107000"/>
                        </a:lnSpc>
                        <a:spcAft>
                          <a:spcPts val="0"/>
                        </a:spcAft>
                      </a:pPr>
                      <a:r>
                        <a:rPr lang="en-IN" sz="1050" dirty="0">
                          <a:effectLst/>
                          <a:latin typeface="Times New Roman" panose="02020603050405020304" pitchFamily="18" charset="0"/>
                          <a:cs typeface="Times New Roman" panose="02020603050405020304" pitchFamily="18" charset="0"/>
                        </a:rPr>
                        <a:t>2</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IN" sz="1050" dirty="0">
                          <a:latin typeface="Times New Roman" panose="02020603050405020304" pitchFamily="18" charset="0"/>
                          <a:cs typeface="Times New Roman" panose="02020603050405020304" pitchFamily="18" charset="0"/>
                        </a:rPr>
                        <a:t>Business</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US" sz="1050" b="0" i="0" kern="1200" dirty="0">
                          <a:solidFill>
                            <a:schemeClr val="tx1"/>
                          </a:solidFill>
                          <a:effectLst/>
                          <a:latin typeface="Times New Roman" panose="02020603050405020304" pitchFamily="18" charset="0"/>
                          <a:ea typeface="+mn-ea"/>
                          <a:cs typeface="Times New Roman" panose="02020603050405020304" pitchFamily="18" charset="0"/>
                        </a:rPr>
                        <a:t>Whether the business is 'Existing' or 'New'</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0"/>
                        </a:spcAft>
                      </a:pP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Object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tc>
                  <a:txBody>
                    <a:bodyPr/>
                    <a:lstStyle/>
                    <a:p>
                      <a:pPr algn="ctr">
                        <a:lnSpc>
                          <a:spcPct val="107000"/>
                        </a:lnSpc>
                        <a:spcAft>
                          <a:spcPts val="0"/>
                        </a:spcAft>
                      </a:pP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0002"/>
                  </a:ext>
                </a:extLst>
              </a:tr>
              <a:tr h="205270">
                <a:tc>
                  <a:txBody>
                    <a:bodyPr/>
                    <a:lstStyle>
                      <a:defPPr>
                        <a:defRPr lang="en-US" b="1">
                          <a:solidFill>
                            <a:schemeClr val="tx1"/>
                          </a:solidFill>
                        </a:defRPr>
                      </a:defPPr>
                      <a:lvl1pPr marL="0" algn="l"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b="1" kern="1200">
                          <a:solidFill>
                            <a:schemeClr val="tx1"/>
                          </a:solidFill>
                          <a:latin typeface="+mn-lt"/>
                          <a:ea typeface="+mn-ea"/>
                          <a:cs typeface="+mn-cs"/>
                        </a:defRPr>
                      </a:lvl2pPr>
                      <a:lvl3pPr marL="914400" algn="l" defTabSz="914400" rtl="0" eaLnBrk="1" latinLnBrk="0" hangingPunct="1">
                        <a:defRPr sz="1800" b="1" kern="1200">
                          <a:solidFill>
                            <a:schemeClr val="tx1"/>
                          </a:solidFill>
                          <a:latin typeface="+mn-lt"/>
                          <a:ea typeface="+mn-ea"/>
                          <a:cs typeface="+mn-cs"/>
                        </a:defRPr>
                      </a:lvl3pPr>
                      <a:lvl4pPr marL="1371600" algn="l" defTabSz="914400" rtl="0" eaLnBrk="1" latinLnBrk="0" hangingPunct="1">
                        <a:defRPr sz="1800" b="1" kern="1200">
                          <a:solidFill>
                            <a:schemeClr val="tx1"/>
                          </a:solidFill>
                          <a:latin typeface="+mn-lt"/>
                          <a:ea typeface="+mn-ea"/>
                          <a:cs typeface="+mn-cs"/>
                        </a:defRPr>
                      </a:lvl4pPr>
                      <a:lvl5pPr marL="1828800" algn="l" defTabSz="914400" rtl="0" eaLnBrk="1" latinLnBrk="0" hangingPunct="1">
                        <a:defRPr sz="1800" b="1" kern="1200">
                          <a:solidFill>
                            <a:schemeClr val="tx1"/>
                          </a:solidFill>
                          <a:latin typeface="+mn-lt"/>
                          <a:ea typeface="+mn-ea"/>
                          <a:cs typeface="+mn-cs"/>
                        </a:defRPr>
                      </a:lvl5pPr>
                      <a:lvl6pPr marL="2286000" algn="l" defTabSz="914400" rtl="0" eaLnBrk="1" latinLnBrk="0" hangingPunct="1">
                        <a:defRPr sz="1800" b="1" kern="1200">
                          <a:solidFill>
                            <a:schemeClr val="tx1"/>
                          </a:solidFill>
                          <a:latin typeface="+mn-lt"/>
                          <a:ea typeface="+mn-ea"/>
                          <a:cs typeface="+mn-cs"/>
                        </a:defRPr>
                      </a:lvl6pPr>
                      <a:lvl7pPr marL="2743200" algn="l" defTabSz="914400" rtl="0" eaLnBrk="1" latinLnBrk="0" hangingPunct="1">
                        <a:defRPr sz="1800" b="1" kern="1200">
                          <a:solidFill>
                            <a:schemeClr val="tx1"/>
                          </a:solidFill>
                          <a:latin typeface="+mn-lt"/>
                          <a:ea typeface="+mn-ea"/>
                          <a:cs typeface="+mn-cs"/>
                        </a:defRPr>
                      </a:lvl7pPr>
                      <a:lvl8pPr marL="3200400" algn="l" defTabSz="914400" rtl="0" eaLnBrk="1" latinLnBrk="0" hangingPunct="1">
                        <a:defRPr sz="1800" b="1" kern="1200">
                          <a:solidFill>
                            <a:schemeClr val="tx1"/>
                          </a:solidFill>
                          <a:latin typeface="+mn-lt"/>
                          <a:ea typeface="+mn-ea"/>
                          <a:cs typeface="+mn-cs"/>
                        </a:defRPr>
                      </a:lvl8pPr>
                      <a:lvl9pPr marL="3657600" algn="l" defTabSz="914400" rtl="0" eaLnBrk="1" latinLnBrk="0" hangingPunct="1">
                        <a:defRPr sz="1800" b="1" kern="1200">
                          <a:solidFill>
                            <a:schemeClr val="tx1"/>
                          </a:solidFill>
                          <a:latin typeface="+mn-lt"/>
                          <a:ea typeface="+mn-ea"/>
                          <a:cs typeface="+mn-cs"/>
                        </a:defRPr>
                      </a:lvl9pPr>
                    </a:lstStyle>
                    <a:p>
                      <a:pPr>
                        <a:lnSpc>
                          <a:spcPct val="107000"/>
                        </a:lnSpc>
                        <a:spcAft>
                          <a:spcPts val="0"/>
                        </a:spcAft>
                      </a:pPr>
                      <a:r>
                        <a:rPr lang="en-IN" sz="1050" dirty="0">
                          <a:effectLst/>
                          <a:latin typeface="Times New Roman" panose="02020603050405020304" pitchFamily="18" charset="0"/>
                          <a:cs typeface="Times New Roman" panose="02020603050405020304" pitchFamily="18" charset="0"/>
                        </a:rPr>
                        <a:t>3</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IN" sz="1050" b="0" i="0" kern="1200" dirty="0" err="1">
                          <a:solidFill>
                            <a:schemeClr val="tx1"/>
                          </a:solidFill>
                          <a:effectLst/>
                          <a:latin typeface="Times New Roman" panose="02020603050405020304" pitchFamily="18" charset="0"/>
                          <a:ea typeface="+mn-ea"/>
                          <a:cs typeface="Times New Roman" panose="02020603050405020304" pitchFamily="18" charset="0"/>
                        </a:rPr>
                        <a:t>Jobs_Reatained</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US" sz="1050" b="0" i="0" kern="1200" dirty="0">
                          <a:solidFill>
                            <a:schemeClr val="tx1"/>
                          </a:solidFill>
                          <a:effectLst/>
                          <a:latin typeface="Times New Roman" panose="02020603050405020304" pitchFamily="18" charset="0"/>
                          <a:ea typeface="+mn-ea"/>
                          <a:cs typeface="Times New Roman" panose="02020603050405020304" pitchFamily="18" charset="0"/>
                        </a:rPr>
                        <a:t>No. of permanent, full-time employee position that is in existence as of the date of the loan application</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0"/>
                        </a:spcAft>
                      </a:pP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Int64</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tc>
                  <a:txBody>
                    <a:bodyPr/>
                    <a:lstStyle/>
                    <a:p>
                      <a:pPr algn="ctr">
                        <a:lnSpc>
                          <a:spcPct val="107000"/>
                        </a:lnSpc>
                        <a:spcAft>
                          <a:spcPts val="0"/>
                        </a:spcAft>
                      </a:pP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0003"/>
                  </a:ext>
                </a:extLst>
              </a:tr>
              <a:tr h="205270">
                <a:tc>
                  <a:txBody>
                    <a:bodyPr/>
                    <a:lstStyle>
                      <a:defPPr>
                        <a:defRPr lang="en-US" b="1">
                          <a:solidFill>
                            <a:schemeClr val="tx1"/>
                          </a:solidFill>
                        </a:defRPr>
                      </a:defPPr>
                      <a:lvl1pPr marL="0" algn="l"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b="1" kern="1200">
                          <a:solidFill>
                            <a:schemeClr val="tx1"/>
                          </a:solidFill>
                          <a:latin typeface="+mn-lt"/>
                          <a:ea typeface="+mn-ea"/>
                          <a:cs typeface="+mn-cs"/>
                        </a:defRPr>
                      </a:lvl2pPr>
                      <a:lvl3pPr marL="914400" algn="l" defTabSz="914400" rtl="0" eaLnBrk="1" latinLnBrk="0" hangingPunct="1">
                        <a:defRPr sz="1800" b="1" kern="1200">
                          <a:solidFill>
                            <a:schemeClr val="tx1"/>
                          </a:solidFill>
                          <a:latin typeface="+mn-lt"/>
                          <a:ea typeface="+mn-ea"/>
                          <a:cs typeface="+mn-cs"/>
                        </a:defRPr>
                      </a:lvl3pPr>
                      <a:lvl4pPr marL="1371600" algn="l" defTabSz="914400" rtl="0" eaLnBrk="1" latinLnBrk="0" hangingPunct="1">
                        <a:defRPr sz="1800" b="1" kern="1200">
                          <a:solidFill>
                            <a:schemeClr val="tx1"/>
                          </a:solidFill>
                          <a:latin typeface="+mn-lt"/>
                          <a:ea typeface="+mn-ea"/>
                          <a:cs typeface="+mn-cs"/>
                        </a:defRPr>
                      </a:lvl4pPr>
                      <a:lvl5pPr marL="1828800" algn="l" defTabSz="914400" rtl="0" eaLnBrk="1" latinLnBrk="0" hangingPunct="1">
                        <a:defRPr sz="1800" b="1" kern="1200">
                          <a:solidFill>
                            <a:schemeClr val="tx1"/>
                          </a:solidFill>
                          <a:latin typeface="+mn-lt"/>
                          <a:ea typeface="+mn-ea"/>
                          <a:cs typeface="+mn-cs"/>
                        </a:defRPr>
                      </a:lvl5pPr>
                      <a:lvl6pPr marL="2286000" algn="l" defTabSz="914400" rtl="0" eaLnBrk="1" latinLnBrk="0" hangingPunct="1">
                        <a:defRPr sz="1800" b="1" kern="1200">
                          <a:solidFill>
                            <a:schemeClr val="tx1"/>
                          </a:solidFill>
                          <a:latin typeface="+mn-lt"/>
                          <a:ea typeface="+mn-ea"/>
                          <a:cs typeface="+mn-cs"/>
                        </a:defRPr>
                      </a:lvl6pPr>
                      <a:lvl7pPr marL="2743200" algn="l" defTabSz="914400" rtl="0" eaLnBrk="1" latinLnBrk="0" hangingPunct="1">
                        <a:defRPr sz="1800" b="1" kern="1200">
                          <a:solidFill>
                            <a:schemeClr val="tx1"/>
                          </a:solidFill>
                          <a:latin typeface="+mn-lt"/>
                          <a:ea typeface="+mn-ea"/>
                          <a:cs typeface="+mn-cs"/>
                        </a:defRPr>
                      </a:lvl7pPr>
                      <a:lvl8pPr marL="3200400" algn="l" defTabSz="914400" rtl="0" eaLnBrk="1" latinLnBrk="0" hangingPunct="1">
                        <a:defRPr sz="1800" b="1" kern="1200">
                          <a:solidFill>
                            <a:schemeClr val="tx1"/>
                          </a:solidFill>
                          <a:latin typeface="+mn-lt"/>
                          <a:ea typeface="+mn-ea"/>
                          <a:cs typeface="+mn-cs"/>
                        </a:defRPr>
                      </a:lvl8pPr>
                      <a:lvl9pPr marL="3657600" algn="l" defTabSz="914400" rtl="0" eaLnBrk="1" latinLnBrk="0" hangingPunct="1">
                        <a:defRPr sz="1800" b="1" kern="1200">
                          <a:solidFill>
                            <a:schemeClr val="tx1"/>
                          </a:solidFill>
                          <a:latin typeface="+mn-lt"/>
                          <a:ea typeface="+mn-ea"/>
                          <a:cs typeface="+mn-cs"/>
                        </a:defRPr>
                      </a:lvl9pPr>
                    </a:lstStyle>
                    <a:p>
                      <a:pPr>
                        <a:lnSpc>
                          <a:spcPct val="107000"/>
                        </a:lnSpc>
                        <a:spcAft>
                          <a:spcPts val="0"/>
                        </a:spcAft>
                      </a:pPr>
                      <a:r>
                        <a:rPr lang="en-IN" sz="1050" dirty="0">
                          <a:effectLst/>
                          <a:latin typeface="Times New Roman" panose="02020603050405020304" pitchFamily="18" charset="0"/>
                          <a:cs typeface="Times New Roman" panose="02020603050405020304" pitchFamily="18" charset="0"/>
                        </a:rPr>
                        <a:t>4</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IN" sz="1050" b="0" i="0" kern="1200" dirty="0" err="1">
                          <a:solidFill>
                            <a:schemeClr val="tx1"/>
                          </a:solidFill>
                          <a:effectLst/>
                          <a:latin typeface="Times New Roman" panose="02020603050405020304" pitchFamily="18" charset="0"/>
                          <a:ea typeface="+mn-ea"/>
                          <a:cs typeface="Times New Roman" panose="02020603050405020304" pitchFamily="18" charset="0"/>
                        </a:rPr>
                        <a:t>Jobs_Created</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US" sz="1050" b="0" i="0" kern="1200" dirty="0">
                          <a:solidFill>
                            <a:schemeClr val="tx1"/>
                          </a:solidFill>
                          <a:effectLst/>
                          <a:latin typeface="Times New Roman" panose="02020603050405020304" pitchFamily="18" charset="0"/>
                          <a:ea typeface="+mn-ea"/>
                          <a:cs typeface="Times New Roman" panose="02020603050405020304" pitchFamily="18" charset="0"/>
                        </a:rPr>
                        <a:t>No. of permanent, full-time employee position that the business has created as of the date of the loan application</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0"/>
                        </a:spcAft>
                      </a:pPr>
                      <a:r>
                        <a:rPr lang="en-US" sz="1050" dirty="0">
                          <a:effectLst/>
                          <a:latin typeface="Times New Roman" panose="02020603050405020304" pitchFamily="18" charset="0"/>
                          <a:cs typeface="Times New Roman" panose="02020603050405020304" pitchFamily="18" charset="0"/>
                        </a:rPr>
                        <a:t>Int64</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tc>
                  <a:txBody>
                    <a:bodyPr/>
                    <a:lstStyle/>
                    <a:p>
                      <a:pPr algn="ctr">
                        <a:lnSpc>
                          <a:spcPct val="107000"/>
                        </a:lnSpc>
                        <a:spcAft>
                          <a:spcPts val="0"/>
                        </a:spcAft>
                      </a:pP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0004"/>
                  </a:ext>
                </a:extLst>
              </a:tr>
              <a:tr h="205270">
                <a:tc>
                  <a:txBody>
                    <a:bodyPr/>
                    <a:lstStyle>
                      <a:defPPr>
                        <a:defRPr lang="en-US" b="1">
                          <a:solidFill>
                            <a:schemeClr val="tx1"/>
                          </a:solidFill>
                        </a:defRPr>
                      </a:defPPr>
                      <a:lvl1pPr marL="0" algn="l"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b="1" kern="1200">
                          <a:solidFill>
                            <a:schemeClr val="tx1"/>
                          </a:solidFill>
                          <a:latin typeface="+mn-lt"/>
                          <a:ea typeface="+mn-ea"/>
                          <a:cs typeface="+mn-cs"/>
                        </a:defRPr>
                      </a:lvl2pPr>
                      <a:lvl3pPr marL="914400" algn="l" defTabSz="914400" rtl="0" eaLnBrk="1" latinLnBrk="0" hangingPunct="1">
                        <a:defRPr sz="1800" b="1" kern="1200">
                          <a:solidFill>
                            <a:schemeClr val="tx1"/>
                          </a:solidFill>
                          <a:latin typeface="+mn-lt"/>
                          <a:ea typeface="+mn-ea"/>
                          <a:cs typeface="+mn-cs"/>
                        </a:defRPr>
                      </a:lvl3pPr>
                      <a:lvl4pPr marL="1371600" algn="l" defTabSz="914400" rtl="0" eaLnBrk="1" latinLnBrk="0" hangingPunct="1">
                        <a:defRPr sz="1800" b="1" kern="1200">
                          <a:solidFill>
                            <a:schemeClr val="tx1"/>
                          </a:solidFill>
                          <a:latin typeface="+mn-lt"/>
                          <a:ea typeface="+mn-ea"/>
                          <a:cs typeface="+mn-cs"/>
                        </a:defRPr>
                      </a:lvl4pPr>
                      <a:lvl5pPr marL="1828800" algn="l" defTabSz="914400" rtl="0" eaLnBrk="1" latinLnBrk="0" hangingPunct="1">
                        <a:defRPr sz="1800" b="1" kern="1200">
                          <a:solidFill>
                            <a:schemeClr val="tx1"/>
                          </a:solidFill>
                          <a:latin typeface="+mn-lt"/>
                          <a:ea typeface="+mn-ea"/>
                          <a:cs typeface="+mn-cs"/>
                        </a:defRPr>
                      </a:lvl5pPr>
                      <a:lvl6pPr marL="2286000" algn="l" defTabSz="914400" rtl="0" eaLnBrk="1" latinLnBrk="0" hangingPunct="1">
                        <a:defRPr sz="1800" b="1" kern="1200">
                          <a:solidFill>
                            <a:schemeClr val="tx1"/>
                          </a:solidFill>
                          <a:latin typeface="+mn-lt"/>
                          <a:ea typeface="+mn-ea"/>
                          <a:cs typeface="+mn-cs"/>
                        </a:defRPr>
                      </a:lvl6pPr>
                      <a:lvl7pPr marL="2743200" algn="l" defTabSz="914400" rtl="0" eaLnBrk="1" latinLnBrk="0" hangingPunct="1">
                        <a:defRPr sz="1800" b="1" kern="1200">
                          <a:solidFill>
                            <a:schemeClr val="tx1"/>
                          </a:solidFill>
                          <a:latin typeface="+mn-lt"/>
                          <a:ea typeface="+mn-ea"/>
                          <a:cs typeface="+mn-cs"/>
                        </a:defRPr>
                      </a:lvl7pPr>
                      <a:lvl8pPr marL="3200400" algn="l" defTabSz="914400" rtl="0" eaLnBrk="1" latinLnBrk="0" hangingPunct="1">
                        <a:defRPr sz="1800" b="1" kern="1200">
                          <a:solidFill>
                            <a:schemeClr val="tx1"/>
                          </a:solidFill>
                          <a:latin typeface="+mn-lt"/>
                          <a:ea typeface="+mn-ea"/>
                          <a:cs typeface="+mn-cs"/>
                        </a:defRPr>
                      </a:lvl8pPr>
                      <a:lvl9pPr marL="3657600" algn="l" defTabSz="914400" rtl="0" eaLnBrk="1" latinLnBrk="0" hangingPunct="1">
                        <a:defRPr sz="1800" b="1" kern="1200">
                          <a:solidFill>
                            <a:schemeClr val="tx1"/>
                          </a:solidFill>
                          <a:latin typeface="+mn-lt"/>
                          <a:ea typeface="+mn-ea"/>
                          <a:cs typeface="+mn-cs"/>
                        </a:defRPr>
                      </a:lvl9pPr>
                    </a:lstStyle>
                    <a:p>
                      <a:pPr>
                        <a:lnSpc>
                          <a:spcPct val="107000"/>
                        </a:lnSpc>
                        <a:spcAft>
                          <a:spcPts val="0"/>
                        </a:spcAft>
                      </a:pPr>
                      <a:r>
                        <a:rPr lang="en-IN" sz="1050" dirty="0">
                          <a:effectLst/>
                          <a:latin typeface="Times New Roman" panose="02020603050405020304" pitchFamily="18" charset="0"/>
                          <a:cs typeface="Times New Roman" panose="02020603050405020304" pitchFamily="18" charset="0"/>
                        </a:rPr>
                        <a:t>5</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IN" sz="1050" b="0" i="0" kern="1200" dirty="0" err="1">
                          <a:solidFill>
                            <a:schemeClr val="tx1"/>
                          </a:solidFill>
                          <a:effectLst/>
                          <a:latin typeface="Times New Roman" panose="02020603050405020304" pitchFamily="18" charset="0"/>
                          <a:ea typeface="+mn-ea"/>
                          <a:cs typeface="Times New Roman" panose="02020603050405020304" pitchFamily="18" charset="0"/>
                        </a:rPr>
                        <a:t>Year_Of_Commitment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US" sz="1050" b="0" i="0" kern="1200" dirty="0">
                          <a:solidFill>
                            <a:schemeClr val="tx1"/>
                          </a:solidFill>
                          <a:effectLst/>
                          <a:latin typeface="Times New Roman" panose="02020603050405020304" pitchFamily="18" charset="0"/>
                          <a:ea typeface="+mn-ea"/>
                          <a:cs typeface="Times New Roman" panose="02020603050405020304" pitchFamily="18" charset="0"/>
                        </a:rPr>
                        <a:t>Year in which the loan was sanctioned</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0"/>
                        </a:spcAft>
                      </a:pPr>
                      <a:r>
                        <a:rPr lang="en-US" sz="1050" dirty="0">
                          <a:effectLst/>
                          <a:latin typeface="Times New Roman" panose="02020603050405020304" pitchFamily="18" charset="0"/>
                          <a:cs typeface="Times New Roman" panose="02020603050405020304" pitchFamily="18" charset="0"/>
                        </a:rPr>
                        <a:t>Object </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tc>
                  <a:txBody>
                    <a:bodyPr/>
                    <a:lstStyle/>
                    <a:p>
                      <a:pPr algn="ctr">
                        <a:lnSpc>
                          <a:spcPct val="107000"/>
                        </a:lnSpc>
                        <a:spcAft>
                          <a:spcPts val="0"/>
                        </a:spcAft>
                      </a:pP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Int32</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0005"/>
                  </a:ext>
                </a:extLst>
              </a:tr>
              <a:tr h="205270">
                <a:tc>
                  <a:txBody>
                    <a:bodyPr/>
                    <a:lstStyle>
                      <a:defPPr>
                        <a:defRPr lang="en-US" b="1">
                          <a:solidFill>
                            <a:schemeClr val="tx1"/>
                          </a:solidFill>
                        </a:defRPr>
                      </a:defPPr>
                      <a:lvl1pPr marL="0" algn="l"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b="1" kern="1200">
                          <a:solidFill>
                            <a:schemeClr val="tx1"/>
                          </a:solidFill>
                          <a:latin typeface="+mn-lt"/>
                          <a:ea typeface="+mn-ea"/>
                          <a:cs typeface="+mn-cs"/>
                        </a:defRPr>
                      </a:lvl2pPr>
                      <a:lvl3pPr marL="914400" algn="l" defTabSz="914400" rtl="0" eaLnBrk="1" latinLnBrk="0" hangingPunct="1">
                        <a:defRPr sz="1800" b="1" kern="1200">
                          <a:solidFill>
                            <a:schemeClr val="tx1"/>
                          </a:solidFill>
                          <a:latin typeface="+mn-lt"/>
                          <a:ea typeface="+mn-ea"/>
                          <a:cs typeface="+mn-cs"/>
                        </a:defRPr>
                      </a:lvl3pPr>
                      <a:lvl4pPr marL="1371600" algn="l" defTabSz="914400" rtl="0" eaLnBrk="1" latinLnBrk="0" hangingPunct="1">
                        <a:defRPr sz="1800" b="1" kern="1200">
                          <a:solidFill>
                            <a:schemeClr val="tx1"/>
                          </a:solidFill>
                          <a:latin typeface="+mn-lt"/>
                          <a:ea typeface="+mn-ea"/>
                          <a:cs typeface="+mn-cs"/>
                        </a:defRPr>
                      </a:lvl4pPr>
                      <a:lvl5pPr marL="1828800" algn="l" defTabSz="914400" rtl="0" eaLnBrk="1" latinLnBrk="0" hangingPunct="1">
                        <a:defRPr sz="1800" b="1" kern="1200">
                          <a:solidFill>
                            <a:schemeClr val="tx1"/>
                          </a:solidFill>
                          <a:latin typeface="+mn-lt"/>
                          <a:ea typeface="+mn-ea"/>
                          <a:cs typeface="+mn-cs"/>
                        </a:defRPr>
                      </a:lvl5pPr>
                      <a:lvl6pPr marL="2286000" algn="l" defTabSz="914400" rtl="0" eaLnBrk="1" latinLnBrk="0" hangingPunct="1">
                        <a:defRPr sz="1800" b="1" kern="1200">
                          <a:solidFill>
                            <a:schemeClr val="tx1"/>
                          </a:solidFill>
                          <a:latin typeface="+mn-lt"/>
                          <a:ea typeface="+mn-ea"/>
                          <a:cs typeface="+mn-cs"/>
                        </a:defRPr>
                      </a:lvl6pPr>
                      <a:lvl7pPr marL="2743200" algn="l" defTabSz="914400" rtl="0" eaLnBrk="1" latinLnBrk="0" hangingPunct="1">
                        <a:defRPr sz="1800" b="1" kern="1200">
                          <a:solidFill>
                            <a:schemeClr val="tx1"/>
                          </a:solidFill>
                          <a:latin typeface="+mn-lt"/>
                          <a:ea typeface="+mn-ea"/>
                          <a:cs typeface="+mn-cs"/>
                        </a:defRPr>
                      </a:lvl7pPr>
                      <a:lvl8pPr marL="3200400" algn="l" defTabSz="914400" rtl="0" eaLnBrk="1" latinLnBrk="0" hangingPunct="1">
                        <a:defRPr sz="1800" b="1" kern="1200">
                          <a:solidFill>
                            <a:schemeClr val="tx1"/>
                          </a:solidFill>
                          <a:latin typeface="+mn-lt"/>
                          <a:ea typeface="+mn-ea"/>
                          <a:cs typeface="+mn-cs"/>
                        </a:defRPr>
                      </a:lvl8pPr>
                      <a:lvl9pPr marL="3657600" algn="l" defTabSz="914400" rtl="0" eaLnBrk="1" latinLnBrk="0" hangingPunct="1">
                        <a:defRPr sz="1800" b="1" kern="1200">
                          <a:solidFill>
                            <a:schemeClr val="tx1"/>
                          </a:solidFill>
                          <a:latin typeface="+mn-lt"/>
                          <a:ea typeface="+mn-ea"/>
                          <a:cs typeface="+mn-cs"/>
                        </a:defRPr>
                      </a:lvl9pPr>
                    </a:lstStyle>
                    <a:p>
                      <a:pPr>
                        <a:lnSpc>
                          <a:spcPct val="107000"/>
                        </a:lnSpc>
                        <a:spcAft>
                          <a:spcPts val="0"/>
                        </a:spcAft>
                      </a:pPr>
                      <a:r>
                        <a:rPr lang="en-IN" sz="1050" dirty="0">
                          <a:effectLst/>
                          <a:latin typeface="Times New Roman" panose="02020603050405020304" pitchFamily="18" charset="0"/>
                          <a:cs typeface="Times New Roman" panose="02020603050405020304" pitchFamily="18" charset="0"/>
                        </a:rPr>
                        <a:t>6</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IN" sz="1050" dirty="0" err="1">
                          <a:latin typeface="Times New Roman" panose="02020603050405020304" pitchFamily="18" charset="0"/>
                          <a:cs typeface="Times New Roman" panose="02020603050405020304" pitchFamily="18" charset="0"/>
                        </a:rPr>
                        <a:t>Guaranteed_Approved_Loan</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IN" sz="1050" b="0" i="0" kern="1200" dirty="0">
                          <a:solidFill>
                            <a:schemeClr val="tx1"/>
                          </a:solidFill>
                          <a:effectLst/>
                          <a:latin typeface="Times New Roman" panose="02020603050405020304" pitchFamily="18" charset="0"/>
                          <a:ea typeface="+mn-ea"/>
                          <a:cs typeface="Times New Roman" panose="02020603050405020304" pitchFamily="18" charset="0"/>
                        </a:rPr>
                        <a:t>Guaranteed approved loan amount.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0"/>
                        </a:spcAft>
                      </a:pP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Object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tc>
                  <a:txBody>
                    <a:bodyPr/>
                    <a:lstStyle/>
                    <a:p>
                      <a:pPr algn="ctr">
                        <a:lnSpc>
                          <a:spcPct val="107000"/>
                        </a:lnSpc>
                        <a:spcAft>
                          <a:spcPts val="0"/>
                        </a:spcAft>
                      </a:pP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Float64</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0006"/>
                  </a:ext>
                </a:extLst>
              </a:tr>
              <a:tr h="205270">
                <a:tc>
                  <a:txBody>
                    <a:bodyPr/>
                    <a:lstStyle>
                      <a:defPPr>
                        <a:defRPr lang="en-US" b="1">
                          <a:solidFill>
                            <a:schemeClr val="tx1"/>
                          </a:solidFill>
                        </a:defRPr>
                      </a:defPPr>
                      <a:lvl1pPr marL="0" algn="l"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b="1" kern="1200">
                          <a:solidFill>
                            <a:schemeClr val="tx1"/>
                          </a:solidFill>
                          <a:latin typeface="+mn-lt"/>
                          <a:ea typeface="+mn-ea"/>
                          <a:cs typeface="+mn-cs"/>
                        </a:defRPr>
                      </a:lvl2pPr>
                      <a:lvl3pPr marL="914400" algn="l" defTabSz="914400" rtl="0" eaLnBrk="1" latinLnBrk="0" hangingPunct="1">
                        <a:defRPr sz="1800" b="1" kern="1200">
                          <a:solidFill>
                            <a:schemeClr val="tx1"/>
                          </a:solidFill>
                          <a:latin typeface="+mn-lt"/>
                          <a:ea typeface="+mn-ea"/>
                          <a:cs typeface="+mn-cs"/>
                        </a:defRPr>
                      </a:lvl3pPr>
                      <a:lvl4pPr marL="1371600" algn="l" defTabSz="914400" rtl="0" eaLnBrk="1" latinLnBrk="0" hangingPunct="1">
                        <a:defRPr sz="1800" b="1" kern="1200">
                          <a:solidFill>
                            <a:schemeClr val="tx1"/>
                          </a:solidFill>
                          <a:latin typeface="+mn-lt"/>
                          <a:ea typeface="+mn-ea"/>
                          <a:cs typeface="+mn-cs"/>
                        </a:defRPr>
                      </a:lvl4pPr>
                      <a:lvl5pPr marL="1828800" algn="l" defTabSz="914400" rtl="0" eaLnBrk="1" latinLnBrk="0" hangingPunct="1">
                        <a:defRPr sz="1800" b="1" kern="1200">
                          <a:solidFill>
                            <a:schemeClr val="tx1"/>
                          </a:solidFill>
                          <a:latin typeface="+mn-lt"/>
                          <a:ea typeface="+mn-ea"/>
                          <a:cs typeface="+mn-cs"/>
                        </a:defRPr>
                      </a:lvl5pPr>
                      <a:lvl6pPr marL="2286000" algn="l" defTabSz="914400" rtl="0" eaLnBrk="1" latinLnBrk="0" hangingPunct="1">
                        <a:defRPr sz="1800" b="1" kern="1200">
                          <a:solidFill>
                            <a:schemeClr val="tx1"/>
                          </a:solidFill>
                          <a:latin typeface="+mn-lt"/>
                          <a:ea typeface="+mn-ea"/>
                          <a:cs typeface="+mn-cs"/>
                        </a:defRPr>
                      </a:lvl6pPr>
                      <a:lvl7pPr marL="2743200" algn="l" defTabSz="914400" rtl="0" eaLnBrk="1" latinLnBrk="0" hangingPunct="1">
                        <a:defRPr sz="1800" b="1" kern="1200">
                          <a:solidFill>
                            <a:schemeClr val="tx1"/>
                          </a:solidFill>
                          <a:latin typeface="+mn-lt"/>
                          <a:ea typeface="+mn-ea"/>
                          <a:cs typeface="+mn-cs"/>
                        </a:defRPr>
                      </a:lvl7pPr>
                      <a:lvl8pPr marL="3200400" algn="l" defTabSz="914400" rtl="0" eaLnBrk="1" latinLnBrk="0" hangingPunct="1">
                        <a:defRPr sz="1800" b="1" kern="1200">
                          <a:solidFill>
                            <a:schemeClr val="tx1"/>
                          </a:solidFill>
                          <a:latin typeface="+mn-lt"/>
                          <a:ea typeface="+mn-ea"/>
                          <a:cs typeface="+mn-cs"/>
                        </a:defRPr>
                      </a:lvl8pPr>
                      <a:lvl9pPr marL="3657600" algn="l" defTabSz="914400" rtl="0" eaLnBrk="1" latinLnBrk="0" hangingPunct="1">
                        <a:defRPr sz="1800" b="1" kern="1200">
                          <a:solidFill>
                            <a:schemeClr val="tx1"/>
                          </a:solidFill>
                          <a:latin typeface="+mn-lt"/>
                          <a:ea typeface="+mn-ea"/>
                          <a:cs typeface="+mn-cs"/>
                        </a:defRPr>
                      </a:lvl9pPr>
                    </a:lstStyle>
                    <a:p>
                      <a:pPr>
                        <a:lnSpc>
                          <a:spcPct val="107000"/>
                        </a:lnSpc>
                        <a:spcAft>
                          <a:spcPts val="0"/>
                        </a:spcAft>
                      </a:pPr>
                      <a:r>
                        <a:rPr lang="en-IN" sz="1050" dirty="0">
                          <a:effectLst/>
                          <a:latin typeface="Times New Roman" panose="02020603050405020304" pitchFamily="18" charset="0"/>
                          <a:cs typeface="Times New Roman" panose="02020603050405020304" pitchFamily="18" charset="0"/>
                        </a:rPr>
                        <a:t>7</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IN" sz="1050" b="0" i="0" kern="1200" dirty="0" err="1">
                          <a:solidFill>
                            <a:schemeClr val="tx1"/>
                          </a:solidFill>
                          <a:effectLst/>
                          <a:latin typeface="Times New Roman" panose="02020603050405020304" pitchFamily="18" charset="0"/>
                          <a:ea typeface="+mn-ea"/>
                          <a:cs typeface="Times New Roman" panose="02020603050405020304" pitchFamily="18" charset="0"/>
                        </a:rPr>
                        <a:t>Borrower_Name</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US" sz="1050" b="0" i="0" kern="1200" dirty="0">
                          <a:solidFill>
                            <a:schemeClr val="tx1"/>
                          </a:solidFill>
                          <a:effectLst/>
                          <a:latin typeface="Times New Roman" panose="02020603050405020304" pitchFamily="18" charset="0"/>
                          <a:ea typeface="+mn-ea"/>
                          <a:cs typeface="Times New Roman" panose="02020603050405020304" pitchFamily="18" charset="0"/>
                        </a:rPr>
                        <a:t>Name of the borrower of the loan</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0"/>
                        </a:spcAft>
                      </a:pPr>
                      <a:r>
                        <a:rPr lang="en-US" sz="1050" dirty="0">
                          <a:effectLst/>
                          <a:latin typeface="Times New Roman" panose="02020603050405020304" pitchFamily="18" charset="0"/>
                          <a:cs typeface="Times New Roman" panose="02020603050405020304" pitchFamily="18" charset="0"/>
                        </a:rPr>
                        <a:t>Object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tc>
                  <a:txBody>
                    <a:bodyPr/>
                    <a:lstStyle/>
                    <a:p>
                      <a:pPr algn="ctr">
                        <a:lnSpc>
                          <a:spcPct val="107000"/>
                        </a:lnSpc>
                        <a:spcAft>
                          <a:spcPts val="0"/>
                        </a:spcAft>
                      </a:pP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0007"/>
                  </a:ext>
                </a:extLst>
              </a:tr>
              <a:tr h="388559">
                <a:tc>
                  <a:txBody>
                    <a:bodyPr/>
                    <a:lstStyle>
                      <a:defPPr>
                        <a:defRPr lang="en-US" b="1">
                          <a:solidFill>
                            <a:schemeClr val="tx1"/>
                          </a:solidFill>
                        </a:defRPr>
                      </a:defPPr>
                      <a:lvl1pPr marL="0" algn="l"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b="1" kern="1200">
                          <a:solidFill>
                            <a:schemeClr val="tx1"/>
                          </a:solidFill>
                          <a:latin typeface="+mn-lt"/>
                          <a:ea typeface="+mn-ea"/>
                          <a:cs typeface="+mn-cs"/>
                        </a:defRPr>
                      </a:lvl2pPr>
                      <a:lvl3pPr marL="914400" algn="l" defTabSz="914400" rtl="0" eaLnBrk="1" latinLnBrk="0" hangingPunct="1">
                        <a:defRPr sz="1800" b="1" kern="1200">
                          <a:solidFill>
                            <a:schemeClr val="tx1"/>
                          </a:solidFill>
                          <a:latin typeface="+mn-lt"/>
                          <a:ea typeface="+mn-ea"/>
                          <a:cs typeface="+mn-cs"/>
                        </a:defRPr>
                      </a:lvl3pPr>
                      <a:lvl4pPr marL="1371600" algn="l" defTabSz="914400" rtl="0" eaLnBrk="1" latinLnBrk="0" hangingPunct="1">
                        <a:defRPr sz="1800" b="1" kern="1200">
                          <a:solidFill>
                            <a:schemeClr val="tx1"/>
                          </a:solidFill>
                          <a:latin typeface="+mn-lt"/>
                          <a:ea typeface="+mn-ea"/>
                          <a:cs typeface="+mn-cs"/>
                        </a:defRPr>
                      </a:lvl4pPr>
                      <a:lvl5pPr marL="1828800" algn="l" defTabSz="914400" rtl="0" eaLnBrk="1" latinLnBrk="0" hangingPunct="1">
                        <a:defRPr sz="1800" b="1" kern="1200">
                          <a:solidFill>
                            <a:schemeClr val="tx1"/>
                          </a:solidFill>
                          <a:latin typeface="+mn-lt"/>
                          <a:ea typeface="+mn-ea"/>
                          <a:cs typeface="+mn-cs"/>
                        </a:defRPr>
                      </a:lvl5pPr>
                      <a:lvl6pPr marL="2286000" algn="l" defTabSz="914400" rtl="0" eaLnBrk="1" latinLnBrk="0" hangingPunct="1">
                        <a:defRPr sz="1800" b="1" kern="1200">
                          <a:solidFill>
                            <a:schemeClr val="tx1"/>
                          </a:solidFill>
                          <a:latin typeface="+mn-lt"/>
                          <a:ea typeface="+mn-ea"/>
                          <a:cs typeface="+mn-cs"/>
                        </a:defRPr>
                      </a:lvl6pPr>
                      <a:lvl7pPr marL="2743200" algn="l" defTabSz="914400" rtl="0" eaLnBrk="1" latinLnBrk="0" hangingPunct="1">
                        <a:defRPr sz="1800" b="1" kern="1200">
                          <a:solidFill>
                            <a:schemeClr val="tx1"/>
                          </a:solidFill>
                          <a:latin typeface="+mn-lt"/>
                          <a:ea typeface="+mn-ea"/>
                          <a:cs typeface="+mn-cs"/>
                        </a:defRPr>
                      </a:lvl7pPr>
                      <a:lvl8pPr marL="3200400" algn="l" defTabSz="914400" rtl="0" eaLnBrk="1" latinLnBrk="0" hangingPunct="1">
                        <a:defRPr sz="1800" b="1" kern="1200">
                          <a:solidFill>
                            <a:schemeClr val="tx1"/>
                          </a:solidFill>
                          <a:latin typeface="+mn-lt"/>
                          <a:ea typeface="+mn-ea"/>
                          <a:cs typeface="+mn-cs"/>
                        </a:defRPr>
                      </a:lvl8pPr>
                      <a:lvl9pPr marL="3657600" algn="l" defTabSz="914400" rtl="0" eaLnBrk="1" latinLnBrk="0" hangingPunct="1">
                        <a:defRPr sz="1800" b="1" kern="1200">
                          <a:solidFill>
                            <a:schemeClr val="tx1"/>
                          </a:solidFill>
                          <a:latin typeface="+mn-lt"/>
                          <a:ea typeface="+mn-ea"/>
                          <a:cs typeface="+mn-cs"/>
                        </a:defRPr>
                      </a:lvl9pPr>
                    </a:lstStyle>
                    <a:p>
                      <a:pPr>
                        <a:lnSpc>
                          <a:spcPct val="107000"/>
                        </a:lnSpc>
                        <a:spcAft>
                          <a:spcPts val="0"/>
                        </a:spcAft>
                      </a:pPr>
                      <a:r>
                        <a:rPr lang="en-IN" sz="1050" dirty="0">
                          <a:effectLst/>
                          <a:latin typeface="Times New Roman" panose="02020603050405020304" pitchFamily="18" charset="0"/>
                          <a:cs typeface="Times New Roman" panose="02020603050405020304" pitchFamily="18" charset="0"/>
                        </a:rPr>
                        <a:t>8</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IN" sz="1050" b="0" i="0" kern="1200" dirty="0" err="1">
                          <a:solidFill>
                            <a:schemeClr val="tx1"/>
                          </a:solidFill>
                          <a:effectLst/>
                          <a:latin typeface="Times New Roman" panose="02020603050405020304" pitchFamily="18" charset="0"/>
                          <a:ea typeface="+mn-ea"/>
                          <a:cs typeface="Times New Roman" panose="02020603050405020304" pitchFamily="18" charset="0"/>
                        </a:rPr>
                        <a:t>Low_Documentation_Loan</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US" sz="1050" b="0" i="0" kern="1200" dirty="0">
                          <a:solidFill>
                            <a:schemeClr val="tx1"/>
                          </a:solidFill>
                          <a:effectLst/>
                          <a:latin typeface="Times New Roman" panose="02020603050405020304" pitchFamily="18" charset="0"/>
                          <a:ea typeface="+mn-ea"/>
                          <a:cs typeface="Times New Roman" panose="02020603050405020304" pitchFamily="18" charset="0"/>
                        </a:rPr>
                        <a:t> Potential borrower to apply for a mortgage while providing little or no information regarding their employment, income, or assets</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0"/>
                        </a:spcAft>
                      </a:pPr>
                      <a:r>
                        <a:rPr lang="en-US" sz="1050" dirty="0">
                          <a:effectLst/>
                          <a:latin typeface="Times New Roman" panose="02020603050405020304" pitchFamily="18" charset="0"/>
                          <a:cs typeface="Times New Roman" panose="02020603050405020304" pitchFamily="18" charset="0"/>
                        </a:rPr>
                        <a:t>Object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tc>
                  <a:txBody>
                    <a:bodyPr/>
                    <a:lstStyle/>
                    <a:p>
                      <a:pPr algn="ctr">
                        <a:lnSpc>
                          <a:spcPct val="107000"/>
                        </a:lnSpc>
                        <a:spcAft>
                          <a:spcPts val="0"/>
                        </a:spcAft>
                      </a:pP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0008"/>
                  </a:ext>
                </a:extLst>
              </a:tr>
              <a:tr h="205270">
                <a:tc>
                  <a:txBody>
                    <a:bodyPr/>
                    <a:lstStyle>
                      <a:defPPr>
                        <a:defRPr lang="en-US" b="1">
                          <a:solidFill>
                            <a:schemeClr val="tx1"/>
                          </a:solidFill>
                        </a:defRPr>
                      </a:defPPr>
                      <a:lvl1pPr marL="0" algn="l"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b="1" kern="1200">
                          <a:solidFill>
                            <a:schemeClr val="tx1"/>
                          </a:solidFill>
                          <a:latin typeface="+mn-lt"/>
                          <a:ea typeface="+mn-ea"/>
                          <a:cs typeface="+mn-cs"/>
                        </a:defRPr>
                      </a:lvl2pPr>
                      <a:lvl3pPr marL="914400" algn="l" defTabSz="914400" rtl="0" eaLnBrk="1" latinLnBrk="0" hangingPunct="1">
                        <a:defRPr sz="1800" b="1" kern="1200">
                          <a:solidFill>
                            <a:schemeClr val="tx1"/>
                          </a:solidFill>
                          <a:latin typeface="+mn-lt"/>
                          <a:ea typeface="+mn-ea"/>
                          <a:cs typeface="+mn-cs"/>
                        </a:defRPr>
                      </a:lvl3pPr>
                      <a:lvl4pPr marL="1371600" algn="l" defTabSz="914400" rtl="0" eaLnBrk="1" latinLnBrk="0" hangingPunct="1">
                        <a:defRPr sz="1800" b="1" kern="1200">
                          <a:solidFill>
                            <a:schemeClr val="tx1"/>
                          </a:solidFill>
                          <a:latin typeface="+mn-lt"/>
                          <a:ea typeface="+mn-ea"/>
                          <a:cs typeface="+mn-cs"/>
                        </a:defRPr>
                      </a:lvl4pPr>
                      <a:lvl5pPr marL="1828800" algn="l" defTabSz="914400" rtl="0" eaLnBrk="1" latinLnBrk="0" hangingPunct="1">
                        <a:defRPr sz="1800" b="1" kern="1200">
                          <a:solidFill>
                            <a:schemeClr val="tx1"/>
                          </a:solidFill>
                          <a:latin typeface="+mn-lt"/>
                          <a:ea typeface="+mn-ea"/>
                          <a:cs typeface="+mn-cs"/>
                        </a:defRPr>
                      </a:lvl5pPr>
                      <a:lvl6pPr marL="2286000" algn="l" defTabSz="914400" rtl="0" eaLnBrk="1" latinLnBrk="0" hangingPunct="1">
                        <a:defRPr sz="1800" b="1" kern="1200">
                          <a:solidFill>
                            <a:schemeClr val="tx1"/>
                          </a:solidFill>
                          <a:latin typeface="+mn-lt"/>
                          <a:ea typeface="+mn-ea"/>
                          <a:cs typeface="+mn-cs"/>
                        </a:defRPr>
                      </a:lvl6pPr>
                      <a:lvl7pPr marL="2743200" algn="l" defTabSz="914400" rtl="0" eaLnBrk="1" latinLnBrk="0" hangingPunct="1">
                        <a:defRPr sz="1800" b="1" kern="1200">
                          <a:solidFill>
                            <a:schemeClr val="tx1"/>
                          </a:solidFill>
                          <a:latin typeface="+mn-lt"/>
                          <a:ea typeface="+mn-ea"/>
                          <a:cs typeface="+mn-cs"/>
                        </a:defRPr>
                      </a:lvl7pPr>
                      <a:lvl8pPr marL="3200400" algn="l" defTabSz="914400" rtl="0" eaLnBrk="1" latinLnBrk="0" hangingPunct="1">
                        <a:defRPr sz="1800" b="1" kern="1200">
                          <a:solidFill>
                            <a:schemeClr val="tx1"/>
                          </a:solidFill>
                          <a:latin typeface="+mn-lt"/>
                          <a:ea typeface="+mn-ea"/>
                          <a:cs typeface="+mn-cs"/>
                        </a:defRPr>
                      </a:lvl8pPr>
                      <a:lvl9pPr marL="3657600" algn="l" defTabSz="914400" rtl="0" eaLnBrk="1" latinLnBrk="0" hangingPunct="1">
                        <a:defRPr sz="1800" b="1" kern="1200">
                          <a:solidFill>
                            <a:schemeClr val="tx1"/>
                          </a:solidFill>
                          <a:latin typeface="+mn-lt"/>
                          <a:ea typeface="+mn-ea"/>
                          <a:cs typeface="+mn-cs"/>
                        </a:defRPr>
                      </a:lvl9pPr>
                    </a:lstStyle>
                    <a:p>
                      <a:pPr>
                        <a:lnSpc>
                          <a:spcPct val="107000"/>
                        </a:lnSpc>
                        <a:spcAft>
                          <a:spcPts val="0"/>
                        </a:spcAft>
                      </a:pPr>
                      <a:r>
                        <a:rPr lang="en-IN" sz="1050" dirty="0">
                          <a:effectLst/>
                          <a:latin typeface="Times New Roman" panose="02020603050405020304" pitchFamily="18" charset="0"/>
                          <a:cs typeface="Times New Roman" panose="02020603050405020304" pitchFamily="18" charset="0"/>
                        </a:rPr>
                        <a:t>9</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IN" sz="1050" b="0" i="0" kern="1200" dirty="0">
                          <a:solidFill>
                            <a:schemeClr val="tx1"/>
                          </a:solidFill>
                          <a:effectLst/>
                          <a:latin typeface="Times New Roman" panose="02020603050405020304" pitchFamily="18" charset="0"/>
                          <a:ea typeface="+mn-ea"/>
                          <a:cs typeface="Times New Roman" panose="02020603050405020304" pitchFamily="18" charset="0"/>
                        </a:rPr>
                        <a:t>Demography</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US" sz="1050" b="0" i="0" kern="1200" dirty="0">
                          <a:solidFill>
                            <a:schemeClr val="tx1"/>
                          </a:solidFill>
                          <a:effectLst/>
                          <a:latin typeface="Times New Roman" panose="02020603050405020304" pitchFamily="18" charset="0"/>
                          <a:ea typeface="+mn-ea"/>
                          <a:cs typeface="Times New Roman" panose="02020603050405020304" pitchFamily="18" charset="0"/>
                        </a:rPr>
                        <a:t>Statistical study of human populations, especially with reference to size and density, distribution, and vital statistics</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0"/>
                        </a:spcAft>
                      </a:pPr>
                      <a:r>
                        <a:rPr lang="en-US" sz="1050" dirty="0">
                          <a:effectLst/>
                          <a:latin typeface="Times New Roman" panose="02020603050405020304" pitchFamily="18" charset="0"/>
                          <a:cs typeface="Times New Roman" panose="02020603050405020304" pitchFamily="18" charset="0"/>
                        </a:rPr>
                        <a:t>Object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tc>
                  <a:txBody>
                    <a:bodyPr/>
                    <a:lstStyle/>
                    <a:p>
                      <a:pPr algn="ctr">
                        <a:lnSpc>
                          <a:spcPct val="107000"/>
                        </a:lnSpc>
                        <a:spcAft>
                          <a:spcPts val="0"/>
                        </a:spcAft>
                      </a:pP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0009"/>
                  </a:ext>
                </a:extLst>
              </a:tr>
              <a:tr h="205270">
                <a:tc>
                  <a:txBody>
                    <a:bodyPr/>
                    <a:lstStyle>
                      <a:defPPr>
                        <a:defRPr lang="en-US" b="1">
                          <a:solidFill>
                            <a:schemeClr val="tx1"/>
                          </a:solidFill>
                        </a:defRPr>
                      </a:defPPr>
                      <a:lvl1pPr marL="0" algn="l"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b="1" kern="1200">
                          <a:solidFill>
                            <a:schemeClr val="tx1"/>
                          </a:solidFill>
                          <a:latin typeface="+mn-lt"/>
                          <a:ea typeface="+mn-ea"/>
                          <a:cs typeface="+mn-cs"/>
                        </a:defRPr>
                      </a:lvl2pPr>
                      <a:lvl3pPr marL="914400" algn="l" defTabSz="914400" rtl="0" eaLnBrk="1" latinLnBrk="0" hangingPunct="1">
                        <a:defRPr sz="1800" b="1" kern="1200">
                          <a:solidFill>
                            <a:schemeClr val="tx1"/>
                          </a:solidFill>
                          <a:latin typeface="+mn-lt"/>
                          <a:ea typeface="+mn-ea"/>
                          <a:cs typeface="+mn-cs"/>
                        </a:defRPr>
                      </a:lvl3pPr>
                      <a:lvl4pPr marL="1371600" algn="l" defTabSz="914400" rtl="0" eaLnBrk="1" latinLnBrk="0" hangingPunct="1">
                        <a:defRPr sz="1800" b="1" kern="1200">
                          <a:solidFill>
                            <a:schemeClr val="tx1"/>
                          </a:solidFill>
                          <a:latin typeface="+mn-lt"/>
                          <a:ea typeface="+mn-ea"/>
                          <a:cs typeface="+mn-cs"/>
                        </a:defRPr>
                      </a:lvl4pPr>
                      <a:lvl5pPr marL="1828800" algn="l" defTabSz="914400" rtl="0" eaLnBrk="1" latinLnBrk="0" hangingPunct="1">
                        <a:defRPr sz="1800" b="1" kern="1200">
                          <a:solidFill>
                            <a:schemeClr val="tx1"/>
                          </a:solidFill>
                          <a:latin typeface="+mn-lt"/>
                          <a:ea typeface="+mn-ea"/>
                          <a:cs typeface="+mn-cs"/>
                        </a:defRPr>
                      </a:lvl5pPr>
                      <a:lvl6pPr marL="2286000" algn="l" defTabSz="914400" rtl="0" eaLnBrk="1" latinLnBrk="0" hangingPunct="1">
                        <a:defRPr sz="1800" b="1" kern="1200">
                          <a:solidFill>
                            <a:schemeClr val="tx1"/>
                          </a:solidFill>
                          <a:latin typeface="+mn-lt"/>
                          <a:ea typeface="+mn-ea"/>
                          <a:cs typeface="+mn-cs"/>
                        </a:defRPr>
                      </a:lvl6pPr>
                      <a:lvl7pPr marL="2743200" algn="l" defTabSz="914400" rtl="0" eaLnBrk="1" latinLnBrk="0" hangingPunct="1">
                        <a:defRPr sz="1800" b="1" kern="1200">
                          <a:solidFill>
                            <a:schemeClr val="tx1"/>
                          </a:solidFill>
                          <a:latin typeface="+mn-lt"/>
                          <a:ea typeface="+mn-ea"/>
                          <a:cs typeface="+mn-cs"/>
                        </a:defRPr>
                      </a:lvl7pPr>
                      <a:lvl8pPr marL="3200400" algn="l" defTabSz="914400" rtl="0" eaLnBrk="1" latinLnBrk="0" hangingPunct="1">
                        <a:defRPr sz="1800" b="1" kern="1200">
                          <a:solidFill>
                            <a:schemeClr val="tx1"/>
                          </a:solidFill>
                          <a:latin typeface="+mn-lt"/>
                          <a:ea typeface="+mn-ea"/>
                          <a:cs typeface="+mn-cs"/>
                        </a:defRPr>
                      </a:lvl8pPr>
                      <a:lvl9pPr marL="3657600" algn="l" defTabSz="914400" rtl="0" eaLnBrk="1" latinLnBrk="0" hangingPunct="1">
                        <a:defRPr sz="1800" b="1" kern="1200">
                          <a:solidFill>
                            <a:schemeClr val="tx1"/>
                          </a:solidFill>
                          <a:latin typeface="+mn-lt"/>
                          <a:ea typeface="+mn-ea"/>
                          <a:cs typeface="+mn-cs"/>
                        </a:defRPr>
                      </a:lvl9pPr>
                    </a:lstStyle>
                    <a:p>
                      <a:pPr>
                        <a:lnSpc>
                          <a:spcPct val="107000"/>
                        </a:lnSpc>
                        <a:spcAft>
                          <a:spcPts val="0"/>
                        </a:spcAft>
                      </a:pPr>
                      <a:r>
                        <a:rPr lang="en-IN" sz="1050" dirty="0">
                          <a:effectLst/>
                          <a:latin typeface="Times New Roman" panose="02020603050405020304" pitchFamily="18" charset="0"/>
                          <a:cs typeface="Times New Roman" panose="02020603050405020304" pitchFamily="18" charset="0"/>
                        </a:rPr>
                        <a:t>10</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IN" sz="1050" b="0" i="0" kern="1200" dirty="0" err="1">
                          <a:solidFill>
                            <a:schemeClr val="tx1"/>
                          </a:solidFill>
                          <a:effectLst/>
                          <a:latin typeface="Times New Roman" panose="02020603050405020304" pitchFamily="18" charset="0"/>
                          <a:ea typeface="+mn-ea"/>
                          <a:cs typeface="Times New Roman" panose="02020603050405020304" pitchFamily="18" charset="0"/>
                        </a:rPr>
                        <a:t>State_Of_Bank</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US" sz="1050" b="0" i="0" kern="1200" dirty="0">
                          <a:solidFill>
                            <a:schemeClr val="tx1"/>
                          </a:solidFill>
                          <a:effectLst/>
                          <a:latin typeface="Times New Roman" panose="02020603050405020304" pitchFamily="18" charset="0"/>
                          <a:ea typeface="+mn-ea"/>
                          <a:cs typeface="Times New Roman" panose="02020603050405020304" pitchFamily="18" charset="0"/>
                        </a:rPr>
                        <a:t>To which state the bank belongs to.</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0"/>
                        </a:spcAft>
                      </a:pP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Object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tc>
                  <a:txBody>
                    <a:bodyPr/>
                    <a:lstStyle/>
                    <a:p>
                      <a:pPr algn="ctr">
                        <a:lnSpc>
                          <a:spcPct val="107000"/>
                        </a:lnSpc>
                        <a:spcAft>
                          <a:spcPts val="0"/>
                        </a:spcAft>
                      </a:pP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0010"/>
                  </a:ext>
                </a:extLst>
              </a:tr>
              <a:tr h="388559">
                <a:tc>
                  <a:txBody>
                    <a:bodyPr/>
                    <a:lstStyle>
                      <a:defPPr>
                        <a:defRPr lang="en-US" b="1">
                          <a:solidFill>
                            <a:schemeClr val="tx1"/>
                          </a:solidFill>
                        </a:defRPr>
                      </a:defPPr>
                      <a:lvl1pPr marL="0" algn="l"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b="1" kern="1200">
                          <a:solidFill>
                            <a:schemeClr val="tx1"/>
                          </a:solidFill>
                          <a:latin typeface="+mn-lt"/>
                          <a:ea typeface="+mn-ea"/>
                          <a:cs typeface="+mn-cs"/>
                        </a:defRPr>
                      </a:lvl2pPr>
                      <a:lvl3pPr marL="914400" algn="l" defTabSz="914400" rtl="0" eaLnBrk="1" latinLnBrk="0" hangingPunct="1">
                        <a:defRPr sz="1800" b="1" kern="1200">
                          <a:solidFill>
                            <a:schemeClr val="tx1"/>
                          </a:solidFill>
                          <a:latin typeface="+mn-lt"/>
                          <a:ea typeface="+mn-ea"/>
                          <a:cs typeface="+mn-cs"/>
                        </a:defRPr>
                      </a:lvl3pPr>
                      <a:lvl4pPr marL="1371600" algn="l" defTabSz="914400" rtl="0" eaLnBrk="1" latinLnBrk="0" hangingPunct="1">
                        <a:defRPr sz="1800" b="1" kern="1200">
                          <a:solidFill>
                            <a:schemeClr val="tx1"/>
                          </a:solidFill>
                          <a:latin typeface="+mn-lt"/>
                          <a:ea typeface="+mn-ea"/>
                          <a:cs typeface="+mn-cs"/>
                        </a:defRPr>
                      </a:lvl4pPr>
                      <a:lvl5pPr marL="1828800" algn="l" defTabSz="914400" rtl="0" eaLnBrk="1" latinLnBrk="0" hangingPunct="1">
                        <a:defRPr sz="1800" b="1" kern="1200">
                          <a:solidFill>
                            <a:schemeClr val="tx1"/>
                          </a:solidFill>
                          <a:latin typeface="+mn-lt"/>
                          <a:ea typeface="+mn-ea"/>
                          <a:cs typeface="+mn-cs"/>
                        </a:defRPr>
                      </a:lvl5pPr>
                      <a:lvl6pPr marL="2286000" algn="l" defTabSz="914400" rtl="0" eaLnBrk="1" latinLnBrk="0" hangingPunct="1">
                        <a:defRPr sz="1800" b="1" kern="1200">
                          <a:solidFill>
                            <a:schemeClr val="tx1"/>
                          </a:solidFill>
                          <a:latin typeface="+mn-lt"/>
                          <a:ea typeface="+mn-ea"/>
                          <a:cs typeface="+mn-cs"/>
                        </a:defRPr>
                      </a:lvl6pPr>
                      <a:lvl7pPr marL="2743200" algn="l" defTabSz="914400" rtl="0" eaLnBrk="1" latinLnBrk="0" hangingPunct="1">
                        <a:defRPr sz="1800" b="1" kern="1200">
                          <a:solidFill>
                            <a:schemeClr val="tx1"/>
                          </a:solidFill>
                          <a:latin typeface="+mn-lt"/>
                          <a:ea typeface="+mn-ea"/>
                          <a:cs typeface="+mn-cs"/>
                        </a:defRPr>
                      </a:lvl7pPr>
                      <a:lvl8pPr marL="3200400" algn="l" defTabSz="914400" rtl="0" eaLnBrk="1" latinLnBrk="0" hangingPunct="1">
                        <a:defRPr sz="1800" b="1" kern="1200">
                          <a:solidFill>
                            <a:schemeClr val="tx1"/>
                          </a:solidFill>
                          <a:latin typeface="+mn-lt"/>
                          <a:ea typeface="+mn-ea"/>
                          <a:cs typeface="+mn-cs"/>
                        </a:defRPr>
                      </a:lvl8pPr>
                      <a:lvl9pPr marL="3657600" algn="l" defTabSz="914400" rtl="0" eaLnBrk="1" latinLnBrk="0" hangingPunct="1">
                        <a:defRPr sz="1800" b="1" kern="1200">
                          <a:solidFill>
                            <a:schemeClr val="tx1"/>
                          </a:solidFill>
                          <a:latin typeface="+mn-lt"/>
                          <a:ea typeface="+mn-ea"/>
                          <a:cs typeface="+mn-cs"/>
                        </a:defRPr>
                      </a:lvl9pPr>
                    </a:lstStyle>
                    <a:p>
                      <a:pPr>
                        <a:lnSpc>
                          <a:spcPct val="107000"/>
                        </a:lnSpc>
                        <a:spcAft>
                          <a:spcPts val="0"/>
                        </a:spcAft>
                      </a:pPr>
                      <a:r>
                        <a:rPr lang="en-IN" sz="1050" dirty="0">
                          <a:effectLst/>
                          <a:latin typeface="Times New Roman" panose="02020603050405020304" pitchFamily="18" charset="0"/>
                          <a:cs typeface="Times New Roman" panose="02020603050405020304" pitchFamily="18" charset="0"/>
                        </a:rPr>
                        <a:t>11</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IN" sz="1050" b="0" i="0" kern="1200" dirty="0" err="1">
                          <a:solidFill>
                            <a:schemeClr val="tx1"/>
                          </a:solidFill>
                          <a:effectLst/>
                          <a:latin typeface="Times New Roman" panose="02020603050405020304" pitchFamily="18" charset="0"/>
                          <a:ea typeface="+mn-ea"/>
                          <a:cs typeface="Times New Roman" panose="02020603050405020304" pitchFamily="18" charset="0"/>
                        </a:rPr>
                        <a:t>ChargedOff_Amount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US" sz="1050" b="0" i="0" kern="1200" dirty="0">
                          <a:solidFill>
                            <a:schemeClr val="tx1"/>
                          </a:solidFill>
                          <a:effectLst/>
                          <a:latin typeface="Times New Roman" panose="02020603050405020304" pitchFamily="18" charset="0"/>
                          <a:ea typeface="+mn-ea"/>
                          <a:cs typeface="Times New Roman" panose="02020603050405020304" pitchFamily="18" charset="0"/>
                        </a:rPr>
                        <a:t>When a borrower defaults on a loan, refers to the amount of money that a lender has declared as unlikely to be collected from the borrower.</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Object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7000"/>
                        </a:lnSpc>
                        <a:spcAft>
                          <a:spcPts val="0"/>
                        </a:spcAft>
                      </a:pP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Float64</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7000"/>
                        </a:lnSpc>
                        <a:spcAft>
                          <a:spcPts val="0"/>
                        </a:spcAft>
                      </a:pP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0011"/>
                  </a:ext>
                </a:extLst>
              </a:tr>
              <a:tr h="415167">
                <a:tc>
                  <a:txBody>
                    <a:bodyPr/>
                    <a:lstStyle>
                      <a:defPPr>
                        <a:defRPr lang="en-US" b="1">
                          <a:solidFill>
                            <a:schemeClr val="tx1"/>
                          </a:solidFill>
                        </a:defRPr>
                      </a:defPPr>
                      <a:lvl1pPr marL="0" algn="l"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b="1" kern="1200">
                          <a:solidFill>
                            <a:schemeClr val="tx1"/>
                          </a:solidFill>
                          <a:latin typeface="+mn-lt"/>
                          <a:ea typeface="+mn-ea"/>
                          <a:cs typeface="+mn-cs"/>
                        </a:defRPr>
                      </a:lvl2pPr>
                      <a:lvl3pPr marL="914400" algn="l" defTabSz="914400" rtl="0" eaLnBrk="1" latinLnBrk="0" hangingPunct="1">
                        <a:defRPr sz="1800" b="1" kern="1200">
                          <a:solidFill>
                            <a:schemeClr val="tx1"/>
                          </a:solidFill>
                          <a:latin typeface="+mn-lt"/>
                          <a:ea typeface="+mn-ea"/>
                          <a:cs typeface="+mn-cs"/>
                        </a:defRPr>
                      </a:lvl3pPr>
                      <a:lvl4pPr marL="1371600" algn="l" defTabSz="914400" rtl="0" eaLnBrk="1" latinLnBrk="0" hangingPunct="1">
                        <a:defRPr sz="1800" b="1" kern="1200">
                          <a:solidFill>
                            <a:schemeClr val="tx1"/>
                          </a:solidFill>
                          <a:latin typeface="+mn-lt"/>
                          <a:ea typeface="+mn-ea"/>
                          <a:cs typeface="+mn-cs"/>
                        </a:defRPr>
                      </a:lvl4pPr>
                      <a:lvl5pPr marL="1828800" algn="l" defTabSz="914400" rtl="0" eaLnBrk="1" latinLnBrk="0" hangingPunct="1">
                        <a:defRPr sz="1800" b="1" kern="1200">
                          <a:solidFill>
                            <a:schemeClr val="tx1"/>
                          </a:solidFill>
                          <a:latin typeface="+mn-lt"/>
                          <a:ea typeface="+mn-ea"/>
                          <a:cs typeface="+mn-cs"/>
                        </a:defRPr>
                      </a:lvl5pPr>
                      <a:lvl6pPr marL="2286000" algn="l" defTabSz="914400" rtl="0" eaLnBrk="1" latinLnBrk="0" hangingPunct="1">
                        <a:defRPr sz="1800" b="1" kern="1200">
                          <a:solidFill>
                            <a:schemeClr val="tx1"/>
                          </a:solidFill>
                          <a:latin typeface="+mn-lt"/>
                          <a:ea typeface="+mn-ea"/>
                          <a:cs typeface="+mn-cs"/>
                        </a:defRPr>
                      </a:lvl6pPr>
                      <a:lvl7pPr marL="2743200" algn="l" defTabSz="914400" rtl="0" eaLnBrk="1" latinLnBrk="0" hangingPunct="1">
                        <a:defRPr sz="1800" b="1" kern="1200">
                          <a:solidFill>
                            <a:schemeClr val="tx1"/>
                          </a:solidFill>
                          <a:latin typeface="+mn-lt"/>
                          <a:ea typeface="+mn-ea"/>
                          <a:cs typeface="+mn-cs"/>
                        </a:defRPr>
                      </a:lvl7pPr>
                      <a:lvl8pPr marL="3200400" algn="l" defTabSz="914400" rtl="0" eaLnBrk="1" latinLnBrk="0" hangingPunct="1">
                        <a:defRPr sz="1800" b="1" kern="1200">
                          <a:solidFill>
                            <a:schemeClr val="tx1"/>
                          </a:solidFill>
                          <a:latin typeface="+mn-lt"/>
                          <a:ea typeface="+mn-ea"/>
                          <a:cs typeface="+mn-cs"/>
                        </a:defRPr>
                      </a:lvl8pPr>
                      <a:lvl9pPr marL="3657600" algn="l" defTabSz="914400" rtl="0" eaLnBrk="1" latinLnBrk="0" hangingPunct="1">
                        <a:defRPr sz="1800" b="1" kern="1200">
                          <a:solidFill>
                            <a:schemeClr val="tx1"/>
                          </a:solidFill>
                          <a:latin typeface="+mn-lt"/>
                          <a:ea typeface="+mn-ea"/>
                          <a:cs typeface="+mn-cs"/>
                        </a:defRPr>
                      </a:lvl9pPr>
                    </a:lstStyle>
                    <a:p>
                      <a:pPr>
                        <a:lnSpc>
                          <a:spcPct val="107000"/>
                        </a:lnSpc>
                        <a:spcAft>
                          <a:spcPts val="0"/>
                        </a:spcAft>
                      </a:pPr>
                      <a:r>
                        <a:rPr lang="en-IN" sz="1050" dirty="0">
                          <a:effectLst/>
                          <a:latin typeface="Times New Roman" panose="02020603050405020304" pitchFamily="18" charset="0"/>
                          <a:cs typeface="Times New Roman" panose="02020603050405020304" pitchFamily="18" charset="0"/>
                        </a:rPr>
                        <a:t>12</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IN" sz="1050" b="0" i="0" kern="1200" dirty="0" err="1">
                          <a:solidFill>
                            <a:schemeClr val="tx1"/>
                          </a:solidFill>
                          <a:effectLst/>
                          <a:latin typeface="Times New Roman" panose="02020603050405020304" pitchFamily="18" charset="0"/>
                          <a:ea typeface="+mn-ea"/>
                          <a:cs typeface="Times New Roman" panose="02020603050405020304" pitchFamily="18" charset="0"/>
                        </a:rPr>
                        <a:t>Borrower_City</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US" sz="1050" b="0" i="0" kern="1200" dirty="0">
                          <a:solidFill>
                            <a:schemeClr val="tx1"/>
                          </a:solidFill>
                          <a:effectLst/>
                          <a:latin typeface="Times New Roman" panose="02020603050405020304" pitchFamily="18" charset="0"/>
                          <a:ea typeface="+mn-ea"/>
                          <a:cs typeface="Times New Roman" panose="02020603050405020304" pitchFamily="18" charset="0"/>
                        </a:rPr>
                        <a:t>City where the borrower resides</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0"/>
                        </a:spcAft>
                      </a:pPr>
                      <a:r>
                        <a:rPr lang="en-US" sz="1050" dirty="0">
                          <a:effectLst/>
                          <a:latin typeface="Times New Roman" panose="02020603050405020304" pitchFamily="18" charset="0"/>
                          <a:cs typeface="Times New Roman" panose="02020603050405020304" pitchFamily="18" charset="0"/>
                        </a:rPr>
                        <a:t>Object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tc>
                  <a:txBody>
                    <a:bodyPr/>
                    <a:lstStyle/>
                    <a:p>
                      <a:pPr algn="ctr">
                        <a:lnSpc>
                          <a:spcPct val="107000"/>
                        </a:lnSpc>
                        <a:spcAft>
                          <a:spcPts val="0"/>
                        </a:spcAft>
                      </a:pP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0012"/>
                  </a:ext>
                </a:extLst>
              </a:tr>
              <a:tr h="205270">
                <a:tc>
                  <a:txBody>
                    <a:bodyPr/>
                    <a:lstStyle>
                      <a:defPPr>
                        <a:defRPr lang="en-US" b="1">
                          <a:solidFill>
                            <a:schemeClr val="tx1"/>
                          </a:solidFill>
                        </a:defRPr>
                      </a:defPPr>
                      <a:lvl1pPr marL="0" algn="l"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b="1" kern="1200">
                          <a:solidFill>
                            <a:schemeClr val="tx1"/>
                          </a:solidFill>
                          <a:latin typeface="+mn-lt"/>
                          <a:ea typeface="+mn-ea"/>
                          <a:cs typeface="+mn-cs"/>
                        </a:defRPr>
                      </a:lvl2pPr>
                      <a:lvl3pPr marL="914400" algn="l" defTabSz="914400" rtl="0" eaLnBrk="1" latinLnBrk="0" hangingPunct="1">
                        <a:defRPr sz="1800" b="1" kern="1200">
                          <a:solidFill>
                            <a:schemeClr val="tx1"/>
                          </a:solidFill>
                          <a:latin typeface="+mn-lt"/>
                          <a:ea typeface="+mn-ea"/>
                          <a:cs typeface="+mn-cs"/>
                        </a:defRPr>
                      </a:lvl3pPr>
                      <a:lvl4pPr marL="1371600" algn="l" defTabSz="914400" rtl="0" eaLnBrk="1" latinLnBrk="0" hangingPunct="1">
                        <a:defRPr sz="1800" b="1" kern="1200">
                          <a:solidFill>
                            <a:schemeClr val="tx1"/>
                          </a:solidFill>
                          <a:latin typeface="+mn-lt"/>
                          <a:ea typeface="+mn-ea"/>
                          <a:cs typeface="+mn-cs"/>
                        </a:defRPr>
                      </a:lvl4pPr>
                      <a:lvl5pPr marL="1828800" algn="l" defTabSz="914400" rtl="0" eaLnBrk="1" latinLnBrk="0" hangingPunct="1">
                        <a:defRPr sz="1800" b="1" kern="1200">
                          <a:solidFill>
                            <a:schemeClr val="tx1"/>
                          </a:solidFill>
                          <a:latin typeface="+mn-lt"/>
                          <a:ea typeface="+mn-ea"/>
                          <a:cs typeface="+mn-cs"/>
                        </a:defRPr>
                      </a:lvl5pPr>
                      <a:lvl6pPr marL="2286000" algn="l" defTabSz="914400" rtl="0" eaLnBrk="1" latinLnBrk="0" hangingPunct="1">
                        <a:defRPr sz="1800" b="1" kern="1200">
                          <a:solidFill>
                            <a:schemeClr val="tx1"/>
                          </a:solidFill>
                          <a:latin typeface="+mn-lt"/>
                          <a:ea typeface="+mn-ea"/>
                          <a:cs typeface="+mn-cs"/>
                        </a:defRPr>
                      </a:lvl6pPr>
                      <a:lvl7pPr marL="2743200" algn="l" defTabSz="914400" rtl="0" eaLnBrk="1" latinLnBrk="0" hangingPunct="1">
                        <a:defRPr sz="1800" b="1" kern="1200">
                          <a:solidFill>
                            <a:schemeClr val="tx1"/>
                          </a:solidFill>
                          <a:latin typeface="+mn-lt"/>
                          <a:ea typeface="+mn-ea"/>
                          <a:cs typeface="+mn-cs"/>
                        </a:defRPr>
                      </a:lvl7pPr>
                      <a:lvl8pPr marL="3200400" algn="l" defTabSz="914400" rtl="0" eaLnBrk="1" latinLnBrk="0" hangingPunct="1">
                        <a:defRPr sz="1800" b="1" kern="1200">
                          <a:solidFill>
                            <a:schemeClr val="tx1"/>
                          </a:solidFill>
                          <a:latin typeface="+mn-lt"/>
                          <a:ea typeface="+mn-ea"/>
                          <a:cs typeface="+mn-cs"/>
                        </a:defRPr>
                      </a:lvl8pPr>
                      <a:lvl9pPr marL="3657600" algn="l" defTabSz="914400" rtl="0" eaLnBrk="1" latinLnBrk="0" hangingPunct="1">
                        <a:defRPr sz="1800" b="1" kern="1200">
                          <a:solidFill>
                            <a:schemeClr val="tx1"/>
                          </a:solidFill>
                          <a:latin typeface="+mn-lt"/>
                          <a:ea typeface="+mn-ea"/>
                          <a:cs typeface="+mn-cs"/>
                        </a:defRPr>
                      </a:lvl9pPr>
                    </a:lstStyle>
                    <a:p>
                      <a:pPr>
                        <a:lnSpc>
                          <a:spcPct val="107000"/>
                        </a:lnSpc>
                        <a:spcAft>
                          <a:spcPts val="0"/>
                        </a:spcAft>
                      </a:pPr>
                      <a:r>
                        <a:rPr lang="en-IN" sz="1050" dirty="0">
                          <a:effectLst/>
                          <a:latin typeface="Times New Roman" panose="02020603050405020304" pitchFamily="18" charset="0"/>
                          <a:cs typeface="Times New Roman" panose="02020603050405020304" pitchFamily="18" charset="0"/>
                        </a:rPr>
                        <a:t>13</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IN" sz="1050" b="0" i="0" kern="1200" dirty="0" err="1">
                          <a:solidFill>
                            <a:schemeClr val="tx1"/>
                          </a:solidFill>
                          <a:effectLst/>
                          <a:latin typeface="Times New Roman" panose="02020603050405020304" pitchFamily="18" charset="0"/>
                          <a:ea typeface="+mn-ea"/>
                          <a:cs typeface="Times New Roman" panose="02020603050405020304" pitchFamily="18" charset="0"/>
                        </a:rPr>
                        <a:t>Borrower_State</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US" sz="1050" b="0" i="0" kern="1200" dirty="0">
                          <a:solidFill>
                            <a:schemeClr val="tx1"/>
                          </a:solidFill>
                          <a:effectLst/>
                          <a:latin typeface="Times New Roman" panose="02020603050405020304" pitchFamily="18" charset="0"/>
                          <a:ea typeface="+mn-ea"/>
                          <a:cs typeface="Times New Roman" panose="02020603050405020304" pitchFamily="18" charset="0"/>
                        </a:rPr>
                        <a:t>State where the borrower resides.</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0"/>
                        </a:spcAft>
                      </a:pPr>
                      <a:r>
                        <a:rPr lang="en-US" sz="1050" dirty="0">
                          <a:effectLst/>
                          <a:latin typeface="Times New Roman" panose="02020603050405020304" pitchFamily="18" charset="0"/>
                          <a:cs typeface="Times New Roman" panose="02020603050405020304" pitchFamily="18" charset="0"/>
                        </a:rPr>
                        <a:t>Object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tc>
                  <a:txBody>
                    <a:bodyPr/>
                    <a:lstStyle/>
                    <a:p>
                      <a:pPr algn="ctr">
                        <a:lnSpc>
                          <a:spcPct val="107000"/>
                        </a:lnSpc>
                        <a:spcAft>
                          <a:spcPts val="0"/>
                        </a:spcAft>
                      </a:pP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0013"/>
                  </a:ext>
                </a:extLst>
              </a:tr>
              <a:tr h="205270">
                <a:tc>
                  <a:txBody>
                    <a:bodyPr/>
                    <a:lstStyle>
                      <a:defPPr>
                        <a:defRPr lang="en-US" b="1">
                          <a:solidFill>
                            <a:schemeClr val="tx1"/>
                          </a:solidFill>
                        </a:defRPr>
                      </a:defPPr>
                      <a:lvl1pPr marL="0" algn="l"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b="1" kern="1200">
                          <a:solidFill>
                            <a:schemeClr val="tx1"/>
                          </a:solidFill>
                          <a:latin typeface="+mn-lt"/>
                          <a:ea typeface="+mn-ea"/>
                          <a:cs typeface="+mn-cs"/>
                        </a:defRPr>
                      </a:lvl2pPr>
                      <a:lvl3pPr marL="914400" algn="l" defTabSz="914400" rtl="0" eaLnBrk="1" latinLnBrk="0" hangingPunct="1">
                        <a:defRPr sz="1800" b="1" kern="1200">
                          <a:solidFill>
                            <a:schemeClr val="tx1"/>
                          </a:solidFill>
                          <a:latin typeface="+mn-lt"/>
                          <a:ea typeface="+mn-ea"/>
                          <a:cs typeface="+mn-cs"/>
                        </a:defRPr>
                      </a:lvl3pPr>
                      <a:lvl4pPr marL="1371600" algn="l" defTabSz="914400" rtl="0" eaLnBrk="1" latinLnBrk="0" hangingPunct="1">
                        <a:defRPr sz="1800" b="1" kern="1200">
                          <a:solidFill>
                            <a:schemeClr val="tx1"/>
                          </a:solidFill>
                          <a:latin typeface="+mn-lt"/>
                          <a:ea typeface="+mn-ea"/>
                          <a:cs typeface="+mn-cs"/>
                        </a:defRPr>
                      </a:lvl4pPr>
                      <a:lvl5pPr marL="1828800" algn="l" defTabSz="914400" rtl="0" eaLnBrk="1" latinLnBrk="0" hangingPunct="1">
                        <a:defRPr sz="1800" b="1" kern="1200">
                          <a:solidFill>
                            <a:schemeClr val="tx1"/>
                          </a:solidFill>
                          <a:latin typeface="+mn-lt"/>
                          <a:ea typeface="+mn-ea"/>
                          <a:cs typeface="+mn-cs"/>
                        </a:defRPr>
                      </a:lvl5pPr>
                      <a:lvl6pPr marL="2286000" algn="l" defTabSz="914400" rtl="0" eaLnBrk="1" latinLnBrk="0" hangingPunct="1">
                        <a:defRPr sz="1800" b="1" kern="1200">
                          <a:solidFill>
                            <a:schemeClr val="tx1"/>
                          </a:solidFill>
                          <a:latin typeface="+mn-lt"/>
                          <a:ea typeface="+mn-ea"/>
                          <a:cs typeface="+mn-cs"/>
                        </a:defRPr>
                      </a:lvl6pPr>
                      <a:lvl7pPr marL="2743200" algn="l" defTabSz="914400" rtl="0" eaLnBrk="1" latinLnBrk="0" hangingPunct="1">
                        <a:defRPr sz="1800" b="1" kern="1200">
                          <a:solidFill>
                            <a:schemeClr val="tx1"/>
                          </a:solidFill>
                          <a:latin typeface="+mn-lt"/>
                          <a:ea typeface="+mn-ea"/>
                          <a:cs typeface="+mn-cs"/>
                        </a:defRPr>
                      </a:lvl7pPr>
                      <a:lvl8pPr marL="3200400" algn="l" defTabSz="914400" rtl="0" eaLnBrk="1" latinLnBrk="0" hangingPunct="1">
                        <a:defRPr sz="1800" b="1" kern="1200">
                          <a:solidFill>
                            <a:schemeClr val="tx1"/>
                          </a:solidFill>
                          <a:latin typeface="+mn-lt"/>
                          <a:ea typeface="+mn-ea"/>
                          <a:cs typeface="+mn-cs"/>
                        </a:defRPr>
                      </a:lvl8pPr>
                      <a:lvl9pPr marL="3657600" algn="l" defTabSz="914400" rtl="0" eaLnBrk="1" latinLnBrk="0" hangingPunct="1">
                        <a:defRPr sz="1800" b="1" kern="1200">
                          <a:solidFill>
                            <a:schemeClr val="tx1"/>
                          </a:solidFill>
                          <a:latin typeface="+mn-lt"/>
                          <a:ea typeface="+mn-ea"/>
                          <a:cs typeface="+mn-cs"/>
                        </a:defRPr>
                      </a:lvl9pPr>
                    </a:lstStyle>
                    <a:p>
                      <a:pPr>
                        <a:lnSpc>
                          <a:spcPct val="107000"/>
                        </a:lnSpc>
                        <a:spcAft>
                          <a:spcPts val="0"/>
                        </a:spcAft>
                      </a:pPr>
                      <a:r>
                        <a:rPr lang="en-IN" sz="1050" dirty="0">
                          <a:effectLst/>
                          <a:latin typeface="Times New Roman" panose="02020603050405020304" pitchFamily="18" charset="0"/>
                          <a:cs typeface="Times New Roman" panose="02020603050405020304" pitchFamily="18" charset="0"/>
                        </a:rPr>
                        <a:t>14</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IN" sz="1050" b="0" i="0" kern="1200" dirty="0" err="1">
                          <a:solidFill>
                            <a:schemeClr val="tx1"/>
                          </a:solidFill>
                          <a:effectLst/>
                          <a:latin typeface="Times New Roman" panose="02020603050405020304" pitchFamily="18" charset="0"/>
                          <a:ea typeface="+mn-ea"/>
                          <a:cs typeface="Times New Roman" panose="02020603050405020304" pitchFamily="18" charset="0"/>
                        </a:rPr>
                        <a:t>Gross_Amount_Balance</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US" sz="1050" b="0" i="0" kern="1200" dirty="0">
                          <a:solidFill>
                            <a:schemeClr val="tx1"/>
                          </a:solidFill>
                          <a:effectLst/>
                          <a:latin typeface="Times New Roman" panose="02020603050405020304" pitchFamily="18" charset="0"/>
                          <a:ea typeface="+mn-ea"/>
                          <a:cs typeface="Times New Roman" panose="02020603050405020304" pitchFamily="18" charset="0"/>
                        </a:rPr>
                        <a:t>Remaining money to be paid to the lender</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0"/>
                        </a:spcAft>
                      </a:pPr>
                      <a:r>
                        <a:rPr lang="en-US" sz="1050" dirty="0">
                          <a:effectLst/>
                          <a:latin typeface="Times New Roman" panose="02020603050405020304" pitchFamily="18" charset="0"/>
                          <a:cs typeface="Times New Roman" panose="02020603050405020304" pitchFamily="18" charset="0"/>
                        </a:rPr>
                        <a:t>Object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tc>
                  <a:txBody>
                    <a:bodyPr/>
                    <a:lstStyle/>
                    <a:p>
                      <a:pPr algn="ctr">
                        <a:lnSpc>
                          <a:spcPct val="107000"/>
                        </a:lnSpc>
                        <a:spcAft>
                          <a:spcPts val="0"/>
                        </a:spcAft>
                      </a:pP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Float64</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0014"/>
                  </a:ext>
                </a:extLst>
              </a:tr>
              <a:tr h="415167">
                <a:tc>
                  <a:txBody>
                    <a:bodyPr/>
                    <a:lstStyle>
                      <a:defPPr>
                        <a:defRPr lang="en-US" b="1">
                          <a:solidFill>
                            <a:schemeClr val="tx1"/>
                          </a:solidFill>
                        </a:defRPr>
                      </a:defPPr>
                      <a:lvl1pPr marL="0" algn="l"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b="1" kern="1200">
                          <a:solidFill>
                            <a:schemeClr val="tx1"/>
                          </a:solidFill>
                          <a:latin typeface="+mn-lt"/>
                          <a:ea typeface="+mn-ea"/>
                          <a:cs typeface="+mn-cs"/>
                        </a:defRPr>
                      </a:lvl2pPr>
                      <a:lvl3pPr marL="914400" algn="l" defTabSz="914400" rtl="0" eaLnBrk="1" latinLnBrk="0" hangingPunct="1">
                        <a:defRPr sz="1800" b="1" kern="1200">
                          <a:solidFill>
                            <a:schemeClr val="tx1"/>
                          </a:solidFill>
                          <a:latin typeface="+mn-lt"/>
                          <a:ea typeface="+mn-ea"/>
                          <a:cs typeface="+mn-cs"/>
                        </a:defRPr>
                      </a:lvl3pPr>
                      <a:lvl4pPr marL="1371600" algn="l" defTabSz="914400" rtl="0" eaLnBrk="1" latinLnBrk="0" hangingPunct="1">
                        <a:defRPr sz="1800" b="1" kern="1200">
                          <a:solidFill>
                            <a:schemeClr val="tx1"/>
                          </a:solidFill>
                          <a:latin typeface="+mn-lt"/>
                          <a:ea typeface="+mn-ea"/>
                          <a:cs typeface="+mn-cs"/>
                        </a:defRPr>
                      </a:lvl4pPr>
                      <a:lvl5pPr marL="1828800" algn="l" defTabSz="914400" rtl="0" eaLnBrk="1" latinLnBrk="0" hangingPunct="1">
                        <a:defRPr sz="1800" b="1" kern="1200">
                          <a:solidFill>
                            <a:schemeClr val="tx1"/>
                          </a:solidFill>
                          <a:latin typeface="+mn-lt"/>
                          <a:ea typeface="+mn-ea"/>
                          <a:cs typeface="+mn-cs"/>
                        </a:defRPr>
                      </a:lvl5pPr>
                      <a:lvl6pPr marL="2286000" algn="l" defTabSz="914400" rtl="0" eaLnBrk="1" latinLnBrk="0" hangingPunct="1">
                        <a:defRPr sz="1800" b="1" kern="1200">
                          <a:solidFill>
                            <a:schemeClr val="tx1"/>
                          </a:solidFill>
                          <a:latin typeface="+mn-lt"/>
                          <a:ea typeface="+mn-ea"/>
                          <a:cs typeface="+mn-cs"/>
                        </a:defRPr>
                      </a:lvl6pPr>
                      <a:lvl7pPr marL="2743200" algn="l" defTabSz="914400" rtl="0" eaLnBrk="1" latinLnBrk="0" hangingPunct="1">
                        <a:defRPr sz="1800" b="1" kern="1200">
                          <a:solidFill>
                            <a:schemeClr val="tx1"/>
                          </a:solidFill>
                          <a:latin typeface="+mn-lt"/>
                          <a:ea typeface="+mn-ea"/>
                          <a:cs typeface="+mn-cs"/>
                        </a:defRPr>
                      </a:lvl7pPr>
                      <a:lvl8pPr marL="3200400" algn="l" defTabSz="914400" rtl="0" eaLnBrk="1" latinLnBrk="0" hangingPunct="1">
                        <a:defRPr sz="1800" b="1" kern="1200">
                          <a:solidFill>
                            <a:schemeClr val="tx1"/>
                          </a:solidFill>
                          <a:latin typeface="+mn-lt"/>
                          <a:ea typeface="+mn-ea"/>
                          <a:cs typeface="+mn-cs"/>
                        </a:defRPr>
                      </a:lvl8pPr>
                      <a:lvl9pPr marL="3657600" algn="l" defTabSz="914400" rtl="0" eaLnBrk="1" latinLnBrk="0" hangingPunct="1">
                        <a:defRPr sz="1800" b="1" kern="1200">
                          <a:solidFill>
                            <a:schemeClr val="tx1"/>
                          </a:solidFill>
                          <a:latin typeface="+mn-lt"/>
                          <a:ea typeface="+mn-ea"/>
                          <a:cs typeface="+mn-cs"/>
                        </a:defRPr>
                      </a:lvl9pPr>
                    </a:lstStyle>
                    <a:p>
                      <a:pPr>
                        <a:lnSpc>
                          <a:spcPct val="107000"/>
                        </a:lnSpc>
                        <a:spcAft>
                          <a:spcPts val="0"/>
                        </a:spcAft>
                      </a:pPr>
                      <a:r>
                        <a:rPr lang="en-IN" sz="1050" dirty="0">
                          <a:effectLst/>
                          <a:latin typeface="Times New Roman" panose="02020603050405020304" pitchFamily="18" charset="0"/>
                          <a:cs typeface="Times New Roman" panose="02020603050405020304" pitchFamily="18" charset="0"/>
                        </a:rPr>
                        <a:t>15</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IN" sz="1050" b="0" i="0" kern="1200" dirty="0" err="1">
                          <a:solidFill>
                            <a:schemeClr val="tx1"/>
                          </a:solidFill>
                          <a:effectLst/>
                          <a:latin typeface="Times New Roman" panose="02020603050405020304" pitchFamily="18" charset="0"/>
                          <a:ea typeface="+mn-ea"/>
                          <a:cs typeface="Times New Roman" panose="02020603050405020304" pitchFamily="18" charset="0"/>
                        </a:rPr>
                        <a:t>Count_Employees</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US" sz="1050" b="0" i="0" kern="1200" dirty="0">
                          <a:solidFill>
                            <a:schemeClr val="tx1"/>
                          </a:solidFill>
                          <a:effectLst/>
                          <a:latin typeface="Times New Roman" panose="02020603050405020304" pitchFamily="18" charset="0"/>
                          <a:ea typeface="+mn-ea"/>
                          <a:cs typeface="Times New Roman" panose="02020603050405020304" pitchFamily="18" charset="0"/>
                        </a:rPr>
                        <a:t>No. of employees working in the organization.</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0"/>
                        </a:spcAft>
                      </a:pP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Int64</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tc>
                  <a:txBody>
                    <a:bodyPr/>
                    <a:lstStyle/>
                    <a:p>
                      <a:pPr algn="ctr">
                        <a:lnSpc>
                          <a:spcPct val="107000"/>
                        </a:lnSpc>
                        <a:spcAft>
                          <a:spcPts val="0"/>
                        </a:spcAft>
                      </a:pP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0015"/>
                  </a:ext>
                </a:extLst>
              </a:tr>
              <a:tr h="205270">
                <a:tc>
                  <a:txBody>
                    <a:bodyPr/>
                    <a:lstStyle>
                      <a:defPPr>
                        <a:defRPr lang="en-US" b="1">
                          <a:solidFill>
                            <a:schemeClr val="tx1"/>
                          </a:solidFill>
                        </a:defRPr>
                      </a:defPPr>
                      <a:lvl1pPr marL="0" algn="l"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b="1" kern="1200">
                          <a:solidFill>
                            <a:schemeClr val="tx1"/>
                          </a:solidFill>
                          <a:latin typeface="+mn-lt"/>
                          <a:ea typeface="+mn-ea"/>
                          <a:cs typeface="+mn-cs"/>
                        </a:defRPr>
                      </a:lvl2pPr>
                      <a:lvl3pPr marL="914400" algn="l" defTabSz="914400" rtl="0" eaLnBrk="1" latinLnBrk="0" hangingPunct="1">
                        <a:defRPr sz="1800" b="1" kern="1200">
                          <a:solidFill>
                            <a:schemeClr val="tx1"/>
                          </a:solidFill>
                          <a:latin typeface="+mn-lt"/>
                          <a:ea typeface="+mn-ea"/>
                          <a:cs typeface="+mn-cs"/>
                        </a:defRPr>
                      </a:lvl3pPr>
                      <a:lvl4pPr marL="1371600" algn="l" defTabSz="914400" rtl="0" eaLnBrk="1" latinLnBrk="0" hangingPunct="1">
                        <a:defRPr sz="1800" b="1" kern="1200">
                          <a:solidFill>
                            <a:schemeClr val="tx1"/>
                          </a:solidFill>
                          <a:latin typeface="+mn-lt"/>
                          <a:ea typeface="+mn-ea"/>
                          <a:cs typeface="+mn-cs"/>
                        </a:defRPr>
                      </a:lvl4pPr>
                      <a:lvl5pPr marL="1828800" algn="l" defTabSz="914400" rtl="0" eaLnBrk="1" latinLnBrk="0" hangingPunct="1">
                        <a:defRPr sz="1800" b="1" kern="1200">
                          <a:solidFill>
                            <a:schemeClr val="tx1"/>
                          </a:solidFill>
                          <a:latin typeface="+mn-lt"/>
                          <a:ea typeface="+mn-ea"/>
                          <a:cs typeface="+mn-cs"/>
                        </a:defRPr>
                      </a:lvl5pPr>
                      <a:lvl6pPr marL="2286000" algn="l" defTabSz="914400" rtl="0" eaLnBrk="1" latinLnBrk="0" hangingPunct="1">
                        <a:defRPr sz="1800" b="1" kern="1200">
                          <a:solidFill>
                            <a:schemeClr val="tx1"/>
                          </a:solidFill>
                          <a:latin typeface="+mn-lt"/>
                          <a:ea typeface="+mn-ea"/>
                          <a:cs typeface="+mn-cs"/>
                        </a:defRPr>
                      </a:lvl6pPr>
                      <a:lvl7pPr marL="2743200" algn="l" defTabSz="914400" rtl="0" eaLnBrk="1" latinLnBrk="0" hangingPunct="1">
                        <a:defRPr sz="1800" b="1" kern="1200">
                          <a:solidFill>
                            <a:schemeClr val="tx1"/>
                          </a:solidFill>
                          <a:latin typeface="+mn-lt"/>
                          <a:ea typeface="+mn-ea"/>
                          <a:cs typeface="+mn-cs"/>
                        </a:defRPr>
                      </a:lvl7pPr>
                      <a:lvl8pPr marL="3200400" algn="l" defTabSz="914400" rtl="0" eaLnBrk="1" latinLnBrk="0" hangingPunct="1">
                        <a:defRPr sz="1800" b="1" kern="1200">
                          <a:solidFill>
                            <a:schemeClr val="tx1"/>
                          </a:solidFill>
                          <a:latin typeface="+mn-lt"/>
                          <a:ea typeface="+mn-ea"/>
                          <a:cs typeface="+mn-cs"/>
                        </a:defRPr>
                      </a:lvl8pPr>
                      <a:lvl9pPr marL="3657600" algn="l" defTabSz="914400" rtl="0" eaLnBrk="1" latinLnBrk="0" hangingPunct="1">
                        <a:defRPr sz="1800" b="1" kern="1200">
                          <a:solidFill>
                            <a:schemeClr val="tx1"/>
                          </a:solidFill>
                          <a:latin typeface="+mn-lt"/>
                          <a:ea typeface="+mn-ea"/>
                          <a:cs typeface="+mn-cs"/>
                        </a:defRPr>
                      </a:lvl9pPr>
                    </a:lstStyle>
                    <a:p>
                      <a:pPr>
                        <a:lnSpc>
                          <a:spcPct val="107000"/>
                        </a:lnSpc>
                        <a:spcAft>
                          <a:spcPts val="0"/>
                        </a:spcAft>
                      </a:pPr>
                      <a:r>
                        <a:rPr lang="en-IN" sz="1050" dirty="0">
                          <a:effectLst/>
                          <a:latin typeface="Times New Roman" panose="02020603050405020304" pitchFamily="18" charset="0"/>
                          <a:cs typeface="Times New Roman" panose="02020603050405020304" pitchFamily="18" charset="0"/>
                        </a:rPr>
                        <a:t>16</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IN" sz="1050" b="0" i="0" kern="1200" dirty="0" err="1">
                          <a:solidFill>
                            <a:schemeClr val="tx1"/>
                          </a:solidFill>
                          <a:effectLst/>
                          <a:latin typeface="Times New Roman" panose="02020603050405020304" pitchFamily="18" charset="0"/>
                          <a:ea typeface="+mn-ea"/>
                          <a:cs typeface="Times New Roman" panose="02020603050405020304" pitchFamily="18" charset="0"/>
                        </a:rPr>
                        <a:t>Classification_Code</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US" sz="1050" b="0" i="0" kern="1200" dirty="0">
                          <a:solidFill>
                            <a:schemeClr val="tx1"/>
                          </a:solidFill>
                          <a:effectLst/>
                          <a:latin typeface="Times New Roman" panose="02020603050405020304" pitchFamily="18" charset="0"/>
                          <a:ea typeface="+mn-ea"/>
                          <a:cs typeface="Times New Roman" panose="02020603050405020304" pitchFamily="18" charset="0"/>
                        </a:rPr>
                        <a:t>This may be a unique code that maybe assigned to a loan taken.</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0"/>
                        </a:spcAft>
                      </a:pPr>
                      <a:r>
                        <a:rPr lang="en-US" sz="1050" dirty="0">
                          <a:effectLst/>
                          <a:latin typeface="Times New Roman" panose="02020603050405020304" pitchFamily="18" charset="0"/>
                          <a:cs typeface="Times New Roman" panose="02020603050405020304" pitchFamily="18" charset="0"/>
                        </a:rPr>
                        <a:t>Int64</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tc>
                  <a:txBody>
                    <a:bodyPr/>
                    <a:lstStyle/>
                    <a:p>
                      <a:pPr algn="ctr">
                        <a:lnSpc>
                          <a:spcPct val="107000"/>
                        </a:lnSpc>
                        <a:spcAft>
                          <a:spcPts val="0"/>
                        </a:spcAft>
                      </a:pP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Object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0016"/>
                  </a:ext>
                </a:extLst>
              </a:tr>
              <a:tr h="205270">
                <a:tc>
                  <a:txBody>
                    <a:bodyPr/>
                    <a:lstStyle>
                      <a:defPPr>
                        <a:defRPr lang="en-US" b="1">
                          <a:solidFill>
                            <a:schemeClr val="tx1"/>
                          </a:solidFill>
                        </a:defRPr>
                      </a:defPPr>
                      <a:lvl1pPr marL="0" algn="l"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b="1" kern="1200">
                          <a:solidFill>
                            <a:schemeClr val="tx1"/>
                          </a:solidFill>
                          <a:latin typeface="+mn-lt"/>
                          <a:ea typeface="+mn-ea"/>
                          <a:cs typeface="+mn-cs"/>
                        </a:defRPr>
                      </a:lvl2pPr>
                      <a:lvl3pPr marL="914400" algn="l" defTabSz="914400" rtl="0" eaLnBrk="1" latinLnBrk="0" hangingPunct="1">
                        <a:defRPr sz="1800" b="1" kern="1200">
                          <a:solidFill>
                            <a:schemeClr val="tx1"/>
                          </a:solidFill>
                          <a:latin typeface="+mn-lt"/>
                          <a:ea typeface="+mn-ea"/>
                          <a:cs typeface="+mn-cs"/>
                        </a:defRPr>
                      </a:lvl3pPr>
                      <a:lvl4pPr marL="1371600" algn="l" defTabSz="914400" rtl="0" eaLnBrk="1" latinLnBrk="0" hangingPunct="1">
                        <a:defRPr sz="1800" b="1" kern="1200">
                          <a:solidFill>
                            <a:schemeClr val="tx1"/>
                          </a:solidFill>
                          <a:latin typeface="+mn-lt"/>
                          <a:ea typeface="+mn-ea"/>
                          <a:cs typeface="+mn-cs"/>
                        </a:defRPr>
                      </a:lvl4pPr>
                      <a:lvl5pPr marL="1828800" algn="l" defTabSz="914400" rtl="0" eaLnBrk="1" latinLnBrk="0" hangingPunct="1">
                        <a:defRPr sz="1800" b="1" kern="1200">
                          <a:solidFill>
                            <a:schemeClr val="tx1"/>
                          </a:solidFill>
                          <a:latin typeface="+mn-lt"/>
                          <a:ea typeface="+mn-ea"/>
                          <a:cs typeface="+mn-cs"/>
                        </a:defRPr>
                      </a:lvl5pPr>
                      <a:lvl6pPr marL="2286000" algn="l" defTabSz="914400" rtl="0" eaLnBrk="1" latinLnBrk="0" hangingPunct="1">
                        <a:defRPr sz="1800" b="1" kern="1200">
                          <a:solidFill>
                            <a:schemeClr val="tx1"/>
                          </a:solidFill>
                          <a:latin typeface="+mn-lt"/>
                          <a:ea typeface="+mn-ea"/>
                          <a:cs typeface="+mn-cs"/>
                        </a:defRPr>
                      </a:lvl6pPr>
                      <a:lvl7pPr marL="2743200" algn="l" defTabSz="914400" rtl="0" eaLnBrk="1" latinLnBrk="0" hangingPunct="1">
                        <a:defRPr sz="1800" b="1" kern="1200">
                          <a:solidFill>
                            <a:schemeClr val="tx1"/>
                          </a:solidFill>
                          <a:latin typeface="+mn-lt"/>
                          <a:ea typeface="+mn-ea"/>
                          <a:cs typeface="+mn-cs"/>
                        </a:defRPr>
                      </a:lvl7pPr>
                      <a:lvl8pPr marL="3200400" algn="l" defTabSz="914400" rtl="0" eaLnBrk="1" latinLnBrk="0" hangingPunct="1">
                        <a:defRPr sz="1800" b="1" kern="1200">
                          <a:solidFill>
                            <a:schemeClr val="tx1"/>
                          </a:solidFill>
                          <a:latin typeface="+mn-lt"/>
                          <a:ea typeface="+mn-ea"/>
                          <a:cs typeface="+mn-cs"/>
                        </a:defRPr>
                      </a:lvl8pPr>
                      <a:lvl9pPr marL="3657600" algn="l" defTabSz="914400" rtl="0" eaLnBrk="1" latinLnBrk="0" hangingPunct="1">
                        <a:defRPr sz="1800" b="1" kern="1200">
                          <a:solidFill>
                            <a:schemeClr val="tx1"/>
                          </a:solidFill>
                          <a:latin typeface="+mn-lt"/>
                          <a:ea typeface="+mn-ea"/>
                          <a:cs typeface="+mn-cs"/>
                        </a:defRPr>
                      </a:lvl9pPr>
                    </a:lstStyle>
                    <a:p>
                      <a:pPr>
                        <a:lnSpc>
                          <a:spcPct val="107000"/>
                        </a:lnSpc>
                        <a:spcAft>
                          <a:spcPts val="0"/>
                        </a:spcAft>
                      </a:pPr>
                      <a:r>
                        <a:rPr lang="en-IN" sz="1050" dirty="0">
                          <a:effectLst/>
                          <a:latin typeface="Times New Roman" panose="02020603050405020304" pitchFamily="18" charset="0"/>
                          <a:cs typeface="Times New Roman" panose="02020603050405020304" pitchFamily="18" charset="0"/>
                        </a:rPr>
                        <a:t>17</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IN" sz="1050" b="0" i="0" kern="1200" dirty="0" err="1">
                          <a:solidFill>
                            <a:schemeClr val="tx1"/>
                          </a:solidFill>
                          <a:effectLst/>
                          <a:latin typeface="Times New Roman" panose="02020603050405020304" pitchFamily="18" charset="0"/>
                          <a:ea typeface="+mn-ea"/>
                          <a:cs typeface="Times New Roman" panose="02020603050405020304" pitchFamily="18" charset="0"/>
                        </a:rPr>
                        <a:t>Loan_Approved_Gross</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IN" sz="1050" b="0" i="0" kern="1200" dirty="0">
                          <a:solidFill>
                            <a:schemeClr val="tx1"/>
                          </a:solidFill>
                          <a:effectLst/>
                          <a:latin typeface="Times New Roman" panose="02020603050405020304" pitchFamily="18" charset="0"/>
                          <a:ea typeface="+mn-ea"/>
                          <a:cs typeface="Times New Roman" panose="02020603050405020304" pitchFamily="18" charset="0"/>
                        </a:rPr>
                        <a:t>Approved loan amount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0"/>
                        </a:spcAft>
                      </a:pP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Object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tc>
                  <a:txBody>
                    <a:bodyPr/>
                    <a:lstStyle/>
                    <a:p>
                      <a:pPr algn="ctr">
                        <a:lnSpc>
                          <a:spcPct val="107000"/>
                        </a:lnSpc>
                        <a:spcAft>
                          <a:spcPts val="0"/>
                        </a:spcAft>
                      </a:pP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Float64</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0017"/>
                  </a:ext>
                </a:extLst>
              </a:tr>
              <a:tr h="205270">
                <a:tc>
                  <a:txBody>
                    <a:bodyPr/>
                    <a:lstStyle>
                      <a:defPPr>
                        <a:defRPr lang="en-US" b="1">
                          <a:solidFill>
                            <a:schemeClr val="tx1"/>
                          </a:solidFill>
                        </a:defRPr>
                      </a:defPPr>
                      <a:lvl1pPr marL="0" algn="l"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b="1" kern="1200">
                          <a:solidFill>
                            <a:schemeClr val="tx1"/>
                          </a:solidFill>
                          <a:latin typeface="+mn-lt"/>
                          <a:ea typeface="+mn-ea"/>
                          <a:cs typeface="+mn-cs"/>
                        </a:defRPr>
                      </a:lvl2pPr>
                      <a:lvl3pPr marL="914400" algn="l" defTabSz="914400" rtl="0" eaLnBrk="1" latinLnBrk="0" hangingPunct="1">
                        <a:defRPr sz="1800" b="1" kern="1200">
                          <a:solidFill>
                            <a:schemeClr val="tx1"/>
                          </a:solidFill>
                          <a:latin typeface="+mn-lt"/>
                          <a:ea typeface="+mn-ea"/>
                          <a:cs typeface="+mn-cs"/>
                        </a:defRPr>
                      </a:lvl3pPr>
                      <a:lvl4pPr marL="1371600" algn="l" defTabSz="914400" rtl="0" eaLnBrk="1" latinLnBrk="0" hangingPunct="1">
                        <a:defRPr sz="1800" b="1" kern="1200">
                          <a:solidFill>
                            <a:schemeClr val="tx1"/>
                          </a:solidFill>
                          <a:latin typeface="+mn-lt"/>
                          <a:ea typeface="+mn-ea"/>
                          <a:cs typeface="+mn-cs"/>
                        </a:defRPr>
                      </a:lvl4pPr>
                      <a:lvl5pPr marL="1828800" algn="l" defTabSz="914400" rtl="0" eaLnBrk="1" latinLnBrk="0" hangingPunct="1">
                        <a:defRPr sz="1800" b="1" kern="1200">
                          <a:solidFill>
                            <a:schemeClr val="tx1"/>
                          </a:solidFill>
                          <a:latin typeface="+mn-lt"/>
                          <a:ea typeface="+mn-ea"/>
                          <a:cs typeface="+mn-cs"/>
                        </a:defRPr>
                      </a:lvl5pPr>
                      <a:lvl6pPr marL="2286000" algn="l" defTabSz="914400" rtl="0" eaLnBrk="1" latinLnBrk="0" hangingPunct="1">
                        <a:defRPr sz="1800" b="1" kern="1200">
                          <a:solidFill>
                            <a:schemeClr val="tx1"/>
                          </a:solidFill>
                          <a:latin typeface="+mn-lt"/>
                          <a:ea typeface="+mn-ea"/>
                          <a:cs typeface="+mn-cs"/>
                        </a:defRPr>
                      </a:lvl6pPr>
                      <a:lvl7pPr marL="2743200" algn="l" defTabSz="914400" rtl="0" eaLnBrk="1" latinLnBrk="0" hangingPunct="1">
                        <a:defRPr sz="1800" b="1" kern="1200">
                          <a:solidFill>
                            <a:schemeClr val="tx1"/>
                          </a:solidFill>
                          <a:latin typeface="+mn-lt"/>
                          <a:ea typeface="+mn-ea"/>
                          <a:cs typeface="+mn-cs"/>
                        </a:defRPr>
                      </a:lvl7pPr>
                      <a:lvl8pPr marL="3200400" algn="l" defTabSz="914400" rtl="0" eaLnBrk="1" latinLnBrk="0" hangingPunct="1">
                        <a:defRPr sz="1800" b="1" kern="1200">
                          <a:solidFill>
                            <a:schemeClr val="tx1"/>
                          </a:solidFill>
                          <a:latin typeface="+mn-lt"/>
                          <a:ea typeface="+mn-ea"/>
                          <a:cs typeface="+mn-cs"/>
                        </a:defRPr>
                      </a:lvl8pPr>
                      <a:lvl9pPr marL="3657600" algn="l" defTabSz="914400" rtl="0" eaLnBrk="1" latinLnBrk="0" hangingPunct="1">
                        <a:defRPr sz="1800" b="1" kern="1200">
                          <a:solidFill>
                            <a:schemeClr val="tx1"/>
                          </a:solidFill>
                          <a:latin typeface="+mn-lt"/>
                          <a:ea typeface="+mn-ea"/>
                          <a:cs typeface="+mn-cs"/>
                        </a:defRPr>
                      </a:lvl9pPr>
                    </a:lstStyle>
                    <a:p>
                      <a:pPr>
                        <a:lnSpc>
                          <a:spcPct val="107000"/>
                        </a:lnSpc>
                        <a:spcAft>
                          <a:spcPts val="0"/>
                        </a:spcAft>
                      </a:pPr>
                      <a:r>
                        <a:rPr lang="en-IN" sz="1050" dirty="0">
                          <a:effectLst/>
                          <a:latin typeface="Times New Roman" panose="02020603050405020304" pitchFamily="18" charset="0"/>
                          <a:cs typeface="Times New Roman" panose="02020603050405020304" pitchFamily="18" charset="0"/>
                        </a:rPr>
                        <a:t>18</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IN" sz="1050" b="0" i="0" kern="1200" dirty="0" err="1">
                          <a:solidFill>
                            <a:schemeClr val="tx1"/>
                          </a:solidFill>
                          <a:effectLst/>
                          <a:latin typeface="Times New Roman" panose="02020603050405020304" pitchFamily="18" charset="0"/>
                          <a:ea typeface="+mn-ea"/>
                          <a:cs typeface="Times New Roman" panose="02020603050405020304" pitchFamily="18" charset="0"/>
                        </a:rPr>
                        <a:t>Gross_Amount_Disbursed</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US" sz="1050" b="0" i="0" kern="1200" dirty="0">
                          <a:solidFill>
                            <a:schemeClr val="tx1"/>
                          </a:solidFill>
                          <a:effectLst/>
                          <a:latin typeface="Times New Roman" panose="02020603050405020304" pitchFamily="18" charset="0"/>
                          <a:ea typeface="+mn-ea"/>
                          <a:cs typeface="Times New Roman" panose="02020603050405020304" pitchFamily="18" charset="0"/>
                        </a:rPr>
                        <a:t>Gross amount paid to the person.</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0"/>
                        </a:spcAft>
                      </a:pP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Object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tc>
                  <a:txBody>
                    <a:bodyPr/>
                    <a:lstStyle/>
                    <a:p>
                      <a:pPr algn="ctr">
                        <a:lnSpc>
                          <a:spcPct val="107000"/>
                        </a:lnSpc>
                        <a:spcAft>
                          <a:spcPts val="0"/>
                        </a:spcAft>
                      </a:pP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Float64</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0018"/>
                  </a:ext>
                </a:extLst>
              </a:tr>
              <a:tr h="205270">
                <a:tc>
                  <a:txBody>
                    <a:bodyPr/>
                    <a:lstStyle>
                      <a:defPPr>
                        <a:defRPr lang="en-US" b="1">
                          <a:solidFill>
                            <a:schemeClr val="tx1"/>
                          </a:solidFill>
                        </a:defRPr>
                      </a:defPPr>
                      <a:lvl1pPr marL="0" algn="l"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b="1" kern="1200">
                          <a:solidFill>
                            <a:schemeClr val="tx1"/>
                          </a:solidFill>
                          <a:latin typeface="+mn-lt"/>
                          <a:ea typeface="+mn-ea"/>
                          <a:cs typeface="+mn-cs"/>
                        </a:defRPr>
                      </a:lvl2pPr>
                      <a:lvl3pPr marL="914400" algn="l" defTabSz="914400" rtl="0" eaLnBrk="1" latinLnBrk="0" hangingPunct="1">
                        <a:defRPr sz="1800" b="1" kern="1200">
                          <a:solidFill>
                            <a:schemeClr val="tx1"/>
                          </a:solidFill>
                          <a:latin typeface="+mn-lt"/>
                          <a:ea typeface="+mn-ea"/>
                          <a:cs typeface="+mn-cs"/>
                        </a:defRPr>
                      </a:lvl3pPr>
                      <a:lvl4pPr marL="1371600" algn="l" defTabSz="914400" rtl="0" eaLnBrk="1" latinLnBrk="0" hangingPunct="1">
                        <a:defRPr sz="1800" b="1" kern="1200">
                          <a:solidFill>
                            <a:schemeClr val="tx1"/>
                          </a:solidFill>
                          <a:latin typeface="+mn-lt"/>
                          <a:ea typeface="+mn-ea"/>
                          <a:cs typeface="+mn-cs"/>
                        </a:defRPr>
                      </a:lvl4pPr>
                      <a:lvl5pPr marL="1828800" algn="l" defTabSz="914400" rtl="0" eaLnBrk="1" latinLnBrk="0" hangingPunct="1">
                        <a:defRPr sz="1800" b="1" kern="1200">
                          <a:solidFill>
                            <a:schemeClr val="tx1"/>
                          </a:solidFill>
                          <a:latin typeface="+mn-lt"/>
                          <a:ea typeface="+mn-ea"/>
                          <a:cs typeface="+mn-cs"/>
                        </a:defRPr>
                      </a:lvl5pPr>
                      <a:lvl6pPr marL="2286000" algn="l" defTabSz="914400" rtl="0" eaLnBrk="1" latinLnBrk="0" hangingPunct="1">
                        <a:defRPr sz="1800" b="1" kern="1200">
                          <a:solidFill>
                            <a:schemeClr val="tx1"/>
                          </a:solidFill>
                          <a:latin typeface="+mn-lt"/>
                          <a:ea typeface="+mn-ea"/>
                          <a:cs typeface="+mn-cs"/>
                        </a:defRPr>
                      </a:lvl6pPr>
                      <a:lvl7pPr marL="2743200" algn="l" defTabSz="914400" rtl="0" eaLnBrk="1" latinLnBrk="0" hangingPunct="1">
                        <a:defRPr sz="1800" b="1" kern="1200">
                          <a:solidFill>
                            <a:schemeClr val="tx1"/>
                          </a:solidFill>
                          <a:latin typeface="+mn-lt"/>
                          <a:ea typeface="+mn-ea"/>
                          <a:cs typeface="+mn-cs"/>
                        </a:defRPr>
                      </a:lvl7pPr>
                      <a:lvl8pPr marL="3200400" algn="l" defTabSz="914400" rtl="0" eaLnBrk="1" latinLnBrk="0" hangingPunct="1">
                        <a:defRPr sz="1800" b="1" kern="1200">
                          <a:solidFill>
                            <a:schemeClr val="tx1"/>
                          </a:solidFill>
                          <a:latin typeface="+mn-lt"/>
                          <a:ea typeface="+mn-ea"/>
                          <a:cs typeface="+mn-cs"/>
                        </a:defRPr>
                      </a:lvl8pPr>
                      <a:lvl9pPr marL="3657600" algn="l" defTabSz="914400" rtl="0" eaLnBrk="1" latinLnBrk="0" hangingPunct="1">
                        <a:defRPr sz="1800" b="1" kern="1200">
                          <a:solidFill>
                            <a:schemeClr val="tx1"/>
                          </a:solidFill>
                          <a:latin typeface="+mn-lt"/>
                          <a:ea typeface="+mn-ea"/>
                          <a:cs typeface="+mn-cs"/>
                        </a:defRPr>
                      </a:lvl9pPr>
                    </a:lstStyle>
                    <a:p>
                      <a:pPr>
                        <a:lnSpc>
                          <a:spcPct val="107000"/>
                        </a:lnSpc>
                        <a:spcAft>
                          <a:spcPts val="0"/>
                        </a:spcAft>
                      </a:pPr>
                      <a:r>
                        <a:rPr lang="en-IN" sz="1050" dirty="0">
                          <a:effectLst/>
                          <a:latin typeface="Times New Roman" panose="02020603050405020304" pitchFamily="18" charset="0"/>
                          <a:cs typeface="Times New Roman" panose="02020603050405020304" pitchFamily="18" charset="0"/>
                        </a:rPr>
                        <a:t>19</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IN" sz="1050" b="0" i="0" kern="1200" dirty="0" err="1">
                          <a:solidFill>
                            <a:schemeClr val="tx1"/>
                          </a:solidFill>
                          <a:effectLst/>
                          <a:latin typeface="Times New Roman" panose="02020603050405020304" pitchFamily="18" charset="0"/>
                          <a:ea typeface="+mn-ea"/>
                          <a:cs typeface="Times New Roman" panose="02020603050405020304" pitchFamily="18" charset="0"/>
                        </a:rPr>
                        <a:t>Loan_Term</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US" sz="1050" b="0" i="0" kern="1200" dirty="0">
                          <a:solidFill>
                            <a:schemeClr val="tx1"/>
                          </a:solidFill>
                          <a:effectLst/>
                          <a:latin typeface="Times New Roman" panose="02020603050405020304" pitchFamily="18" charset="0"/>
                          <a:ea typeface="+mn-ea"/>
                          <a:cs typeface="Times New Roman" panose="02020603050405020304" pitchFamily="18" charset="0"/>
                        </a:rPr>
                        <a:t>Time period for the loan in months.</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0"/>
                        </a:spcAft>
                      </a:pP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Int64</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tc>
                  <a:txBody>
                    <a:bodyPr/>
                    <a:lstStyle/>
                    <a:p>
                      <a:pPr algn="ctr">
                        <a:lnSpc>
                          <a:spcPct val="107000"/>
                        </a:lnSpc>
                        <a:spcAft>
                          <a:spcPts val="0"/>
                        </a:spcAft>
                      </a:pP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0019"/>
                  </a:ext>
                </a:extLst>
              </a:tr>
              <a:tr h="205270">
                <a:tc>
                  <a:txBody>
                    <a:bodyPr/>
                    <a:lstStyle>
                      <a:defPPr>
                        <a:defRPr lang="en-US" b="1">
                          <a:solidFill>
                            <a:schemeClr val="tx1"/>
                          </a:solidFill>
                        </a:defRPr>
                      </a:defPPr>
                      <a:lvl1pPr marL="0" algn="l"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b="1" kern="1200">
                          <a:solidFill>
                            <a:schemeClr val="tx1"/>
                          </a:solidFill>
                          <a:latin typeface="+mn-lt"/>
                          <a:ea typeface="+mn-ea"/>
                          <a:cs typeface="+mn-cs"/>
                        </a:defRPr>
                      </a:lvl2pPr>
                      <a:lvl3pPr marL="914400" algn="l" defTabSz="914400" rtl="0" eaLnBrk="1" latinLnBrk="0" hangingPunct="1">
                        <a:defRPr sz="1800" b="1" kern="1200">
                          <a:solidFill>
                            <a:schemeClr val="tx1"/>
                          </a:solidFill>
                          <a:latin typeface="+mn-lt"/>
                          <a:ea typeface="+mn-ea"/>
                          <a:cs typeface="+mn-cs"/>
                        </a:defRPr>
                      </a:lvl3pPr>
                      <a:lvl4pPr marL="1371600" algn="l" defTabSz="914400" rtl="0" eaLnBrk="1" latinLnBrk="0" hangingPunct="1">
                        <a:defRPr sz="1800" b="1" kern="1200">
                          <a:solidFill>
                            <a:schemeClr val="tx1"/>
                          </a:solidFill>
                          <a:latin typeface="+mn-lt"/>
                          <a:ea typeface="+mn-ea"/>
                          <a:cs typeface="+mn-cs"/>
                        </a:defRPr>
                      </a:lvl4pPr>
                      <a:lvl5pPr marL="1828800" algn="l" defTabSz="914400" rtl="0" eaLnBrk="1" latinLnBrk="0" hangingPunct="1">
                        <a:defRPr sz="1800" b="1" kern="1200">
                          <a:solidFill>
                            <a:schemeClr val="tx1"/>
                          </a:solidFill>
                          <a:latin typeface="+mn-lt"/>
                          <a:ea typeface="+mn-ea"/>
                          <a:cs typeface="+mn-cs"/>
                        </a:defRPr>
                      </a:lvl5pPr>
                      <a:lvl6pPr marL="2286000" algn="l" defTabSz="914400" rtl="0" eaLnBrk="1" latinLnBrk="0" hangingPunct="1">
                        <a:defRPr sz="1800" b="1" kern="1200">
                          <a:solidFill>
                            <a:schemeClr val="tx1"/>
                          </a:solidFill>
                          <a:latin typeface="+mn-lt"/>
                          <a:ea typeface="+mn-ea"/>
                          <a:cs typeface="+mn-cs"/>
                        </a:defRPr>
                      </a:lvl6pPr>
                      <a:lvl7pPr marL="2743200" algn="l" defTabSz="914400" rtl="0" eaLnBrk="1" latinLnBrk="0" hangingPunct="1">
                        <a:defRPr sz="1800" b="1" kern="1200">
                          <a:solidFill>
                            <a:schemeClr val="tx1"/>
                          </a:solidFill>
                          <a:latin typeface="+mn-lt"/>
                          <a:ea typeface="+mn-ea"/>
                          <a:cs typeface="+mn-cs"/>
                        </a:defRPr>
                      </a:lvl7pPr>
                      <a:lvl8pPr marL="3200400" algn="l" defTabSz="914400" rtl="0" eaLnBrk="1" latinLnBrk="0" hangingPunct="1">
                        <a:defRPr sz="1800" b="1" kern="1200">
                          <a:solidFill>
                            <a:schemeClr val="tx1"/>
                          </a:solidFill>
                          <a:latin typeface="+mn-lt"/>
                          <a:ea typeface="+mn-ea"/>
                          <a:cs typeface="+mn-cs"/>
                        </a:defRPr>
                      </a:lvl8pPr>
                      <a:lvl9pPr marL="3657600" algn="l" defTabSz="914400" rtl="0" eaLnBrk="1" latinLnBrk="0" hangingPunct="1">
                        <a:defRPr sz="1800" b="1" kern="1200">
                          <a:solidFill>
                            <a:schemeClr val="tx1"/>
                          </a:solidFill>
                          <a:latin typeface="+mn-lt"/>
                          <a:ea typeface="+mn-ea"/>
                          <a:cs typeface="+mn-cs"/>
                        </a:defRPr>
                      </a:lvl9pPr>
                    </a:lstStyle>
                    <a:p>
                      <a:pPr>
                        <a:lnSpc>
                          <a:spcPct val="107000"/>
                        </a:lnSpc>
                        <a:spcAft>
                          <a:spcPts val="0"/>
                        </a:spcAft>
                      </a:pPr>
                      <a:r>
                        <a:rPr lang="en-IN" sz="1050" dirty="0">
                          <a:effectLst/>
                          <a:latin typeface="Times New Roman" panose="02020603050405020304" pitchFamily="18" charset="0"/>
                          <a:cs typeface="Times New Roman" panose="02020603050405020304" pitchFamily="18" charset="0"/>
                        </a:rPr>
                        <a:t>20</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IN" sz="1050" b="0" i="0" kern="1200" dirty="0" err="1">
                          <a:solidFill>
                            <a:schemeClr val="tx1"/>
                          </a:solidFill>
                          <a:effectLst/>
                          <a:latin typeface="Times New Roman" panose="02020603050405020304" pitchFamily="18" charset="0"/>
                          <a:ea typeface="+mn-ea"/>
                          <a:cs typeface="Times New Roman" panose="02020603050405020304" pitchFamily="18" charset="0"/>
                        </a:rPr>
                        <a:t>Commitment_Date</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US" sz="1050" dirty="0">
                          <a:effectLst/>
                          <a:latin typeface="Times New Roman" panose="02020603050405020304" pitchFamily="18" charset="0"/>
                          <a:cs typeface="Times New Roman" panose="02020603050405020304" pitchFamily="18" charset="0"/>
                        </a:rPr>
                        <a:t>Date within which the loan amount must be paid</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0"/>
                        </a:spcAft>
                      </a:pP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Object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tc>
                  <a:txBody>
                    <a:bodyPr/>
                    <a:lstStyle/>
                    <a:p>
                      <a:pPr algn="ctr">
                        <a:lnSpc>
                          <a:spcPct val="107000"/>
                        </a:lnSpc>
                        <a:spcAft>
                          <a:spcPts val="0"/>
                        </a:spcAft>
                      </a:pP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datetime64</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0020"/>
                  </a:ext>
                </a:extLst>
              </a:tr>
              <a:tr h="205270">
                <a:tc>
                  <a:txBody>
                    <a:bodyPr/>
                    <a:lstStyle>
                      <a:defPPr>
                        <a:defRPr lang="en-US" b="1">
                          <a:solidFill>
                            <a:schemeClr val="tx1"/>
                          </a:solidFill>
                        </a:defRPr>
                      </a:defPPr>
                      <a:lvl1pPr marL="0" algn="l"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b="1" kern="1200">
                          <a:solidFill>
                            <a:schemeClr val="tx1"/>
                          </a:solidFill>
                          <a:latin typeface="+mn-lt"/>
                          <a:ea typeface="+mn-ea"/>
                          <a:cs typeface="+mn-cs"/>
                        </a:defRPr>
                      </a:lvl2pPr>
                      <a:lvl3pPr marL="914400" algn="l" defTabSz="914400" rtl="0" eaLnBrk="1" latinLnBrk="0" hangingPunct="1">
                        <a:defRPr sz="1800" b="1" kern="1200">
                          <a:solidFill>
                            <a:schemeClr val="tx1"/>
                          </a:solidFill>
                          <a:latin typeface="+mn-lt"/>
                          <a:ea typeface="+mn-ea"/>
                          <a:cs typeface="+mn-cs"/>
                        </a:defRPr>
                      </a:lvl3pPr>
                      <a:lvl4pPr marL="1371600" algn="l" defTabSz="914400" rtl="0" eaLnBrk="1" latinLnBrk="0" hangingPunct="1">
                        <a:defRPr sz="1800" b="1" kern="1200">
                          <a:solidFill>
                            <a:schemeClr val="tx1"/>
                          </a:solidFill>
                          <a:latin typeface="+mn-lt"/>
                          <a:ea typeface="+mn-ea"/>
                          <a:cs typeface="+mn-cs"/>
                        </a:defRPr>
                      </a:lvl4pPr>
                      <a:lvl5pPr marL="1828800" algn="l" defTabSz="914400" rtl="0" eaLnBrk="1" latinLnBrk="0" hangingPunct="1">
                        <a:defRPr sz="1800" b="1" kern="1200">
                          <a:solidFill>
                            <a:schemeClr val="tx1"/>
                          </a:solidFill>
                          <a:latin typeface="+mn-lt"/>
                          <a:ea typeface="+mn-ea"/>
                          <a:cs typeface="+mn-cs"/>
                        </a:defRPr>
                      </a:lvl5pPr>
                      <a:lvl6pPr marL="2286000" algn="l" defTabSz="914400" rtl="0" eaLnBrk="1" latinLnBrk="0" hangingPunct="1">
                        <a:defRPr sz="1800" b="1" kern="1200">
                          <a:solidFill>
                            <a:schemeClr val="tx1"/>
                          </a:solidFill>
                          <a:latin typeface="+mn-lt"/>
                          <a:ea typeface="+mn-ea"/>
                          <a:cs typeface="+mn-cs"/>
                        </a:defRPr>
                      </a:lvl6pPr>
                      <a:lvl7pPr marL="2743200" algn="l" defTabSz="914400" rtl="0" eaLnBrk="1" latinLnBrk="0" hangingPunct="1">
                        <a:defRPr sz="1800" b="1" kern="1200">
                          <a:solidFill>
                            <a:schemeClr val="tx1"/>
                          </a:solidFill>
                          <a:latin typeface="+mn-lt"/>
                          <a:ea typeface="+mn-ea"/>
                          <a:cs typeface="+mn-cs"/>
                        </a:defRPr>
                      </a:lvl7pPr>
                      <a:lvl8pPr marL="3200400" algn="l" defTabSz="914400" rtl="0" eaLnBrk="1" latinLnBrk="0" hangingPunct="1">
                        <a:defRPr sz="1800" b="1" kern="1200">
                          <a:solidFill>
                            <a:schemeClr val="tx1"/>
                          </a:solidFill>
                          <a:latin typeface="+mn-lt"/>
                          <a:ea typeface="+mn-ea"/>
                          <a:cs typeface="+mn-cs"/>
                        </a:defRPr>
                      </a:lvl8pPr>
                      <a:lvl9pPr marL="3657600" algn="l" defTabSz="914400" rtl="0" eaLnBrk="1" latinLnBrk="0" hangingPunct="1">
                        <a:defRPr sz="1800" b="1" kern="1200">
                          <a:solidFill>
                            <a:schemeClr val="tx1"/>
                          </a:solidFill>
                          <a:latin typeface="+mn-lt"/>
                          <a:ea typeface="+mn-ea"/>
                          <a:cs typeface="+mn-cs"/>
                        </a:defRPr>
                      </a:lvl9pPr>
                    </a:lstStyle>
                    <a:p>
                      <a:pPr>
                        <a:lnSpc>
                          <a:spcPct val="107000"/>
                        </a:lnSpc>
                        <a:spcAft>
                          <a:spcPts val="0"/>
                        </a:spcAft>
                      </a:pPr>
                      <a:r>
                        <a:rPr lang="en-IN" sz="1050" dirty="0">
                          <a:effectLst/>
                          <a:latin typeface="Times New Roman" panose="02020603050405020304" pitchFamily="18" charset="0"/>
                          <a:cs typeface="Times New Roman" panose="02020603050405020304" pitchFamily="18" charset="0"/>
                        </a:rPr>
                        <a:t>21</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IN" sz="1050" dirty="0" err="1">
                          <a:effectLst/>
                          <a:latin typeface="Times New Roman" panose="02020603050405020304" pitchFamily="18" charset="0"/>
                          <a:ea typeface="Times New Roman" panose="02020603050405020304" pitchFamily="18" charset="0"/>
                          <a:cs typeface="Times New Roman" panose="02020603050405020304" pitchFamily="18" charset="0"/>
                        </a:rPr>
                        <a:t>Primary_Loan_Digit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US" sz="1050" b="0" i="0" kern="1200" dirty="0">
                          <a:solidFill>
                            <a:schemeClr val="tx1"/>
                          </a:solidFill>
                          <a:effectLst/>
                          <a:latin typeface="Times New Roman" panose="02020603050405020304" pitchFamily="18" charset="0"/>
                          <a:ea typeface="+mn-ea"/>
                          <a:cs typeface="Times New Roman" panose="02020603050405020304" pitchFamily="18" charset="0"/>
                        </a:rPr>
                        <a:t>This may be a unique identifier that maybe assigned to a loan taken</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0"/>
                        </a:spcAft>
                      </a:pPr>
                      <a:r>
                        <a:rPr lang="en-US" sz="1050" dirty="0">
                          <a:effectLst/>
                          <a:latin typeface="Times New Roman" panose="02020603050405020304" pitchFamily="18" charset="0"/>
                          <a:cs typeface="Times New Roman" panose="02020603050405020304" pitchFamily="18" charset="0"/>
                        </a:rPr>
                        <a:t>Int64</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tc>
                  <a:txBody>
                    <a:bodyPr/>
                    <a:lstStyle/>
                    <a:p>
                      <a:pPr algn="ctr">
                        <a:lnSpc>
                          <a:spcPct val="107000"/>
                        </a:lnSpc>
                        <a:spcAft>
                          <a:spcPts val="0"/>
                        </a:spcAft>
                      </a:pP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0021"/>
                  </a:ext>
                </a:extLst>
              </a:tr>
              <a:tr h="205270">
                <a:tc>
                  <a:txBody>
                    <a:bodyPr/>
                    <a:lstStyle>
                      <a:defPPr>
                        <a:defRPr lang="en-US" b="1">
                          <a:solidFill>
                            <a:schemeClr val="tx1"/>
                          </a:solidFill>
                        </a:defRPr>
                      </a:defPPr>
                      <a:lvl1pPr marL="0" algn="l"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b="1" kern="1200">
                          <a:solidFill>
                            <a:schemeClr val="tx1"/>
                          </a:solidFill>
                          <a:latin typeface="+mn-lt"/>
                          <a:ea typeface="+mn-ea"/>
                          <a:cs typeface="+mn-cs"/>
                        </a:defRPr>
                      </a:lvl2pPr>
                      <a:lvl3pPr marL="914400" algn="l" defTabSz="914400" rtl="0" eaLnBrk="1" latinLnBrk="0" hangingPunct="1">
                        <a:defRPr sz="1800" b="1" kern="1200">
                          <a:solidFill>
                            <a:schemeClr val="tx1"/>
                          </a:solidFill>
                          <a:latin typeface="+mn-lt"/>
                          <a:ea typeface="+mn-ea"/>
                          <a:cs typeface="+mn-cs"/>
                        </a:defRPr>
                      </a:lvl3pPr>
                      <a:lvl4pPr marL="1371600" algn="l" defTabSz="914400" rtl="0" eaLnBrk="1" latinLnBrk="0" hangingPunct="1">
                        <a:defRPr sz="1800" b="1" kern="1200">
                          <a:solidFill>
                            <a:schemeClr val="tx1"/>
                          </a:solidFill>
                          <a:latin typeface="+mn-lt"/>
                          <a:ea typeface="+mn-ea"/>
                          <a:cs typeface="+mn-cs"/>
                        </a:defRPr>
                      </a:lvl4pPr>
                      <a:lvl5pPr marL="1828800" algn="l" defTabSz="914400" rtl="0" eaLnBrk="1" latinLnBrk="0" hangingPunct="1">
                        <a:defRPr sz="1800" b="1" kern="1200">
                          <a:solidFill>
                            <a:schemeClr val="tx1"/>
                          </a:solidFill>
                          <a:latin typeface="+mn-lt"/>
                          <a:ea typeface="+mn-ea"/>
                          <a:cs typeface="+mn-cs"/>
                        </a:defRPr>
                      </a:lvl5pPr>
                      <a:lvl6pPr marL="2286000" algn="l" defTabSz="914400" rtl="0" eaLnBrk="1" latinLnBrk="0" hangingPunct="1">
                        <a:defRPr sz="1800" b="1" kern="1200">
                          <a:solidFill>
                            <a:schemeClr val="tx1"/>
                          </a:solidFill>
                          <a:latin typeface="+mn-lt"/>
                          <a:ea typeface="+mn-ea"/>
                          <a:cs typeface="+mn-cs"/>
                        </a:defRPr>
                      </a:lvl6pPr>
                      <a:lvl7pPr marL="2743200" algn="l" defTabSz="914400" rtl="0" eaLnBrk="1" latinLnBrk="0" hangingPunct="1">
                        <a:defRPr sz="1800" b="1" kern="1200">
                          <a:solidFill>
                            <a:schemeClr val="tx1"/>
                          </a:solidFill>
                          <a:latin typeface="+mn-lt"/>
                          <a:ea typeface="+mn-ea"/>
                          <a:cs typeface="+mn-cs"/>
                        </a:defRPr>
                      </a:lvl7pPr>
                      <a:lvl8pPr marL="3200400" algn="l" defTabSz="914400" rtl="0" eaLnBrk="1" latinLnBrk="0" hangingPunct="1">
                        <a:defRPr sz="1800" b="1" kern="1200">
                          <a:solidFill>
                            <a:schemeClr val="tx1"/>
                          </a:solidFill>
                          <a:latin typeface="+mn-lt"/>
                          <a:ea typeface="+mn-ea"/>
                          <a:cs typeface="+mn-cs"/>
                        </a:defRPr>
                      </a:lvl8pPr>
                      <a:lvl9pPr marL="3657600" algn="l" defTabSz="914400" rtl="0" eaLnBrk="1" latinLnBrk="0" hangingPunct="1">
                        <a:defRPr sz="1800" b="1" kern="1200">
                          <a:solidFill>
                            <a:schemeClr val="tx1"/>
                          </a:solidFill>
                          <a:latin typeface="+mn-lt"/>
                          <a:ea typeface="+mn-ea"/>
                          <a:cs typeface="+mn-cs"/>
                        </a:defRPr>
                      </a:lvl9pPr>
                    </a:lstStyle>
                    <a:p>
                      <a:pPr>
                        <a:lnSpc>
                          <a:spcPct val="107000"/>
                        </a:lnSpc>
                        <a:spcAft>
                          <a:spcPts val="0"/>
                        </a:spcAft>
                      </a:pPr>
                      <a:r>
                        <a:rPr lang="en-IN" sz="1050" dirty="0">
                          <a:effectLst/>
                          <a:latin typeface="Times New Roman" panose="02020603050405020304" pitchFamily="18" charset="0"/>
                          <a:cs typeface="Times New Roman" panose="02020603050405020304" pitchFamily="18" charset="0"/>
                        </a:rPr>
                        <a:t>22</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IN" sz="1050" b="0" i="0" kern="1200" dirty="0" err="1">
                          <a:solidFill>
                            <a:schemeClr val="tx1"/>
                          </a:solidFill>
                          <a:effectLst/>
                          <a:latin typeface="Times New Roman" panose="02020603050405020304" pitchFamily="18" charset="0"/>
                          <a:ea typeface="+mn-ea"/>
                          <a:cs typeface="Times New Roman" panose="02020603050405020304" pitchFamily="18" charset="0"/>
                        </a:rPr>
                        <a:t>Code_Franchise</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US" sz="1050" b="0" i="0" kern="1200" dirty="0">
                          <a:solidFill>
                            <a:schemeClr val="tx1"/>
                          </a:solidFill>
                          <a:effectLst/>
                          <a:latin typeface="Times New Roman" panose="02020603050405020304" pitchFamily="18" charset="0"/>
                          <a:ea typeface="+mn-ea"/>
                          <a:cs typeface="Times New Roman" panose="02020603050405020304" pitchFamily="18" charset="0"/>
                        </a:rPr>
                        <a:t>Code of the loan provided franchise.</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0"/>
                        </a:spcAft>
                      </a:pP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Int64</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tc>
                  <a:txBody>
                    <a:bodyPr/>
                    <a:lstStyle/>
                    <a:p>
                      <a:pPr algn="ctr">
                        <a:lnSpc>
                          <a:spcPct val="107000"/>
                        </a:lnSpc>
                        <a:spcAft>
                          <a:spcPts val="0"/>
                        </a:spcAft>
                      </a:pP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Object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0022"/>
                  </a:ext>
                </a:extLst>
              </a:tr>
              <a:tr h="205270">
                <a:tc>
                  <a:txBody>
                    <a:bodyPr/>
                    <a:lstStyle>
                      <a:defPPr>
                        <a:defRPr lang="en-US" b="1">
                          <a:solidFill>
                            <a:schemeClr val="tx1"/>
                          </a:solidFill>
                        </a:defRPr>
                      </a:defPPr>
                      <a:lvl1pPr marL="0" algn="l"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b="1" kern="1200">
                          <a:solidFill>
                            <a:schemeClr val="tx1"/>
                          </a:solidFill>
                          <a:latin typeface="+mn-lt"/>
                          <a:ea typeface="+mn-ea"/>
                          <a:cs typeface="+mn-cs"/>
                        </a:defRPr>
                      </a:lvl2pPr>
                      <a:lvl3pPr marL="914400" algn="l" defTabSz="914400" rtl="0" eaLnBrk="1" latinLnBrk="0" hangingPunct="1">
                        <a:defRPr sz="1800" b="1" kern="1200">
                          <a:solidFill>
                            <a:schemeClr val="tx1"/>
                          </a:solidFill>
                          <a:latin typeface="+mn-lt"/>
                          <a:ea typeface="+mn-ea"/>
                          <a:cs typeface="+mn-cs"/>
                        </a:defRPr>
                      </a:lvl3pPr>
                      <a:lvl4pPr marL="1371600" algn="l" defTabSz="914400" rtl="0" eaLnBrk="1" latinLnBrk="0" hangingPunct="1">
                        <a:defRPr sz="1800" b="1" kern="1200">
                          <a:solidFill>
                            <a:schemeClr val="tx1"/>
                          </a:solidFill>
                          <a:latin typeface="+mn-lt"/>
                          <a:ea typeface="+mn-ea"/>
                          <a:cs typeface="+mn-cs"/>
                        </a:defRPr>
                      </a:lvl4pPr>
                      <a:lvl5pPr marL="1828800" algn="l" defTabSz="914400" rtl="0" eaLnBrk="1" latinLnBrk="0" hangingPunct="1">
                        <a:defRPr sz="1800" b="1" kern="1200">
                          <a:solidFill>
                            <a:schemeClr val="tx1"/>
                          </a:solidFill>
                          <a:latin typeface="+mn-lt"/>
                          <a:ea typeface="+mn-ea"/>
                          <a:cs typeface="+mn-cs"/>
                        </a:defRPr>
                      </a:lvl5pPr>
                      <a:lvl6pPr marL="2286000" algn="l" defTabSz="914400" rtl="0" eaLnBrk="1" latinLnBrk="0" hangingPunct="1">
                        <a:defRPr sz="1800" b="1" kern="1200">
                          <a:solidFill>
                            <a:schemeClr val="tx1"/>
                          </a:solidFill>
                          <a:latin typeface="+mn-lt"/>
                          <a:ea typeface="+mn-ea"/>
                          <a:cs typeface="+mn-cs"/>
                        </a:defRPr>
                      </a:lvl6pPr>
                      <a:lvl7pPr marL="2743200" algn="l" defTabSz="914400" rtl="0" eaLnBrk="1" latinLnBrk="0" hangingPunct="1">
                        <a:defRPr sz="1800" b="1" kern="1200">
                          <a:solidFill>
                            <a:schemeClr val="tx1"/>
                          </a:solidFill>
                          <a:latin typeface="+mn-lt"/>
                          <a:ea typeface="+mn-ea"/>
                          <a:cs typeface="+mn-cs"/>
                        </a:defRPr>
                      </a:lvl7pPr>
                      <a:lvl8pPr marL="3200400" algn="l" defTabSz="914400" rtl="0" eaLnBrk="1" latinLnBrk="0" hangingPunct="1">
                        <a:defRPr sz="1800" b="1" kern="1200">
                          <a:solidFill>
                            <a:schemeClr val="tx1"/>
                          </a:solidFill>
                          <a:latin typeface="+mn-lt"/>
                          <a:ea typeface="+mn-ea"/>
                          <a:cs typeface="+mn-cs"/>
                        </a:defRPr>
                      </a:lvl8pPr>
                      <a:lvl9pPr marL="3657600" algn="l" defTabSz="914400" rtl="0" eaLnBrk="1" latinLnBrk="0" hangingPunct="1">
                        <a:defRPr sz="1800" b="1" kern="1200">
                          <a:solidFill>
                            <a:schemeClr val="tx1"/>
                          </a:solidFill>
                          <a:latin typeface="+mn-lt"/>
                          <a:ea typeface="+mn-ea"/>
                          <a:cs typeface="+mn-cs"/>
                        </a:defRPr>
                      </a:lvl9pPr>
                    </a:lstStyle>
                    <a:p>
                      <a:pPr>
                        <a:lnSpc>
                          <a:spcPct val="107000"/>
                        </a:lnSpc>
                        <a:spcAft>
                          <a:spcPts val="0"/>
                        </a:spcAft>
                      </a:pPr>
                      <a:r>
                        <a:rPr lang="en-IN" sz="1050" dirty="0">
                          <a:effectLst/>
                          <a:latin typeface="Times New Roman" panose="02020603050405020304" pitchFamily="18" charset="0"/>
                          <a:cs typeface="Times New Roman" panose="02020603050405020304" pitchFamily="18" charset="0"/>
                        </a:rPr>
                        <a:t>23</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IN" sz="1050" b="0" i="0" kern="1200" dirty="0" err="1">
                          <a:solidFill>
                            <a:schemeClr val="tx1"/>
                          </a:solidFill>
                          <a:effectLst/>
                          <a:latin typeface="Times New Roman" panose="02020603050405020304" pitchFamily="18" charset="0"/>
                          <a:ea typeface="+mn-ea"/>
                          <a:cs typeface="Times New Roman" panose="02020603050405020304" pitchFamily="18" charset="0"/>
                        </a:rPr>
                        <a:t>Name_Of_Bank</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IN" sz="1050" dirty="0">
                          <a:effectLst/>
                          <a:latin typeface="Times New Roman" panose="02020603050405020304" pitchFamily="18" charset="0"/>
                          <a:cs typeface="Times New Roman" panose="02020603050405020304" pitchFamily="18" charset="0"/>
                        </a:rPr>
                        <a:t>Indicator whether the card was present during the transaction.</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0"/>
                        </a:spcAft>
                      </a:pP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Object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tc>
                  <a:txBody>
                    <a:bodyPr/>
                    <a:lstStyle/>
                    <a:p>
                      <a:pPr algn="ctr">
                        <a:lnSpc>
                          <a:spcPct val="107000"/>
                        </a:lnSpc>
                        <a:spcAft>
                          <a:spcPts val="0"/>
                        </a:spcAft>
                      </a:pP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0025"/>
                  </a:ext>
                </a:extLst>
              </a:tr>
              <a:tr h="205270">
                <a:tc>
                  <a:txBody>
                    <a:bodyPr/>
                    <a:lstStyle>
                      <a:defPPr>
                        <a:defRPr lang="en-US" b="1">
                          <a:solidFill>
                            <a:schemeClr val="tx1"/>
                          </a:solidFill>
                        </a:defRPr>
                      </a:defPPr>
                      <a:lvl1pPr marL="0" algn="l"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b="1" kern="1200">
                          <a:solidFill>
                            <a:schemeClr val="tx1"/>
                          </a:solidFill>
                          <a:latin typeface="+mn-lt"/>
                          <a:ea typeface="+mn-ea"/>
                          <a:cs typeface="+mn-cs"/>
                        </a:defRPr>
                      </a:lvl2pPr>
                      <a:lvl3pPr marL="914400" algn="l" defTabSz="914400" rtl="0" eaLnBrk="1" latinLnBrk="0" hangingPunct="1">
                        <a:defRPr sz="1800" b="1" kern="1200">
                          <a:solidFill>
                            <a:schemeClr val="tx1"/>
                          </a:solidFill>
                          <a:latin typeface="+mn-lt"/>
                          <a:ea typeface="+mn-ea"/>
                          <a:cs typeface="+mn-cs"/>
                        </a:defRPr>
                      </a:lvl3pPr>
                      <a:lvl4pPr marL="1371600" algn="l" defTabSz="914400" rtl="0" eaLnBrk="1" latinLnBrk="0" hangingPunct="1">
                        <a:defRPr sz="1800" b="1" kern="1200">
                          <a:solidFill>
                            <a:schemeClr val="tx1"/>
                          </a:solidFill>
                          <a:latin typeface="+mn-lt"/>
                          <a:ea typeface="+mn-ea"/>
                          <a:cs typeface="+mn-cs"/>
                        </a:defRPr>
                      </a:lvl4pPr>
                      <a:lvl5pPr marL="1828800" algn="l" defTabSz="914400" rtl="0" eaLnBrk="1" latinLnBrk="0" hangingPunct="1">
                        <a:defRPr sz="1800" b="1" kern="1200">
                          <a:solidFill>
                            <a:schemeClr val="tx1"/>
                          </a:solidFill>
                          <a:latin typeface="+mn-lt"/>
                          <a:ea typeface="+mn-ea"/>
                          <a:cs typeface="+mn-cs"/>
                        </a:defRPr>
                      </a:lvl5pPr>
                      <a:lvl6pPr marL="2286000" algn="l" defTabSz="914400" rtl="0" eaLnBrk="1" latinLnBrk="0" hangingPunct="1">
                        <a:defRPr sz="1800" b="1" kern="1200">
                          <a:solidFill>
                            <a:schemeClr val="tx1"/>
                          </a:solidFill>
                          <a:latin typeface="+mn-lt"/>
                          <a:ea typeface="+mn-ea"/>
                          <a:cs typeface="+mn-cs"/>
                        </a:defRPr>
                      </a:lvl6pPr>
                      <a:lvl7pPr marL="2743200" algn="l" defTabSz="914400" rtl="0" eaLnBrk="1" latinLnBrk="0" hangingPunct="1">
                        <a:defRPr sz="1800" b="1" kern="1200">
                          <a:solidFill>
                            <a:schemeClr val="tx1"/>
                          </a:solidFill>
                          <a:latin typeface="+mn-lt"/>
                          <a:ea typeface="+mn-ea"/>
                          <a:cs typeface="+mn-cs"/>
                        </a:defRPr>
                      </a:lvl7pPr>
                      <a:lvl8pPr marL="3200400" algn="l" defTabSz="914400" rtl="0" eaLnBrk="1" latinLnBrk="0" hangingPunct="1">
                        <a:defRPr sz="1800" b="1" kern="1200">
                          <a:solidFill>
                            <a:schemeClr val="tx1"/>
                          </a:solidFill>
                          <a:latin typeface="+mn-lt"/>
                          <a:ea typeface="+mn-ea"/>
                          <a:cs typeface="+mn-cs"/>
                        </a:defRPr>
                      </a:lvl8pPr>
                      <a:lvl9pPr marL="3657600" algn="l" defTabSz="914400" rtl="0" eaLnBrk="1" latinLnBrk="0" hangingPunct="1">
                        <a:defRPr sz="1800" b="1" kern="1200">
                          <a:solidFill>
                            <a:schemeClr val="tx1"/>
                          </a:solidFill>
                          <a:latin typeface="+mn-lt"/>
                          <a:ea typeface="+mn-ea"/>
                          <a:cs typeface="+mn-cs"/>
                        </a:defRPr>
                      </a:lvl9pPr>
                    </a:lstStyle>
                    <a:p>
                      <a:pPr>
                        <a:lnSpc>
                          <a:spcPct val="107000"/>
                        </a:lnSpc>
                        <a:spcAft>
                          <a:spcPts val="0"/>
                        </a:spcAft>
                      </a:pPr>
                      <a:r>
                        <a:rPr lang="en-IN" sz="1050" dirty="0">
                          <a:effectLst/>
                          <a:latin typeface="Times New Roman" panose="02020603050405020304" pitchFamily="18" charset="0"/>
                          <a:cs typeface="Times New Roman" panose="02020603050405020304" pitchFamily="18" charset="0"/>
                        </a:rPr>
                        <a:t>24</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IN" sz="1050" b="0" i="0" kern="1200" dirty="0" err="1">
                          <a:solidFill>
                            <a:schemeClr val="tx1"/>
                          </a:solidFill>
                          <a:effectLst/>
                          <a:latin typeface="Times New Roman" panose="02020603050405020304" pitchFamily="18" charset="0"/>
                          <a:ea typeface="+mn-ea"/>
                          <a:cs typeface="Times New Roman" panose="02020603050405020304" pitchFamily="18" charset="0"/>
                        </a:rPr>
                        <a:t>Revolving_Credit_Line</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IN" sz="1050" dirty="0">
                          <a:effectLst/>
                          <a:latin typeface="Times New Roman" panose="02020603050405020304" pitchFamily="18" charset="0"/>
                          <a:cs typeface="Times New Roman" panose="02020603050405020304" pitchFamily="18" charset="0"/>
                        </a:rPr>
                        <a:t>Indicator whether the POS was on the merchant's premises.</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0"/>
                        </a:spcAft>
                      </a:pP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Object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tc>
                  <a:txBody>
                    <a:bodyPr/>
                    <a:lstStyle/>
                    <a:p>
                      <a:pPr algn="ctr">
                        <a:lnSpc>
                          <a:spcPct val="107000"/>
                        </a:lnSpc>
                        <a:spcAft>
                          <a:spcPts val="0"/>
                        </a:spcAft>
                      </a:pP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0026"/>
                  </a:ext>
                </a:extLst>
              </a:tr>
              <a:tr h="180456">
                <a:tc>
                  <a:txBody>
                    <a:bodyPr/>
                    <a:lstStyle>
                      <a:defPPr>
                        <a:defRPr lang="en-US" b="1">
                          <a:solidFill>
                            <a:schemeClr val="tx1"/>
                          </a:solidFill>
                        </a:defRPr>
                      </a:defPPr>
                      <a:lvl1pPr marL="0" algn="l"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b="1" kern="1200">
                          <a:solidFill>
                            <a:schemeClr val="tx1"/>
                          </a:solidFill>
                          <a:latin typeface="+mn-lt"/>
                          <a:ea typeface="+mn-ea"/>
                          <a:cs typeface="+mn-cs"/>
                        </a:defRPr>
                      </a:lvl2pPr>
                      <a:lvl3pPr marL="914400" algn="l" defTabSz="914400" rtl="0" eaLnBrk="1" latinLnBrk="0" hangingPunct="1">
                        <a:defRPr sz="1800" b="1" kern="1200">
                          <a:solidFill>
                            <a:schemeClr val="tx1"/>
                          </a:solidFill>
                          <a:latin typeface="+mn-lt"/>
                          <a:ea typeface="+mn-ea"/>
                          <a:cs typeface="+mn-cs"/>
                        </a:defRPr>
                      </a:lvl3pPr>
                      <a:lvl4pPr marL="1371600" algn="l" defTabSz="914400" rtl="0" eaLnBrk="1" latinLnBrk="0" hangingPunct="1">
                        <a:defRPr sz="1800" b="1" kern="1200">
                          <a:solidFill>
                            <a:schemeClr val="tx1"/>
                          </a:solidFill>
                          <a:latin typeface="+mn-lt"/>
                          <a:ea typeface="+mn-ea"/>
                          <a:cs typeface="+mn-cs"/>
                        </a:defRPr>
                      </a:lvl4pPr>
                      <a:lvl5pPr marL="1828800" algn="l" defTabSz="914400" rtl="0" eaLnBrk="1" latinLnBrk="0" hangingPunct="1">
                        <a:defRPr sz="1800" b="1" kern="1200">
                          <a:solidFill>
                            <a:schemeClr val="tx1"/>
                          </a:solidFill>
                          <a:latin typeface="+mn-lt"/>
                          <a:ea typeface="+mn-ea"/>
                          <a:cs typeface="+mn-cs"/>
                        </a:defRPr>
                      </a:lvl5pPr>
                      <a:lvl6pPr marL="2286000" algn="l" defTabSz="914400" rtl="0" eaLnBrk="1" latinLnBrk="0" hangingPunct="1">
                        <a:defRPr sz="1800" b="1" kern="1200">
                          <a:solidFill>
                            <a:schemeClr val="tx1"/>
                          </a:solidFill>
                          <a:latin typeface="+mn-lt"/>
                          <a:ea typeface="+mn-ea"/>
                          <a:cs typeface="+mn-cs"/>
                        </a:defRPr>
                      </a:lvl6pPr>
                      <a:lvl7pPr marL="2743200" algn="l" defTabSz="914400" rtl="0" eaLnBrk="1" latinLnBrk="0" hangingPunct="1">
                        <a:defRPr sz="1800" b="1" kern="1200">
                          <a:solidFill>
                            <a:schemeClr val="tx1"/>
                          </a:solidFill>
                          <a:latin typeface="+mn-lt"/>
                          <a:ea typeface="+mn-ea"/>
                          <a:cs typeface="+mn-cs"/>
                        </a:defRPr>
                      </a:lvl7pPr>
                      <a:lvl8pPr marL="3200400" algn="l" defTabSz="914400" rtl="0" eaLnBrk="1" latinLnBrk="0" hangingPunct="1">
                        <a:defRPr sz="1800" b="1" kern="1200">
                          <a:solidFill>
                            <a:schemeClr val="tx1"/>
                          </a:solidFill>
                          <a:latin typeface="+mn-lt"/>
                          <a:ea typeface="+mn-ea"/>
                          <a:cs typeface="+mn-cs"/>
                        </a:defRPr>
                      </a:lvl8pPr>
                      <a:lvl9pPr marL="3657600" algn="l" defTabSz="914400" rtl="0" eaLnBrk="1" latinLnBrk="0" hangingPunct="1">
                        <a:defRPr sz="1800" b="1" kern="1200">
                          <a:solidFill>
                            <a:schemeClr val="tx1"/>
                          </a:solidFill>
                          <a:latin typeface="+mn-lt"/>
                          <a:ea typeface="+mn-ea"/>
                          <a:cs typeface="+mn-cs"/>
                        </a:defRPr>
                      </a:lvl9pPr>
                    </a:lstStyle>
                    <a:p>
                      <a:pPr>
                        <a:lnSpc>
                          <a:spcPct val="107000"/>
                        </a:lnSpc>
                        <a:spcAft>
                          <a:spcPts val="0"/>
                        </a:spcAft>
                      </a:pPr>
                      <a:r>
                        <a:rPr lang="en-IN" sz="1050" dirty="0">
                          <a:effectLst/>
                          <a:latin typeface="Times New Roman" panose="02020603050405020304" pitchFamily="18" charset="0"/>
                          <a:cs typeface="Times New Roman" panose="02020603050405020304" pitchFamily="18" charset="0"/>
                        </a:rPr>
                        <a:t>25</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IN" sz="1050" b="0" i="0" kern="1200" dirty="0">
                          <a:solidFill>
                            <a:schemeClr val="tx1"/>
                          </a:solidFill>
                          <a:effectLst/>
                          <a:latin typeface="Times New Roman" panose="02020603050405020304" pitchFamily="18" charset="0"/>
                          <a:ea typeface="+mn-ea"/>
                          <a:cs typeface="Times New Roman" panose="02020603050405020304" pitchFamily="18" charset="0"/>
                        </a:rPr>
                        <a:t>Default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r>
                        <a:rPr lang="en-IN" sz="1050" dirty="0">
                          <a:effectLst/>
                          <a:latin typeface="Times New Roman" panose="02020603050405020304" pitchFamily="18" charset="0"/>
                          <a:cs typeface="Times New Roman" panose="02020603050405020304" pitchFamily="18" charset="0"/>
                        </a:rPr>
                        <a:t>Indicator for recurring authorization.</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0"/>
                        </a:spcAft>
                      </a:pP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Int64</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tc>
                  <a:txBody>
                    <a:bodyPr/>
                    <a:lstStyle/>
                    <a:p>
                      <a:pPr algn="ctr">
                        <a:lnSpc>
                          <a:spcPct val="107000"/>
                        </a:lnSpc>
                        <a:spcAft>
                          <a:spcPts val="0"/>
                        </a:spcAft>
                      </a:pP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Object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0027"/>
                  </a:ext>
                </a:extLst>
              </a:tr>
              <a:tr h="205270">
                <a:tc>
                  <a:txBody>
                    <a:bodyPr/>
                    <a:lstStyle>
                      <a:defPPr>
                        <a:defRPr lang="en-US" b="1">
                          <a:solidFill>
                            <a:schemeClr val="tx1"/>
                          </a:solidFill>
                        </a:defRPr>
                      </a:defPPr>
                      <a:lvl1pPr marL="0" algn="l"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b="1" kern="1200">
                          <a:solidFill>
                            <a:schemeClr val="tx1"/>
                          </a:solidFill>
                          <a:latin typeface="+mn-lt"/>
                          <a:ea typeface="+mn-ea"/>
                          <a:cs typeface="+mn-cs"/>
                        </a:defRPr>
                      </a:lvl2pPr>
                      <a:lvl3pPr marL="914400" algn="l" defTabSz="914400" rtl="0" eaLnBrk="1" latinLnBrk="0" hangingPunct="1">
                        <a:defRPr sz="1800" b="1" kern="1200">
                          <a:solidFill>
                            <a:schemeClr val="tx1"/>
                          </a:solidFill>
                          <a:latin typeface="+mn-lt"/>
                          <a:ea typeface="+mn-ea"/>
                          <a:cs typeface="+mn-cs"/>
                        </a:defRPr>
                      </a:lvl3pPr>
                      <a:lvl4pPr marL="1371600" algn="l" defTabSz="914400" rtl="0" eaLnBrk="1" latinLnBrk="0" hangingPunct="1">
                        <a:defRPr sz="1800" b="1" kern="1200">
                          <a:solidFill>
                            <a:schemeClr val="tx1"/>
                          </a:solidFill>
                          <a:latin typeface="+mn-lt"/>
                          <a:ea typeface="+mn-ea"/>
                          <a:cs typeface="+mn-cs"/>
                        </a:defRPr>
                      </a:lvl4pPr>
                      <a:lvl5pPr marL="1828800" algn="l" defTabSz="914400" rtl="0" eaLnBrk="1" latinLnBrk="0" hangingPunct="1">
                        <a:defRPr sz="1800" b="1" kern="1200">
                          <a:solidFill>
                            <a:schemeClr val="tx1"/>
                          </a:solidFill>
                          <a:latin typeface="+mn-lt"/>
                          <a:ea typeface="+mn-ea"/>
                          <a:cs typeface="+mn-cs"/>
                        </a:defRPr>
                      </a:lvl5pPr>
                      <a:lvl6pPr marL="2286000" algn="l" defTabSz="914400" rtl="0" eaLnBrk="1" latinLnBrk="0" hangingPunct="1">
                        <a:defRPr sz="1800" b="1" kern="1200">
                          <a:solidFill>
                            <a:schemeClr val="tx1"/>
                          </a:solidFill>
                          <a:latin typeface="+mn-lt"/>
                          <a:ea typeface="+mn-ea"/>
                          <a:cs typeface="+mn-cs"/>
                        </a:defRPr>
                      </a:lvl6pPr>
                      <a:lvl7pPr marL="2743200" algn="l" defTabSz="914400" rtl="0" eaLnBrk="1" latinLnBrk="0" hangingPunct="1">
                        <a:defRPr sz="1800" b="1" kern="1200">
                          <a:solidFill>
                            <a:schemeClr val="tx1"/>
                          </a:solidFill>
                          <a:latin typeface="+mn-lt"/>
                          <a:ea typeface="+mn-ea"/>
                          <a:cs typeface="+mn-cs"/>
                        </a:defRPr>
                      </a:lvl7pPr>
                      <a:lvl8pPr marL="3200400" algn="l" defTabSz="914400" rtl="0" eaLnBrk="1" latinLnBrk="0" hangingPunct="1">
                        <a:defRPr sz="1800" b="1" kern="1200">
                          <a:solidFill>
                            <a:schemeClr val="tx1"/>
                          </a:solidFill>
                          <a:latin typeface="+mn-lt"/>
                          <a:ea typeface="+mn-ea"/>
                          <a:cs typeface="+mn-cs"/>
                        </a:defRPr>
                      </a:lvl8pPr>
                      <a:lvl9pPr marL="3657600" algn="l" defTabSz="914400" rtl="0" eaLnBrk="1" latinLnBrk="0" hangingPunct="1">
                        <a:defRPr sz="1800" b="1" kern="1200">
                          <a:solidFill>
                            <a:schemeClr val="tx1"/>
                          </a:solidFill>
                          <a:latin typeface="+mn-lt"/>
                          <a:ea typeface="+mn-ea"/>
                          <a:cs typeface="+mn-cs"/>
                        </a:defRPr>
                      </a:lvl9pPr>
                    </a:lstStyle>
                    <a:p>
                      <a:pPr>
                        <a:lnSpc>
                          <a:spcPct val="107000"/>
                        </a:lnSpc>
                        <a:spcAft>
                          <a:spcPts val="0"/>
                        </a:spcAft>
                      </a:pP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nchor="b"/>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0"/>
                        </a:spcAft>
                      </a:pP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tc>
                  <a:txBody>
                    <a:bodyPr/>
                    <a:lstStyle/>
                    <a:p>
                      <a:pPr>
                        <a:lnSpc>
                          <a:spcPct val="107000"/>
                        </a:lnSpc>
                        <a:spcAft>
                          <a:spcPts val="0"/>
                        </a:spcAft>
                      </a:pP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964" marR="50964" marT="0" marB="0"/>
                </a:tc>
                <a:extLst>
                  <a:ext uri="{0D108BD9-81ED-4DB2-BD59-A6C34878D82A}">
                    <a16:rowId xmlns:a16="http://schemas.microsoft.com/office/drawing/2014/main" val="10029"/>
                  </a:ext>
                </a:extLst>
              </a:tr>
            </a:tbl>
          </a:graphicData>
        </a:graphic>
      </p:graphicFrame>
    </p:spTree>
    <p:extLst>
      <p:ext uri="{BB962C8B-B14F-4D97-AF65-F5344CB8AC3E}">
        <p14:creationId xmlns:p14="http://schemas.microsoft.com/office/powerpoint/2010/main" val="540765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a:extLst>
              <a:ext uri="{FF2B5EF4-FFF2-40B4-BE49-F238E27FC236}">
                <a16:creationId xmlns:a16="http://schemas.microsoft.com/office/drawing/2014/main" id="{B4933123-AFFD-4FAD-2C7F-A7D85D593FB5}"/>
              </a:ext>
            </a:extLst>
          </p:cNvPr>
          <p:cNvSpPr/>
          <p:nvPr/>
        </p:nvSpPr>
        <p:spPr>
          <a:xfrm>
            <a:off x="0" y="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 name="Round Diagonal Corner Rectangle 4">
            <a:extLst>
              <a:ext uri="{FF2B5EF4-FFF2-40B4-BE49-F238E27FC236}">
                <a16:creationId xmlns:a16="http://schemas.microsoft.com/office/drawing/2014/main" id="{C00E3A2A-FBA4-0A98-C603-7FBB7B592803}"/>
              </a:ext>
            </a:extLst>
          </p:cNvPr>
          <p:cNvSpPr/>
          <p:nvPr/>
        </p:nvSpPr>
        <p:spPr>
          <a:xfrm>
            <a:off x="0" y="2209800"/>
            <a:ext cx="206087" cy="464820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B99CE452-F124-BD4F-5963-FAB18ADA1EC5}"/>
              </a:ext>
            </a:extLst>
          </p:cNvPr>
          <p:cNvSpPr>
            <a:spLocks noGrp="1"/>
          </p:cNvSpPr>
          <p:nvPr/>
        </p:nvSpPr>
        <p:spPr>
          <a:xfrm>
            <a:off x="324047" y="240383"/>
            <a:ext cx="4191000" cy="4572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u="sng" dirty="0">
                <a:latin typeface="Times New Roman" panose="02020603050405020304" pitchFamily="18" charset="0"/>
                <a:cs typeface="Times New Roman" panose="02020603050405020304" pitchFamily="18" charset="0"/>
              </a:rPr>
              <a:t>Hyper tuning the model</a:t>
            </a:r>
            <a:endParaRPr lang="en-IN" sz="2800" b="1" u="sng" dirty="0">
              <a:latin typeface="Times New Roman" panose="02020603050405020304" pitchFamily="18" charset="0"/>
              <a:cs typeface="Times New Roman" panose="02020603050405020304" pitchFamily="18" charset="0"/>
            </a:endParaRPr>
          </a:p>
        </p:txBody>
      </p:sp>
      <p:sp>
        <p:nvSpPr>
          <p:cNvPr id="3" name="TextBox 4">
            <a:extLst>
              <a:ext uri="{FF2B5EF4-FFF2-40B4-BE49-F238E27FC236}">
                <a16:creationId xmlns:a16="http://schemas.microsoft.com/office/drawing/2014/main" id="{E2E17FB2-A31C-EB53-6D0E-9EC975340B04}"/>
              </a:ext>
            </a:extLst>
          </p:cNvPr>
          <p:cNvSpPr txBox="1"/>
          <p:nvPr/>
        </p:nvSpPr>
        <p:spPr>
          <a:xfrm>
            <a:off x="324047" y="953895"/>
            <a:ext cx="7772400" cy="3740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algn="just">
              <a:lnSpc>
                <a:spcPct val="107000"/>
              </a:lnSpc>
            </a:pPr>
            <a:r>
              <a:rPr lang="en-IN" sz="1800" b="1"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Model: </a:t>
            </a:r>
            <a:r>
              <a:rPr lang="en-IN" sz="1800"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Decision Tree Classifier </a:t>
            </a:r>
            <a:endParaRPr lang="en-IN" sz="1800" dirty="0">
              <a:effectLst/>
              <a:latin typeface="Calibri" panose="020F0502020204030204" charset="0"/>
              <a:ea typeface="Calibri" panose="020F0502020204030204" charset="0"/>
              <a:cs typeface="Times New Roman" panose="02020603050405020304" pitchFamily="18" charset="0"/>
            </a:endParaRPr>
          </a:p>
        </p:txBody>
      </p:sp>
      <p:sp>
        <p:nvSpPr>
          <p:cNvPr id="6" name="TextBox 5">
            <a:extLst>
              <a:ext uri="{FF2B5EF4-FFF2-40B4-BE49-F238E27FC236}">
                <a16:creationId xmlns:a16="http://schemas.microsoft.com/office/drawing/2014/main" id="{1BA98C3D-FB20-43F9-75A0-456619AD7819}"/>
              </a:ext>
            </a:extLst>
          </p:cNvPr>
          <p:cNvSpPr txBox="1"/>
          <p:nvPr/>
        </p:nvSpPr>
        <p:spPr>
          <a:xfrm>
            <a:off x="3229171" y="1693608"/>
            <a:ext cx="5733657" cy="3740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ctr">
              <a:lnSpc>
                <a:spcPct val="107000"/>
              </a:lnSpc>
              <a:spcAft>
                <a:spcPts val="800"/>
              </a:spcAft>
            </a:pPr>
            <a:r>
              <a:rPr lang="en-IN" sz="1800" b="1" dirty="0" err="1">
                <a:solidFill>
                  <a:srgbClr val="000000"/>
                </a:solidFill>
                <a:effectLst/>
                <a:latin typeface="Times New Roman" panose="02020603050405020304" pitchFamily="18" charset="0"/>
                <a:ea typeface="Calibri" panose="020F0502020204030204" charset="0"/>
                <a:cs typeface="Times New Roman" panose="02020603050405020304" pitchFamily="18" charset="0"/>
              </a:rPr>
              <a:t>GridSearchCV</a:t>
            </a:r>
            <a:r>
              <a:rPr lang="en-IN" sz="1800" b="1"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 (</a:t>
            </a:r>
            <a:r>
              <a:rPr lang="en-IN" sz="1800"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run for below parameters)</a:t>
            </a:r>
            <a:endParaRPr lang="en-IN" sz="1800" dirty="0">
              <a:effectLst/>
              <a:latin typeface="Calibri" panose="020F0502020204030204" charset="0"/>
              <a:ea typeface="Calibri" panose="020F0502020204030204"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3A701E8F-BFE8-40C4-C15B-D9FCE8A1BE60}"/>
              </a:ext>
            </a:extLst>
          </p:cNvPr>
          <p:cNvGraphicFramePr>
            <a:graphicFrameLocks noGrp="1"/>
          </p:cNvGraphicFramePr>
          <p:nvPr>
            <p:extLst>
              <p:ext uri="{D42A27DB-BD31-4B8C-83A1-F6EECF244321}">
                <p14:modId xmlns:p14="http://schemas.microsoft.com/office/powerpoint/2010/main" val="177673407"/>
              </p:ext>
            </p:extLst>
          </p:nvPr>
        </p:nvGraphicFramePr>
        <p:xfrm>
          <a:off x="2178305" y="2131026"/>
          <a:ext cx="6680534" cy="1595462"/>
        </p:xfrm>
        <a:graphic>
          <a:graphicData uri="http://schemas.openxmlformats.org/drawingml/2006/table">
            <a:tbl>
              <a:tblPr firstRow="1" firstCol="1" bandRow="1">
                <a:tableStyleId>{5940675A-B579-460E-94D1-54222C63F5DA}</a:tableStyleId>
              </a:tblPr>
              <a:tblGrid>
                <a:gridCol w="3339909">
                  <a:extLst>
                    <a:ext uri="{9D8B030D-6E8A-4147-A177-3AD203B41FA5}">
                      <a16:colId xmlns:a16="http://schemas.microsoft.com/office/drawing/2014/main" val="20000"/>
                    </a:ext>
                  </a:extLst>
                </a:gridCol>
                <a:gridCol w="3340625">
                  <a:extLst>
                    <a:ext uri="{9D8B030D-6E8A-4147-A177-3AD203B41FA5}">
                      <a16:colId xmlns:a16="http://schemas.microsoft.com/office/drawing/2014/main" val="20001"/>
                    </a:ext>
                  </a:extLst>
                </a:gridCol>
              </a:tblGrid>
              <a:tr h="398769">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algn="ctr">
                        <a:lnSpc>
                          <a:spcPct val="107000"/>
                        </a:lnSpc>
                      </a:pPr>
                      <a:r>
                        <a:rPr lang="en-IN" sz="1800" b="1" dirty="0">
                          <a:effectLst/>
                          <a:latin typeface="Times New Roman" panose="02020603050405020304" pitchFamily="18" charset="0"/>
                          <a:cs typeface="Times New Roman" panose="02020603050405020304" pitchFamily="18" charset="0"/>
                        </a:rPr>
                        <a:t>Criterion</a:t>
                      </a:r>
                      <a:endParaRPr lang="en-IN" sz="1800" b="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algn="ctr">
                        <a:lnSpc>
                          <a:spcPct val="107000"/>
                        </a:lnSpc>
                        <a:spcAft>
                          <a:spcPts val="800"/>
                        </a:spcAft>
                      </a:pPr>
                      <a:r>
                        <a:rPr lang="en-IN" sz="1800" b="1" dirty="0">
                          <a:effectLst/>
                          <a:latin typeface="Times New Roman" panose="02020603050405020304" pitchFamily="18" charset="0"/>
                          <a:cs typeface="Times New Roman" panose="02020603050405020304" pitchFamily="18" charset="0"/>
                        </a:rPr>
                        <a:t>Entropy, Gini</a:t>
                      </a:r>
                      <a:endParaRPr lang="en-IN" sz="1800" b="1"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98769">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algn="ctr">
                        <a:lnSpc>
                          <a:spcPct val="107000"/>
                        </a:lnSpc>
                      </a:pPr>
                      <a:r>
                        <a:rPr lang="en-IN" sz="1800" b="0" dirty="0">
                          <a:effectLst/>
                          <a:latin typeface="Times New Roman" panose="02020603050405020304" pitchFamily="18" charset="0"/>
                          <a:cs typeface="Times New Roman" panose="02020603050405020304" pitchFamily="18" charset="0"/>
                        </a:rPr>
                        <a:t>Max Depth</a:t>
                      </a:r>
                      <a:endParaRPr lang="en-IN" sz="1800" b="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algn="ctr">
                        <a:lnSpc>
                          <a:spcPct val="107000"/>
                        </a:lnSpc>
                        <a:spcAft>
                          <a:spcPts val="800"/>
                        </a:spcAft>
                      </a:pPr>
                      <a:r>
                        <a:rPr lang="en-IN" sz="1800" dirty="0">
                          <a:effectLst/>
                          <a:latin typeface="Times New Roman" panose="02020603050405020304" pitchFamily="18" charset="0"/>
                          <a:cs typeface="Times New Roman" panose="02020603050405020304" pitchFamily="18" charset="0"/>
                        </a:rPr>
                        <a:t>30, 35, 40</a:t>
                      </a:r>
                      <a:endParaRPr lang="en-IN" sz="1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98769">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algn="ctr">
                        <a:lnSpc>
                          <a:spcPct val="107000"/>
                        </a:lnSpc>
                      </a:pPr>
                      <a:r>
                        <a:rPr lang="en-IN" sz="1800" b="0" dirty="0">
                          <a:effectLst/>
                          <a:latin typeface="Times New Roman" panose="02020603050405020304" pitchFamily="18" charset="0"/>
                          <a:cs typeface="Times New Roman" panose="02020603050405020304" pitchFamily="18" charset="0"/>
                        </a:rPr>
                        <a:t>Min Samples Split</a:t>
                      </a:r>
                      <a:endParaRPr lang="en-IN" sz="1800" b="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algn="ctr">
                        <a:lnSpc>
                          <a:spcPct val="107000"/>
                        </a:lnSpc>
                        <a:spcAft>
                          <a:spcPts val="800"/>
                        </a:spcAft>
                      </a:pPr>
                      <a:r>
                        <a:rPr lang="en-IN" sz="1800" dirty="0">
                          <a:effectLst/>
                          <a:latin typeface="Times New Roman" panose="02020603050405020304" pitchFamily="18" charset="0"/>
                          <a:cs typeface="Times New Roman" panose="02020603050405020304" pitchFamily="18" charset="0"/>
                        </a:rPr>
                        <a:t>50, 60, 70, 80, 90</a:t>
                      </a:r>
                      <a:endParaRPr lang="en-IN" sz="1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99155">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algn="ctr">
                        <a:lnSpc>
                          <a:spcPct val="107000"/>
                        </a:lnSpc>
                      </a:pPr>
                      <a:r>
                        <a:rPr lang="en-IN" sz="1800" b="0" dirty="0">
                          <a:effectLst/>
                          <a:latin typeface="Times New Roman" panose="02020603050405020304" pitchFamily="18" charset="0"/>
                          <a:cs typeface="Times New Roman" panose="02020603050405020304" pitchFamily="18" charset="0"/>
                        </a:rPr>
                        <a:t>Min Samples Leaf</a:t>
                      </a:r>
                      <a:endParaRPr lang="en-IN" sz="1800" b="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algn="ctr">
                        <a:lnSpc>
                          <a:spcPct val="107000"/>
                        </a:lnSpc>
                        <a:spcAft>
                          <a:spcPts val="800"/>
                        </a:spcAft>
                      </a:pPr>
                      <a:r>
                        <a:rPr lang="en-IN" sz="1800" dirty="0">
                          <a:effectLst/>
                          <a:latin typeface="Times New Roman" panose="02020603050405020304" pitchFamily="18" charset="0"/>
                          <a:cs typeface="Times New Roman" panose="02020603050405020304" pitchFamily="18" charset="0"/>
                        </a:rPr>
                        <a:t>10, 20, 30, 40</a:t>
                      </a:r>
                      <a:endParaRPr lang="en-IN" sz="18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8" name="TextBox 8">
            <a:extLst>
              <a:ext uri="{FF2B5EF4-FFF2-40B4-BE49-F238E27FC236}">
                <a16:creationId xmlns:a16="http://schemas.microsoft.com/office/drawing/2014/main" id="{8D5F8A2D-97BF-7FF4-74EE-07C582A8AE35}"/>
              </a:ext>
            </a:extLst>
          </p:cNvPr>
          <p:cNvSpPr txBox="1"/>
          <p:nvPr/>
        </p:nvSpPr>
        <p:spPr>
          <a:xfrm>
            <a:off x="4662144" y="3937477"/>
            <a:ext cx="20193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800" b="1"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Best Parameters</a:t>
            </a:r>
            <a:endParaRPr lang="en-IN" sz="1800" dirty="0">
              <a:effectLst/>
              <a:latin typeface="Calibri" panose="020F0502020204030204" charset="0"/>
              <a:ea typeface="Calibri" panose="020F0502020204030204" charset="0"/>
              <a:cs typeface="Times New Roman" panose="02020603050405020304" pitchFamily="18" charset="0"/>
            </a:endParaRPr>
          </a:p>
          <a:p>
            <a:endParaRPr lang="en-IN" dirty="0"/>
          </a:p>
        </p:txBody>
      </p:sp>
      <p:sp>
        <p:nvSpPr>
          <p:cNvPr id="10" name="TextBox 9">
            <a:extLst>
              <a:ext uri="{FF2B5EF4-FFF2-40B4-BE49-F238E27FC236}">
                <a16:creationId xmlns:a16="http://schemas.microsoft.com/office/drawing/2014/main" id="{D0094299-7712-BAE7-B411-D3E363559F25}"/>
              </a:ext>
            </a:extLst>
          </p:cNvPr>
          <p:cNvSpPr txBox="1"/>
          <p:nvPr/>
        </p:nvSpPr>
        <p:spPr>
          <a:xfrm>
            <a:off x="2764411" y="4939099"/>
            <a:ext cx="6094428" cy="375552"/>
          </a:xfrm>
          <a:prstGeom prst="rect">
            <a:avLst/>
          </a:prstGeom>
          <a:noFill/>
        </p:spPr>
        <p:txBody>
          <a:bodyPr wrap="square">
            <a:spAutoFit/>
          </a:bodyPr>
          <a:lstStyle/>
          <a:p>
            <a:pPr marL="457200">
              <a:lnSpc>
                <a:spcPct val="107000"/>
              </a:lnSpc>
            </a:pPr>
            <a:endParaRPr lang="en-IN" sz="1800" b="0" dirty="0">
              <a:effectLst/>
              <a:latin typeface="Calibri" panose="020F0502020204030204" charset="0"/>
              <a:ea typeface="Calibri" panose="020F0502020204030204"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E400A0D9-AE84-A44D-250C-22B0EBBA029F}"/>
              </a:ext>
            </a:extLst>
          </p:cNvPr>
          <p:cNvGraphicFramePr>
            <a:graphicFrameLocks noGrp="1"/>
          </p:cNvGraphicFramePr>
          <p:nvPr>
            <p:extLst>
              <p:ext uri="{D42A27DB-BD31-4B8C-83A1-F6EECF244321}">
                <p14:modId xmlns:p14="http://schemas.microsoft.com/office/powerpoint/2010/main" val="2557679961"/>
              </p:ext>
            </p:extLst>
          </p:nvPr>
        </p:nvGraphicFramePr>
        <p:xfrm>
          <a:off x="2178305" y="4377530"/>
          <a:ext cx="6680534" cy="1330528"/>
        </p:xfrm>
        <a:graphic>
          <a:graphicData uri="http://schemas.openxmlformats.org/drawingml/2006/table">
            <a:tbl>
              <a:tblPr firstRow="1" firstCol="1" bandRow="1">
                <a:tableStyleId>{5940675A-B579-460E-94D1-54222C63F5DA}</a:tableStyleId>
              </a:tblPr>
              <a:tblGrid>
                <a:gridCol w="3339908">
                  <a:extLst>
                    <a:ext uri="{9D8B030D-6E8A-4147-A177-3AD203B41FA5}">
                      <a16:colId xmlns:a16="http://schemas.microsoft.com/office/drawing/2014/main" val="20000"/>
                    </a:ext>
                  </a:extLst>
                </a:gridCol>
                <a:gridCol w="3340626">
                  <a:extLst>
                    <a:ext uri="{9D8B030D-6E8A-4147-A177-3AD203B41FA5}">
                      <a16:colId xmlns:a16="http://schemas.microsoft.com/office/drawing/2014/main" val="20001"/>
                    </a:ext>
                  </a:extLst>
                </a:gridCol>
              </a:tblGrid>
              <a:tr h="332632">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algn="ctr">
                        <a:lnSpc>
                          <a:spcPct val="107000"/>
                        </a:lnSpc>
                      </a:pPr>
                      <a:r>
                        <a:rPr lang="en-IN" sz="1800" b="1" dirty="0">
                          <a:effectLst/>
                        </a:rPr>
                        <a:t>Criterion</a:t>
                      </a:r>
                      <a:endParaRPr lang="en-IN" sz="1800" b="1" dirty="0">
                        <a:effectLst/>
                        <a:latin typeface="Calibri" panose="020F0502020204030204" charset="0"/>
                        <a:ea typeface="Calibri" panose="020F0502020204030204" charset="0"/>
                        <a:cs typeface="Times New Roman" panose="02020603050405020304" pitchFamily="18" charset="0"/>
                      </a:endParaRPr>
                    </a:p>
                  </a:txBody>
                  <a:tcPr marL="68580" marR="68580" marT="0" marB="0"/>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algn="ctr">
                        <a:lnSpc>
                          <a:spcPct val="107000"/>
                        </a:lnSpc>
                        <a:spcAft>
                          <a:spcPts val="800"/>
                        </a:spcAft>
                      </a:pPr>
                      <a:r>
                        <a:rPr lang="en-IN" sz="1800" b="1" dirty="0">
                          <a:effectLst/>
                        </a:rPr>
                        <a:t>Entropy   </a:t>
                      </a:r>
                      <a:endParaRPr lang="en-IN" sz="1800" b="1" dirty="0">
                        <a:effectLst/>
                        <a:latin typeface="Calibri" panose="020F0502020204030204" charset="0"/>
                        <a:ea typeface="Calibri" panose="020F050202020403020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32632">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algn="ctr">
                        <a:lnSpc>
                          <a:spcPct val="107000"/>
                        </a:lnSpc>
                      </a:pPr>
                      <a:r>
                        <a:rPr lang="en-IN" sz="1800" b="0" dirty="0">
                          <a:effectLst/>
                        </a:rPr>
                        <a:t>Max Depth</a:t>
                      </a:r>
                      <a:endParaRPr lang="en-IN" sz="1800" b="0" dirty="0">
                        <a:effectLst/>
                        <a:latin typeface="Calibri" panose="020F0502020204030204" charset="0"/>
                        <a:ea typeface="Calibri" panose="020F0502020204030204" charset="0"/>
                        <a:cs typeface="Times New Roman" panose="02020603050405020304" pitchFamily="18" charset="0"/>
                      </a:endParaRPr>
                    </a:p>
                  </a:txBody>
                  <a:tcPr marL="68580" marR="68580" marT="0" marB="0"/>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algn="ctr">
                        <a:lnSpc>
                          <a:spcPct val="107000"/>
                        </a:lnSpc>
                        <a:spcAft>
                          <a:spcPts val="800"/>
                        </a:spcAft>
                      </a:pPr>
                      <a:r>
                        <a:rPr lang="en-IN" sz="1800" b="0" dirty="0">
                          <a:effectLst/>
                        </a:rPr>
                        <a:t>30</a:t>
                      </a:r>
                      <a:endParaRPr lang="en-IN" sz="1800" b="0" dirty="0">
                        <a:effectLst/>
                        <a:latin typeface="Calibri" panose="020F0502020204030204" charset="0"/>
                        <a:ea typeface="Calibri" panose="020F050202020403020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32632">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algn="ctr">
                        <a:lnSpc>
                          <a:spcPct val="107000"/>
                        </a:lnSpc>
                      </a:pPr>
                      <a:r>
                        <a:rPr lang="en-IN" sz="1800" b="0">
                          <a:effectLst/>
                        </a:rPr>
                        <a:t>Min Samples Split</a:t>
                      </a:r>
                      <a:endParaRPr lang="en-IN" sz="1800" b="0">
                        <a:effectLst/>
                        <a:latin typeface="Calibri" panose="020F0502020204030204" charset="0"/>
                        <a:ea typeface="Calibri" panose="020F0502020204030204" charset="0"/>
                        <a:cs typeface="Times New Roman" panose="02020603050405020304" pitchFamily="18" charset="0"/>
                      </a:endParaRPr>
                    </a:p>
                  </a:txBody>
                  <a:tcPr marL="68580" marR="68580" marT="0" marB="0"/>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algn="ctr">
                        <a:lnSpc>
                          <a:spcPct val="107000"/>
                        </a:lnSpc>
                        <a:spcAft>
                          <a:spcPts val="800"/>
                        </a:spcAft>
                      </a:pPr>
                      <a:r>
                        <a:rPr lang="en-IN" sz="1800" b="0" dirty="0">
                          <a:effectLst/>
                        </a:rPr>
                        <a:t>80</a:t>
                      </a:r>
                      <a:endParaRPr lang="en-IN" sz="1800" b="0" dirty="0">
                        <a:effectLst/>
                        <a:latin typeface="Calibri" panose="020F0502020204030204" charset="0"/>
                        <a:ea typeface="Calibri" panose="020F050202020403020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32632">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algn="ctr">
                        <a:lnSpc>
                          <a:spcPct val="107000"/>
                        </a:lnSpc>
                      </a:pPr>
                      <a:r>
                        <a:rPr lang="en-IN" sz="1800" b="0" dirty="0">
                          <a:effectLst/>
                        </a:rPr>
                        <a:t>Min Samples Leaf</a:t>
                      </a:r>
                      <a:endParaRPr lang="en-IN" sz="1800" b="0" dirty="0">
                        <a:effectLst/>
                        <a:latin typeface="Calibri" panose="020F0502020204030204" charset="0"/>
                        <a:ea typeface="Calibri" panose="020F0502020204030204" charset="0"/>
                        <a:cs typeface="Times New Roman" panose="02020603050405020304" pitchFamily="18" charset="0"/>
                      </a:endParaRPr>
                    </a:p>
                  </a:txBody>
                  <a:tcPr marL="68580" marR="68580" marT="0" marB="0"/>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algn="ctr">
                        <a:lnSpc>
                          <a:spcPct val="107000"/>
                        </a:lnSpc>
                        <a:spcAft>
                          <a:spcPts val="800"/>
                        </a:spcAft>
                      </a:pPr>
                      <a:r>
                        <a:rPr lang="en-IN" sz="1800" b="0" dirty="0">
                          <a:effectLst/>
                        </a:rPr>
                        <a:t>10</a:t>
                      </a:r>
                      <a:endParaRPr lang="en-IN" sz="1800" b="0" dirty="0">
                        <a:effectLst/>
                        <a:latin typeface="Calibri" panose="020F0502020204030204" charset="0"/>
                        <a:ea typeface="Calibri" panose="020F050202020403020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46058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a:extLst>
              <a:ext uri="{FF2B5EF4-FFF2-40B4-BE49-F238E27FC236}">
                <a16:creationId xmlns:a16="http://schemas.microsoft.com/office/drawing/2014/main" id="{B4933123-AFFD-4FAD-2C7F-A7D85D593FB5}"/>
              </a:ext>
            </a:extLst>
          </p:cNvPr>
          <p:cNvSpPr/>
          <p:nvPr/>
        </p:nvSpPr>
        <p:spPr>
          <a:xfrm>
            <a:off x="0" y="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 name="Round Diagonal Corner Rectangle 4">
            <a:extLst>
              <a:ext uri="{FF2B5EF4-FFF2-40B4-BE49-F238E27FC236}">
                <a16:creationId xmlns:a16="http://schemas.microsoft.com/office/drawing/2014/main" id="{C00E3A2A-FBA4-0A98-C603-7FBB7B592803}"/>
              </a:ext>
            </a:extLst>
          </p:cNvPr>
          <p:cNvSpPr/>
          <p:nvPr/>
        </p:nvSpPr>
        <p:spPr>
          <a:xfrm>
            <a:off x="0" y="2209800"/>
            <a:ext cx="206087" cy="464820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pic>
        <p:nvPicPr>
          <p:cNvPr id="6" name="Picture 5">
            <a:extLst>
              <a:ext uri="{FF2B5EF4-FFF2-40B4-BE49-F238E27FC236}">
                <a16:creationId xmlns:a16="http://schemas.microsoft.com/office/drawing/2014/main" id="{E5FBAAD6-EE99-0138-8162-9F88698C0919}"/>
              </a:ext>
            </a:extLst>
          </p:cNvPr>
          <p:cNvPicPr>
            <a:picLocks noChangeAspect="1"/>
          </p:cNvPicPr>
          <p:nvPr/>
        </p:nvPicPr>
        <p:blipFill>
          <a:blip r:embed="rId2"/>
          <a:stretch>
            <a:fillRect/>
          </a:stretch>
        </p:blipFill>
        <p:spPr>
          <a:xfrm>
            <a:off x="873845" y="487440"/>
            <a:ext cx="7581998" cy="6238731"/>
          </a:xfrm>
          <a:prstGeom prst="rect">
            <a:avLst/>
          </a:prstGeom>
        </p:spPr>
      </p:pic>
      <p:sp>
        <p:nvSpPr>
          <p:cNvPr id="7" name="Title 3">
            <a:extLst>
              <a:ext uri="{FF2B5EF4-FFF2-40B4-BE49-F238E27FC236}">
                <a16:creationId xmlns:a16="http://schemas.microsoft.com/office/drawing/2014/main" id="{110BE07D-DE3A-9558-EF3F-F2EC2F116650}"/>
              </a:ext>
            </a:extLst>
          </p:cNvPr>
          <p:cNvSpPr txBox="1">
            <a:spLocks noGrp="1"/>
          </p:cNvSpPr>
          <p:nvPr/>
        </p:nvSpPr>
        <p:spPr>
          <a:xfrm>
            <a:off x="-1148499" y="0"/>
            <a:ext cx="10094536" cy="523220"/>
          </a:xfrm>
          <a:prstGeom prst="rect">
            <a:avLst/>
          </a:prstGeom>
          <a:no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u="sng" dirty="0">
                <a:latin typeface="Times New Roman" panose="02020603050405020304" pitchFamily="18" charset="0"/>
                <a:cs typeface="Times New Roman" panose="02020603050405020304" pitchFamily="18" charset="0"/>
              </a:rPr>
              <a:t>Model performance – Test &amp; Training scores</a:t>
            </a:r>
            <a:endParaRPr lang="en-IN" sz="2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4419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61766A-8901-11CA-1C1C-E8D2BC8CD9CA}"/>
              </a:ext>
            </a:extLst>
          </p:cNvPr>
          <p:cNvSpPr>
            <a:spLocks noGrp="1"/>
          </p:cNvSpPr>
          <p:nvPr>
            <p:ph idx="1"/>
          </p:nvPr>
        </p:nvSpPr>
        <p:spPr>
          <a:xfrm>
            <a:off x="461128" y="1253331"/>
            <a:ext cx="10515600" cy="4351338"/>
          </a:xfrm>
        </p:spPr>
        <p:txBody>
          <a:bodyPr>
            <a:normAutofit/>
          </a:bodyPr>
          <a:lstStyle/>
          <a:p>
            <a:pPr marL="457200" indent="-457200">
              <a:buAutoNum type="arabicPeriod"/>
            </a:pPr>
            <a:r>
              <a:rPr lang="en-US" sz="2000" dirty="0"/>
              <a:t>Random Forest (Entropy)</a:t>
            </a:r>
          </a:p>
          <a:p>
            <a:pPr marL="457200" indent="-457200">
              <a:buAutoNum type="arabicPeriod"/>
            </a:pPr>
            <a:r>
              <a:rPr lang="en-US" sz="2000" dirty="0"/>
              <a:t>Random Forest (Gini)</a:t>
            </a:r>
          </a:p>
          <a:p>
            <a:pPr marL="457200" indent="-457200">
              <a:buAutoNum type="arabicPeriod"/>
            </a:pPr>
            <a:r>
              <a:rPr lang="en-US" sz="2000" dirty="0"/>
              <a:t>Decision tree (Hyper-tuned)</a:t>
            </a:r>
            <a:endParaRPr lang="en-IN" sz="2000" dirty="0"/>
          </a:p>
        </p:txBody>
      </p:sp>
      <p:sp>
        <p:nvSpPr>
          <p:cNvPr id="4" name="Title 1">
            <a:extLst>
              <a:ext uri="{FF2B5EF4-FFF2-40B4-BE49-F238E27FC236}">
                <a16:creationId xmlns:a16="http://schemas.microsoft.com/office/drawing/2014/main" id="{62A914AF-895A-D54E-A5B9-5408AB9C8782}"/>
              </a:ext>
            </a:extLst>
          </p:cNvPr>
          <p:cNvSpPr txBox="1">
            <a:spLocks noGrp="1"/>
          </p:cNvSpPr>
          <p:nvPr>
            <p:ph type="title"/>
          </p:nvPr>
        </p:nvSpPr>
        <p:spPr>
          <a:xfrm>
            <a:off x="-330723" y="101174"/>
            <a:ext cx="10515600" cy="132556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u="sng" dirty="0">
                <a:latin typeface="Times New Roman" panose="02020603050405020304" pitchFamily="18" charset="0"/>
                <a:cs typeface="Times New Roman" panose="02020603050405020304" pitchFamily="18" charset="0"/>
              </a:rPr>
              <a:t>Best models that have been achieved without SMOTE</a:t>
            </a:r>
            <a:endParaRPr lang="en-IN" sz="32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97895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423726-1F70-8F32-73DC-44515E2F3766}"/>
              </a:ext>
            </a:extLst>
          </p:cNvPr>
          <p:cNvSpPr>
            <a:spLocks noGrp="1"/>
          </p:cNvSpPr>
          <p:nvPr>
            <p:ph type="title"/>
          </p:nvPr>
        </p:nvSpPr>
        <p:spPr>
          <a:xfrm>
            <a:off x="140617" y="-238191"/>
            <a:ext cx="10515600" cy="1325563"/>
          </a:xfrm>
        </p:spPr>
        <p:txBody>
          <a:bodyPr>
            <a:noAutofit/>
          </a:bodyPr>
          <a:lstStyle/>
          <a:p>
            <a:r>
              <a:rPr lang="en-US" sz="4000" u="sng" dirty="0">
                <a:latin typeface="Times New Roman" panose="02020603050405020304" pitchFamily="18" charset="0"/>
                <a:cs typeface="Times New Roman" panose="02020603050405020304" pitchFamily="18" charset="0"/>
              </a:rPr>
              <a:t>Top important Features from best Model:</a:t>
            </a:r>
            <a:endParaRPr lang="en-IN" sz="4000"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7CF9732-2AF9-57FA-469A-A54EFC75D555}"/>
              </a:ext>
            </a:extLst>
          </p:cNvPr>
          <p:cNvSpPr txBox="1"/>
          <p:nvPr/>
        </p:nvSpPr>
        <p:spPr>
          <a:xfrm>
            <a:off x="546755" y="829559"/>
            <a:ext cx="8531257" cy="3785652"/>
          </a:xfrm>
          <a:prstGeom prst="rect">
            <a:avLst/>
          </a:prstGeom>
          <a:noFill/>
        </p:spPr>
        <p:txBody>
          <a:bodyPr wrap="square" rtlCol="0">
            <a:spAutoFit/>
          </a:bodyPr>
          <a:lstStyle/>
          <a:p>
            <a:r>
              <a:rPr lang="en-US" sz="2000" dirty="0"/>
              <a:t>1. </a:t>
            </a:r>
            <a:r>
              <a:rPr lang="en-US" sz="2000" dirty="0" err="1"/>
              <a:t>Jobs_Retained</a:t>
            </a:r>
            <a:r>
              <a:rPr lang="en-US" sz="2000" dirty="0"/>
              <a:t>	</a:t>
            </a:r>
          </a:p>
          <a:p>
            <a:r>
              <a:rPr lang="en-US" sz="2000" dirty="0"/>
              <a:t>2. </a:t>
            </a:r>
            <a:r>
              <a:rPr lang="en-US" sz="2000" dirty="0" err="1"/>
              <a:t>Jobs_Created</a:t>
            </a:r>
            <a:r>
              <a:rPr lang="en-US" sz="2000" dirty="0"/>
              <a:t>	</a:t>
            </a:r>
          </a:p>
          <a:p>
            <a:r>
              <a:rPr lang="en-US" sz="2000" dirty="0"/>
              <a:t>3. </a:t>
            </a:r>
            <a:r>
              <a:rPr lang="en-US" sz="2000" dirty="0" err="1"/>
              <a:t>Guaranteed_Approved_Loan</a:t>
            </a:r>
            <a:r>
              <a:rPr lang="en-US" sz="2000" dirty="0"/>
              <a:t>	</a:t>
            </a:r>
          </a:p>
          <a:p>
            <a:r>
              <a:rPr lang="en-US" sz="2000" dirty="0"/>
              <a:t>4. </a:t>
            </a:r>
            <a:r>
              <a:rPr lang="en-US" sz="2000" dirty="0" err="1"/>
              <a:t>ChargedOff_Amount</a:t>
            </a:r>
            <a:r>
              <a:rPr lang="en-US" sz="2000" dirty="0"/>
              <a:t>	</a:t>
            </a:r>
          </a:p>
          <a:p>
            <a:r>
              <a:rPr lang="en-US" sz="2000" dirty="0"/>
              <a:t>5. </a:t>
            </a:r>
            <a:r>
              <a:rPr lang="en-US" sz="2000" dirty="0" err="1"/>
              <a:t>Count_Employees</a:t>
            </a:r>
            <a:r>
              <a:rPr lang="en-US" sz="2000" dirty="0"/>
              <a:t>	</a:t>
            </a:r>
          </a:p>
          <a:p>
            <a:r>
              <a:rPr lang="en-US" sz="2000" dirty="0"/>
              <a:t>6. </a:t>
            </a:r>
            <a:r>
              <a:rPr lang="en-US" sz="2000" dirty="0" err="1"/>
              <a:t>Loan_Approved_Gross</a:t>
            </a:r>
            <a:r>
              <a:rPr lang="en-US" sz="2000" dirty="0"/>
              <a:t>	</a:t>
            </a:r>
          </a:p>
          <a:p>
            <a:r>
              <a:rPr lang="en-US" sz="2000" dirty="0"/>
              <a:t>7. </a:t>
            </a:r>
            <a:r>
              <a:rPr lang="en-US" sz="2000" dirty="0" err="1"/>
              <a:t>Gross_Amount_Disbursed</a:t>
            </a:r>
            <a:endParaRPr lang="en-US" sz="2000" dirty="0"/>
          </a:p>
          <a:p>
            <a:r>
              <a:rPr lang="en-US" sz="2000" dirty="0"/>
              <a:t>8. </a:t>
            </a:r>
            <a:r>
              <a:rPr lang="en-US" sz="2000" dirty="0" err="1"/>
              <a:t>Loan_Term</a:t>
            </a:r>
            <a:r>
              <a:rPr lang="en-US" sz="2000" dirty="0"/>
              <a:t>	</a:t>
            </a:r>
          </a:p>
          <a:p>
            <a:r>
              <a:rPr lang="en-US" sz="2000" dirty="0"/>
              <a:t>9. Business	</a:t>
            </a:r>
          </a:p>
          <a:p>
            <a:r>
              <a:rPr lang="en-US" sz="2000" dirty="0"/>
              <a:t>10. </a:t>
            </a:r>
            <a:r>
              <a:rPr lang="en-US" sz="2000" dirty="0" err="1"/>
              <a:t>Low_Documentation_Loan</a:t>
            </a:r>
            <a:endParaRPr lang="en-US" sz="2000" dirty="0"/>
          </a:p>
          <a:p>
            <a:r>
              <a:rPr lang="en-US" sz="2000" dirty="0"/>
              <a:t>11. Demography	</a:t>
            </a:r>
          </a:p>
          <a:p>
            <a:r>
              <a:rPr lang="en-US" sz="2000" dirty="0"/>
              <a:t>12. </a:t>
            </a:r>
            <a:r>
              <a:rPr lang="en-US" sz="2000" dirty="0" err="1"/>
              <a:t>Revolving_Credit_Line</a:t>
            </a:r>
            <a:endParaRPr lang="en-IN" sz="2000" dirty="0"/>
          </a:p>
        </p:txBody>
      </p:sp>
    </p:spTree>
    <p:extLst>
      <p:ext uri="{BB962C8B-B14F-4D97-AF65-F5344CB8AC3E}">
        <p14:creationId xmlns:p14="http://schemas.microsoft.com/office/powerpoint/2010/main" val="30054063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9EB1-638F-D122-B410-1BDF738269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735EA4-D99D-0E65-41CC-AE48EC946C4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65016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a:extLst>
              <a:ext uri="{FF2B5EF4-FFF2-40B4-BE49-F238E27FC236}">
                <a16:creationId xmlns:a16="http://schemas.microsoft.com/office/drawing/2014/main" id="{B4933123-AFFD-4FAD-2C7F-A7D85D593FB5}"/>
              </a:ext>
            </a:extLst>
          </p:cNvPr>
          <p:cNvSpPr/>
          <p:nvPr/>
        </p:nvSpPr>
        <p:spPr>
          <a:xfrm>
            <a:off x="0" y="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 name="Round Diagonal Corner Rectangle 4">
            <a:extLst>
              <a:ext uri="{FF2B5EF4-FFF2-40B4-BE49-F238E27FC236}">
                <a16:creationId xmlns:a16="http://schemas.microsoft.com/office/drawing/2014/main" id="{C00E3A2A-FBA4-0A98-C603-7FBB7B592803}"/>
              </a:ext>
            </a:extLst>
          </p:cNvPr>
          <p:cNvSpPr/>
          <p:nvPr/>
        </p:nvSpPr>
        <p:spPr>
          <a:xfrm>
            <a:off x="0" y="2209800"/>
            <a:ext cx="206087" cy="464820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C44E6DFE-7655-58B3-2B78-AFED4457A1A2}"/>
              </a:ext>
            </a:extLst>
          </p:cNvPr>
          <p:cNvSpPr>
            <a:spLocks noGrp="1"/>
          </p:cNvSpPr>
          <p:nvPr/>
        </p:nvSpPr>
        <p:spPr>
          <a:xfrm>
            <a:off x="0" y="-325574"/>
            <a:ext cx="95250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u="sng" dirty="0">
                <a:latin typeface="Times New Roman" panose="02020603050405020304" pitchFamily="18" charset="0"/>
                <a:cs typeface="Times New Roman" panose="02020603050405020304" pitchFamily="18" charset="0"/>
              </a:rPr>
              <a:t>Shape and distribution of the target variable</a:t>
            </a:r>
            <a:endParaRPr lang="en-IN" sz="40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34CF3E-F4FE-0E0C-6DA8-7873B999E0DC}"/>
              </a:ext>
            </a:extLst>
          </p:cNvPr>
          <p:cNvSpPr txBox="1"/>
          <p:nvPr/>
        </p:nvSpPr>
        <p:spPr>
          <a:xfrm>
            <a:off x="-113775" y="537676"/>
            <a:ext cx="12180083" cy="4648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800100" lvl="1" indent="-342900" algn="l">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The dataset has </a:t>
            </a:r>
            <a:r>
              <a:rPr lang="en-US" sz="1800" b="1" dirty="0">
                <a:solidFill>
                  <a:schemeClr val="tx1"/>
                </a:solidFill>
                <a:latin typeface="Times New Roman" panose="02020603050405020304" pitchFamily="18" charset="0"/>
                <a:cs typeface="Times New Roman" panose="02020603050405020304" pitchFamily="18" charset="0"/>
              </a:rPr>
              <a:t>105000</a:t>
            </a:r>
            <a:r>
              <a:rPr lang="en-US" sz="1800" dirty="0">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observation</a:t>
            </a:r>
            <a:r>
              <a:rPr lang="en-US" sz="1800" b="1"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&amp;</a:t>
            </a:r>
            <a:r>
              <a:rPr lang="en-US" sz="1800" b="1" dirty="0">
                <a:solidFill>
                  <a:schemeClr val="tx1"/>
                </a:solidFill>
                <a:latin typeface="Times New Roman" panose="02020603050405020304" pitchFamily="18" charset="0"/>
                <a:cs typeface="Times New Roman" panose="02020603050405020304" pitchFamily="18" charset="0"/>
              </a:rPr>
              <a:t> 25 </a:t>
            </a:r>
            <a:r>
              <a:rPr lang="en-US" sz="1800" dirty="0">
                <a:solidFill>
                  <a:schemeClr val="tx1"/>
                </a:solidFill>
                <a:latin typeface="Times New Roman" panose="02020603050405020304" pitchFamily="18" charset="0"/>
                <a:cs typeface="Times New Roman" panose="02020603050405020304" pitchFamily="18" charset="0"/>
              </a:rPr>
              <a:t>variables. </a:t>
            </a:r>
          </a:p>
          <a:p>
            <a:pPr marL="800100" lvl="1" indent="-342900" algn="l">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The complexity is in finding the solution to the problem based on the chosen techniques, to handle the </a:t>
            </a:r>
          </a:p>
          <a:p>
            <a:pPr lvl="1" algn="l">
              <a:lnSpc>
                <a:spcPct val="150000"/>
              </a:lnSpc>
            </a:pPr>
            <a:r>
              <a:rPr lang="en-US" sz="1800" dirty="0">
                <a:solidFill>
                  <a:schemeClr val="tx1"/>
                </a:solidFill>
                <a:latin typeface="Times New Roman" panose="02020603050405020304" pitchFamily="18" charset="0"/>
                <a:cs typeface="Times New Roman" panose="02020603050405020304" pitchFamily="18" charset="0"/>
              </a:rPr>
              <a:t>      ‘Curse of dimensionality’ of the data (considering the data has 25 columns).</a:t>
            </a:r>
          </a:p>
          <a:p>
            <a:pPr marL="800100" lvl="1" indent="-342900" algn="l">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When calculating the distribution of the target variable, we can see the </a:t>
            </a:r>
          </a:p>
          <a:p>
            <a:pPr lvl="1" algn="l">
              <a:lnSpc>
                <a:spcPct val="150000"/>
              </a:lnSpc>
            </a:pPr>
            <a:r>
              <a:rPr lang="en-US" sz="1800" dirty="0">
                <a:solidFill>
                  <a:schemeClr val="tx1"/>
                </a:solidFill>
                <a:latin typeface="Times New Roman" panose="02020603050405020304" pitchFamily="18" charset="0"/>
                <a:cs typeface="Times New Roman" panose="02020603050405020304" pitchFamily="18" charset="0"/>
              </a:rPr>
              <a:t>      Majority class is ‘Not-default’ / ‘False’  </a:t>
            </a:r>
          </a:p>
          <a:p>
            <a:pPr lvl="1" algn="l">
              <a:lnSpc>
                <a:spcPct val="150000"/>
              </a:lnSpc>
            </a:pPr>
            <a:r>
              <a:rPr lang="en-US" sz="1800" dirty="0">
                <a:solidFill>
                  <a:schemeClr val="tx1"/>
                </a:solidFill>
                <a:latin typeface="Times New Roman" panose="02020603050405020304" pitchFamily="18" charset="0"/>
                <a:cs typeface="Times New Roman" panose="02020603050405020304" pitchFamily="18" charset="0"/>
              </a:rPr>
              <a:t>      Minority class is ‘Default’  / ‘True’ </a:t>
            </a:r>
          </a:p>
          <a:p>
            <a:pPr lvl="1" algn="l">
              <a:lnSpc>
                <a:spcPct val="150000"/>
              </a:lnSpc>
            </a:pPr>
            <a:r>
              <a:rPr lang="en-US" sz="1800" dirty="0">
                <a:solidFill>
                  <a:schemeClr val="tx1"/>
                </a:solidFill>
                <a:latin typeface="Times New Roman" panose="02020603050405020304" pitchFamily="18" charset="0"/>
                <a:cs typeface="Times New Roman" panose="02020603050405020304" pitchFamily="18" charset="0"/>
              </a:rPr>
              <a:t>      with a ratio of </a:t>
            </a:r>
            <a:r>
              <a:rPr lang="en-US" sz="1800" b="1" dirty="0">
                <a:solidFill>
                  <a:schemeClr val="tx1"/>
                </a:solidFill>
                <a:latin typeface="Times New Roman" panose="02020603050405020304" pitchFamily="18" charset="0"/>
                <a:cs typeface="Times New Roman" panose="02020603050405020304" pitchFamily="18" charset="0"/>
              </a:rPr>
              <a:t>72% : 28%</a:t>
            </a:r>
          </a:p>
          <a:p>
            <a:pPr marL="800100" lvl="1" indent="-342900" algn="l">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Since the target variable is 'Categorical', we will be building a Supervised Learning Classification model.</a:t>
            </a:r>
          </a:p>
          <a:p>
            <a:pPr marL="800100" lvl="1" indent="-342900" algn="l">
              <a:lnSpc>
                <a:spcPct val="150000"/>
              </a:lnSpc>
              <a:buFont typeface="Wingdings" panose="05000000000000000000" pitchFamily="2" charset="2"/>
              <a:buChar char="Ø"/>
            </a:pPr>
            <a:r>
              <a:rPr lang="en-US" sz="1800" b="1" dirty="0">
                <a:solidFill>
                  <a:schemeClr val="tx1"/>
                </a:solidFill>
                <a:latin typeface="Times New Roman" panose="02020603050405020304" pitchFamily="18" charset="0"/>
                <a:cs typeface="Times New Roman" panose="02020603050405020304" pitchFamily="18" charset="0"/>
              </a:rPr>
              <a:t>Python Version: </a:t>
            </a:r>
            <a:endParaRPr lang="en-IN" sz="1800" dirty="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1800" dirty="0">
                <a:solidFill>
                  <a:schemeClr val="tx1"/>
                </a:solidFill>
                <a:latin typeface="Times New Roman" panose="02020603050405020304" pitchFamily="18" charset="0"/>
                <a:cs typeface="Times New Roman" panose="02020603050405020304" pitchFamily="18" charset="0"/>
              </a:rPr>
              <a:t>	‘3.11.7 | packaged by Anaconda, Inc. </a:t>
            </a:r>
            <a:endParaRPr lang="en-IN" sz="1800" dirty="0">
              <a:solidFill>
                <a:schemeClr val="tx1"/>
              </a:solidFill>
              <a:latin typeface="Times New Roman" panose="02020603050405020304" pitchFamily="18" charset="0"/>
              <a:cs typeface="Times New Roman" panose="02020603050405020304" pitchFamily="18" charset="0"/>
            </a:endParaRPr>
          </a:p>
          <a:p>
            <a:pPr lvl="1" algn="l">
              <a:lnSpc>
                <a:spcPct val="150000"/>
              </a:lnSpc>
            </a:pP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2956C0B5-F031-9C69-1FDA-C4D288315875}"/>
              </a:ext>
            </a:extLst>
          </p:cNvPr>
          <p:cNvSpPr>
            <a:spLocks noGrp="1"/>
          </p:cNvSpPr>
          <p:nvPr/>
        </p:nvSpPr>
        <p:spPr>
          <a:xfrm>
            <a:off x="319862" y="5081831"/>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u="sng" dirty="0">
                <a:latin typeface="Times New Roman" panose="02020603050405020304" pitchFamily="18" charset="0"/>
                <a:cs typeface="Times New Roman" panose="02020603050405020304" pitchFamily="18" charset="0"/>
              </a:rPr>
              <a:t>Dropping Variables</a:t>
            </a:r>
            <a:endParaRPr lang="en-IN" sz="4000"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AE69B94-B8E2-A910-1351-ACD0EBC2AD24}"/>
              </a:ext>
            </a:extLst>
          </p:cNvPr>
          <p:cNvSpPr txBox="1"/>
          <p:nvPr/>
        </p:nvSpPr>
        <p:spPr>
          <a:xfrm>
            <a:off x="526054" y="6120786"/>
            <a:ext cx="11540254" cy="646331"/>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None of the variables have been dropped considering the % of the missing values in each of the columns.</a:t>
            </a:r>
            <a:endParaRPr lang="en-US" sz="18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10545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a:extLst>
              <a:ext uri="{FF2B5EF4-FFF2-40B4-BE49-F238E27FC236}">
                <a16:creationId xmlns:a16="http://schemas.microsoft.com/office/drawing/2014/main" id="{B4933123-AFFD-4FAD-2C7F-A7D85D593FB5}"/>
              </a:ext>
            </a:extLst>
          </p:cNvPr>
          <p:cNvSpPr/>
          <p:nvPr/>
        </p:nvSpPr>
        <p:spPr>
          <a:xfrm>
            <a:off x="0" y="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 name="Round Diagonal Corner Rectangle 4">
            <a:extLst>
              <a:ext uri="{FF2B5EF4-FFF2-40B4-BE49-F238E27FC236}">
                <a16:creationId xmlns:a16="http://schemas.microsoft.com/office/drawing/2014/main" id="{C00E3A2A-FBA4-0A98-C603-7FBB7B592803}"/>
              </a:ext>
            </a:extLst>
          </p:cNvPr>
          <p:cNvSpPr/>
          <p:nvPr/>
        </p:nvSpPr>
        <p:spPr>
          <a:xfrm>
            <a:off x="0" y="2209800"/>
            <a:ext cx="206087" cy="464820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3" name="Content Placeholder 2">
            <a:extLst>
              <a:ext uri="{FF2B5EF4-FFF2-40B4-BE49-F238E27FC236}">
                <a16:creationId xmlns:a16="http://schemas.microsoft.com/office/drawing/2014/main" id="{851B4F63-4478-191D-5D65-A3BDEDE7D6E4}"/>
              </a:ext>
            </a:extLst>
          </p:cNvPr>
          <p:cNvSpPr>
            <a:spLocks noGrp="1"/>
          </p:cNvSpPr>
          <p:nvPr/>
        </p:nvSpPr>
        <p:spPr>
          <a:xfrm>
            <a:off x="450978" y="846753"/>
            <a:ext cx="11860428" cy="27260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50000"/>
              </a:lnSpc>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Excluding the </a:t>
            </a:r>
            <a:r>
              <a:rPr lang="en-US" sz="1800" dirty="0">
                <a:latin typeface="Times New Roman" panose="02020603050405020304" pitchFamily="18" charset="0"/>
                <a:cs typeface="Times New Roman" panose="02020603050405020304" pitchFamily="18" charset="0"/>
              </a:rPr>
              <a:t>below</a:t>
            </a:r>
            <a:r>
              <a:rPr lang="en-US" sz="1800" b="0" i="0" dirty="0">
                <a:effectLst/>
                <a:latin typeface="Times New Roman" panose="02020603050405020304" pitchFamily="18" charset="0"/>
                <a:cs typeface="Times New Roman" panose="02020603050405020304" pitchFamily="18" charset="0"/>
              </a:rPr>
              <a:t> variables from the dataset, as they are irrelevant to the target variable and further may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introduce unwanted confusion during model building</a:t>
            </a:r>
            <a:r>
              <a:rPr lang="en-US" sz="1800" dirty="0">
                <a:latin typeface="Times New Roman" panose="02020603050405020304" pitchFamily="18" charset="0"/>
                <a:cs typeface="Times New Roman" panose="02020603050405020304" pitchFamily="18" charset="0"/>
              </a:rPr>
              <a:t>:</a:t>
            </a:r>
            <a:endParaRPr lang="en-US" sz="1800" b="0" i="0" dirty="0">
              <a:effectLst/>
              <a:latin typeface="Times New Roman" panose="02020603050405020304" pitchFamily="18" charset="0"/>
              <a:cs typeface="Times New Roman" panose="02020603050405020304" pitchFamily="18" charset="0"/>
            </a:endParaRPr>
          </a:p>
          <a:p>
            <a:pPr algn="just">
              <a:lnSpc>
                <a:spcPct val="150000"/>
              </a:lnSpc>
            </a:pPr>
            <a:endParaRPr lang="en-US" sz="1800" b="0" i="0" dirty="0">
              <a:effectLst/>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US" sz="1800" b="0" i="0" dirty="0">
              <a:effectLst/>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US" sz="1800" b="0" i="0" dirty="0">
              <a:effectLst/>
              <a:latin typeface="Times New Roman" panose="02020603050405020304" pitchFamily="18" charset="0"/>
              <a:cs typeface="Times New Roman" panose="02020603050405020304" pitchFamily="18" charset="0"/>
            </a:endParaRPr>
          </a:p>
          <a:p>
            <a:pPr algn="just">
              <a:lnSpc>
                <a:spcPct val="150000"/>
              </a:lnSpc>
            </a:pPr>
            <a:endParaRPr lang="en-US" sz="1800" b="0" i="0" dirty="0">
              <a:effectLst/>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4138F37C-8786-B356-7A50-367BDE040483}"/>
              </a:ext>
            </a:extLst>
          </p:cNvPr>
          <p:cNvSpPr>
            <a:spLocks noGrp="1"/>
          </p:cNvSpPr>
          <p:nvPr/>
        </p:nvSpPr>
        <p:spPr>
          <a:xfrm>
            <a:off x="450979" y="-6804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u="sng" dirty="0">
                <a:latin typeface="Times New Roman" panose="02020603050405020304" pitchFamily="18" charset="0"/>
                <a:cs typeface="Times New Roman" panose="02020603050405020304" pitchFamily="18" charset="0"/>
              </a:rPr>
              <a:t>Excluded Variables</a:t>
            </a:r>
            <a:endParaRPr lang="en-IN" sz="4000" u="sng"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DE753E86-497F-4FD6-2A7A-9A2EB864ACE3}"/>
              </a:ext>
            </a:extLst>
          </p:cNvPr>
          <p:cNvGraphicFramePr>
            <a:graphicFrameLocks noGrp="1"/>
          </p:cNvGraphicFramePr>
          <p:nvPr>
            <p:extLst>
              <p:ext uri="{D42A27DB-BD31-4B8C-83A1-F6EECF244321}">
                <p14:modId xmlns:p14="http://schemas.microsoft.com/office/powerpoint/2010/main" val="456874100"/>
              </p:ext>
            </p:extLst>
          </p:nvPr>
        </p:nvGraphicFramePr>
        <p:xfrm>
          <a:off x="891791" y="2056702"/>
          <a:ext cx="6096000" cy="3032289"/>
        </p:xfrm>
        <a:graphic>
          <a:graphicData uri="http://schemas.openxmlformats.org/drawingml/2006/table">
            <a:tbl>
              <a:tblPr firstRow="1" bandRow="1">
                <a:tableStyleId>{5940675A-B579-460E-94D1-54222C63F5DA}</a:tableStyleId>
              </a:tblPr>
              <a:tblGrid>
                <a:gridCol w="2954694">
                  <a:extLst>
                    <a:ext uri="{9D8B030D-6E8A-4147-A177-3AD203B41FA5}">
                      <a16:colId xmlns:a16="http://schemas.microsoft.com/office/drawing/2014/main" val="20000"/>
                    </a:ext>
                  </a:extLst>
                </a:gridCol>
                <a:gridCol w="3141306">
                  <a:extLst>
                    <a:ext uri="{9D8B030D-6E8A-4147-A177-3AD203B41FA5}">
                      <a16:colId xmlns:a16="http://schemas.microsoft.com/office/drawing/2014/main" val="20001"/>
                    </a:ext>
                  </a:extLst>
                </a:gridCol>
              </a:tblGrid>
              <a:tr h="346178">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D</a:t>
                      </a:r>
                      <a:r>
                        <a:rPr lang="en-IN" dirty="0" err="1"/>
                        <a:t>ateOfDisbursment</a:t>
                      </a:r>
                      <a:endParaRPr lang="en-IN" dirty="0"/>
                    </a:p>
                  </a:txBody>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Year_Of_Commitment</a:t>
                      </a:r>
                      <a:endParaRPr lang="en-IN" sz="1800" dirty="0">
                        <a:effectLst/>
                        <a:latin typeface="+mn-lt"/>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IN" dirty="0"/>
                    </a:p>
                  </a:txBody>
                  <a:tcPr/>
                </a:tc>
                <a:extLst>
                  <a:ext uri="{0D108BD9-81ED-4DB2-BD59-A6C34878D82A}">
                    <a16:rowId xmlns:a16="http://schemas.microsoft.com/office/drawing/2014/main" val="10000"/>
                  </a:ext>
                </a:extLst>
              </a:tr>
              <a:tr h="414797">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err="1">
                          <a:solidFill>
                            <a:schemeClr val="tx1"/>
                          </a:solidFill>
                          <a:effectLst/>
                          <a:latin typeface="+mn-lt"/>
                          <a:ea typeface="+mn-ea"/>
                          <a:cs typeface="+mn-cs"/>
                        </a:rPr>
                        <a:t>Borrower_Name</a:t>
                      </a:r>
                      <a:endParaRPr lang="en-IN" dirty="0"/>
                    </a:p>
                  </a:txBody>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err="1"/>
                        <a:t>State_Of_Bank</a:t>
                      </a:r>
                      <a:endParaRPr lang="en-IN" dirty="0"/>
                    </a:p>
                  </a:txBody>
                  <a:tcPr/>
                </a:tc>
                <a:extLst>
                  <a:ext uri="{0D108BD9-81ED-4DB2-BD59-A6C34878D82A}">
                    <a16:rowId xmlns:a16="http://schemas.microsoft.com/office/drawing/2014/main" val="10001"/>
                  </a:ext>
                </a:extLst>
              </a:tr>
              <a:tr h="0">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b="0" i="0" kern="1200" dirty="0" err="1">
                          <a:solidFill>
                            <a:schemeClr val="tx1"/>
                          </a:solidFill>
                          <a:effectLst/>
                          <a:latin typeface="+mn-lt"/>
                          <a:ea typeface="+mn-ea"/>
                          <a:cs typeface="+mn-cs"/>
                        </a:rPr>
                        <a:t>Borrower_City</a:t>
                      </a:r>
                      <a:endParaRPr lang="en-IN" dirty="0"/>
                    </a:p>
                  </a:txBody>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b="0" i="0" kern="1200" dirty="0" err="1">
                          <a:solidFill>
                            <a:schemeClr val="tx1"/>
                          </a:solidFill>
                          <a:effectLst/>
                          <a:latin typeface="+mn-lt"/>
                          <a:ea typeface="+mn-ea"/>
                          <a:cs typeface="+mn-cs"/>
                        </a:rPr>
                        <a:t>Borrower_State</a:t>
                      </a:r>
                      <a:endParaRPr lang="en-IN" dirty="0"/>
                    </a:p>
                  </a:txBody>
                  <a:tcPr/>
                </a:tc>
                <a:extLst>
                  <a:ext uri="{0D108BD9-81ED-4DB2-BD59-A6C34878D82A}">
                    <a16:rowId xmlns:a16="http://schemas.microsoft.com/office/drawing/2014/main" val="10002"/>
                  </a:ext>
                </a:extLst>
              </a:tr>
              <a:tr h="605812">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b="0" i="0" kern="1200" dirty="0" err="1">
                          <a:solidFill>
                            <a:schemeClr val="tx1"/>
                          </a:solidFill>
                          <a:effectLst/>
                          <a:latin typeface="+mn-lt"/>
                          <a:ea typeface="+mn-ea"/>
                          <a:cs typeface="+mn-cs"/>
                        </a:rPr>
                        <a:t>Classification_Code</a:t>
                      </a:r>
                      <a:endParaRPr lang="en-IN" dirty="0"/>
                    </a:p>
                  </a:txBody>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Code_Franchise</a:t>
                      </a:r>
                      <a:endParaRPr lang="en-IN" dirty="0"/>
                    </a:p>
                  </a:txBody>
                  <a:tcPr/>
                </a:tc>
                <a:extLst>
                  <a:ext uri="{0D108BD9-81ED-4DB2-BD59-A6C34878D82A}">
                    <a16:rowId xmlns:a16="http://schemas.microsoft.com/office/drawing/2014/main" val="10003"/>
                  </a:ext>
                </a:extLst>
              </a:tr>
              <a:tr h="162048">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Primary_Loan_Digit</a:t>
                      </a:r>
                      <a:endParaRPr lang="en-IN" dirty="0"/>
                    </a:p>
                  </a:txBody>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err="1">
                          <a:solidFill>
                            <a:schemeClr val="tx1"/>
                          </a:solidFill>
                          <a:effectLst/>
                          <a:latin typeface="+mn-lt"/>
                          <a:ea typeface="+mn-ea"/>
                          <a:cs typeface="+mn-cs"/>
                        </a:rPr>
                        <a:t>Commitment_Date</a:t>
                      </a:r>
                      <a:endParaRPr lang="en-IN" dirty="0"/>
                    </a:p>
                    <a:p>
                      <a:pPr marL="0" marR="0" lvl="0" indent="0" algn="l" defTabSz="914400" rtl="0" eaLnBrk="1" fontAlgn="auto" latinLnBrk="0" hangingPunct="1">
                        <a:lnSpc>
                          <a:spcPct val="100000"/>
                        </a:lnSpc>
                        <a:spcBef>
                          <a:spcPts val="0"/>
                        </a:spcBef>
                        <a:spcAft>
                          <a:spcPts val="0"/>
                        </a:spcAft>
                        <a:buClrTx/>
                        <a:buSzTx/>
                        <a:buFontTx/>
                        <a:buNone/>
                        <a:defRPr/>
                      </a:pPr>
                      <a:endParaRPr lang="en-IN" dirty="0"/>
                    </a:p>
                  </a:txBody>
                  <a:tcPr/>
                </a:tc>
                <a:extLst>
                  <a:ext uri="{0D108BD9-81ED-4DB2-BD59-A6C34878D82A}">
                    <a16:rowId xmlns:a16="http://schemas.microsoft.com/office/drawing/2014/main" val="10004"/>
                  </a:ext>
                </a:extLst>
              </a:tr>
              <a:tr h="350986">
                <a:tc>
                  <a:txBody>
                    <a:bodyPr/>
                    <a:lstStyle/>
                    <a:p>
                      <a:pPr algn="l"/>
                      <a:r>
                        <a:rPr lang="en-US" dirty="0" err="1"/>
                        <a:t>Name_Of_Bank</a:t>
                      </a:r>
                      <a:endParaRPr lang="en-IN" dirty="0"/>
                    </a:p>
                  </a:txBody>
                  <a:tcPr/>
                </a:tc>
                <a:tc>
                  <a:txBody>
                    <a:bodyPr/>
                    <a:lstStyle/>
                    <a:p>
                      <a:pPr algn="l"/>
                      <a:r>
                        <a:rPr lang="en-US" dirty="0" err="1"/>
                        <a:t>Gross_Amount_Balance</a:t>
                      </a:r>
                      <a:endParaRPr lang="en-IN" dirty="0"/>
                    </a:p>
                  </a:txBody>
                  <a:tcPr/>
                </a:tc>
                <a:extLst>
                  <a:ext uri="{0D108BD9-81ED-4DB2-BD59-A6C34878D82A}">
                    <a16:rowId xmlns:a16="http://schemas.microsoft.com/office/drawing/2014/main" val="3736069615"/>
                  </a:ext>
                </a:extLst>
              </a:tr>
            </a:tbl>
          </a:graphicData>
        </a:graphic>
      </p:graphicFrame>
    </p:spTree>
    <p:extLst>
      <p:ext uri="{BB962C8B-B14F-4D97-AF65-F5344CB8AC3E}">
        <p14:creationId xmlns:p14="http://schemas.microsoft.com/office/powerpoint/2010/main" val="688791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a:extLst>
              <a:ext uri="{FF2B5EF4-FFF2-40B4-BE49-F238E27FC236}">
                <a16:creationId xmlns:a16="http://schemas.microsoft.com/office/drawing/2014/main" id="{B4933123-AFFD-4FAD-2C7F-A7D85D593FB5}"/>
              </a:ext>
            </a:extLst>
          </p:cNvPr>
          <p:cNvSpPr/>
          <p:nvPr/>
        </p:nvSpPr>
        <p:spPr>
          <a:xfrm>
            <a:off x="0" y="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 name="Round Diagonal Corner Rectangle 4">
            <a:extLst>
              <a:ext uri="{FF2B5EF4-FFF2-40B4-BE49-F238E27FC236}">
                <a16:creationId xmlns:a16="http://schemas.microsoft.com/office/drawing/2014/main" id="{C00E3A2A-FBA4-0A98-C603-7FBB7B592803}"/>
              </a:ext>
            </a:extLst>
          </p:cNvPr>
          <p:cNvSpPr/>
          <p:nvPr/>
        </p:nvSpPr>
        <p:spPr>
          <a:xfrm>
            <a:off x="0" y="2209800"/>
            <a:ext cx="206087" cy="464820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2" name="Content Placeholder 2">
            <a:extLst>
              <a:ext uri="{FF2B5EF4-FFF2-40B4-BE49-F238E27FC236}">
                <a16:creationId xmlns:a16="http://schemas.microsoft.com/office/drawing/2014/main" id="{09162FC4-D881-7778-F80E-AA2F4C1D6A0F}"/>
              </a:ext>
            </a:extLst>
          </p:cNvPr>
          <p:cNvSpPr>
            <a:spLocks noGrp="1"/>
          </p:cNvSpPr>
          <p:nvPr/>
        </p:nvSpPr>
        <p:spPr>
          <a:xfrm>
            <a:off x="572277" y="152400"/>
            <a:ext cx="11510866" cy="67056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sz="4000" u="sng" dirty="0">
                <a:latin typeface="Times New Roman" panose="02020603050405020304" pitchFamily="18" charset="0"/>
                <a:cs typeface="Times New Roman" panose="02020603050405020304" pitchFamily="18" charset="0"/>
              </a:rPr>
              <a:t>Missing Value Imputation</a:t>
            </a:r>
            <a:endParaRPr lang="en-US" sz="4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There were 5 currency columns where 'Rs.' which was removed from the column values &amp; data type 'Object' converted to 'Float’</a:t>
            </a:r>
          </a:p>
          <a:p>
            <a:pPr lvl="1">
              <a:buFontTx/>
              <a:buChar char="-"/>
            </a:pPr>
            <a:r>
              <a:rPr lang="en-US" sz="2100" dirty="0" err="1">
                <a:latin typeface="Times New Roman" panose="02020603050405020304" pitchFamily="18" charset="0"/>
                <a:cs typeface="Times New Roman" panose="02020603050405020304" pitchFamily="18" charset="0"/>
              </a:rPr>
              <a:t>Guaranteed_Approved</a:t>
            </a:r>
            <a:r>
              <a:rPr lang="en-US" sz="2100" dirty="0">
                <a:latin typeface="Times New Roman" panose="02020603050405020304" pitchFamily="18" charset="0"/>
                <a:cs typeface="Times New Roman" panose="02020603050405020304" pitchFamily="18" charset="0"/>
              </a:rPr>
              <a:t> _Loan</a:t>
            </a:r>
          </a:p>
          <a:p>
            <a:pPr lvl="1">
              <a:buFontTx/>
              <a:buChar char="-"/>
            </a:pPr>
            <a:r>
              <a:rPr lang="en-US" sz="2100" dirty="0" err="1">
                <a:latin typeface="Times New Roman" panose="02020603050405020304" pitchFamily="18" charset="0"/>
                <a:cs typeface="Times New Roman" panose="02020603050405020304" pitchFamily="18" charset="0"/>
              </a:rPr>
              <a:t>ChargedOff_Amount</a:t>
            </a:r>
            <a:endParaRPr lang="en-US" sz="2100" dirty="0">
              <a:latin typeface="Times New Roman" panose="02020603050405020304" pitchFamily="18" charset="0"/>
              <a:cs typeface="Times New Roman" panose="02020603050405020304" pitchFamily="18" charset="0"/>
            </a:endParaRPr>
          </a:p>
          <a:p>
            <a:pPr lvl="1">
              <a:buFontTx/>
              <a:buChar char="-"/>
            </a:pPr>
            <a:r>
              <a:rPr lang="en-US" sz="2100" dirty="0" err="1">
                <a:latin typeface="Times New Roman" panose="02020603050405020304" pitchFamily="18" charset="0"/>
                <a:cs typeface="Times New Roman" panose="02020603050405020304" pitchFamily="18" charset="0"/>
              </a:rPr>
              <a:t>Gross_Amount_Balance</a:t>
            </a:r>
            <a:endParaRPr lang="en-US" sz="2100" dirty="0">
              <a:latin typeface="Times New Roman" panose="02020603050405020304" pitchFamily="18" charset="0"/>
              <a:cs typeface="Times New Roman" panose="02020603050405020304" pitchFamily="18" charset="0"/>
            </a:endParaRPr>
          </a:p>
          <a:p>
            <a:pPr lvl="1">
              <a:buFontTx/>
              <a:buChar char="-"/>
            </a:pPr>
            <a:r>
              <a:rPr lang="en-US" sz="2100" dirty="0" err="1">
                <a:latin typeface="Times New Roman" panose="02020603050405020304" pitchFamily="18" charset="0"/>
                <a:cs typeface="Times New Roman" panose="02020603050405020304" pitchFamily="18" charset="0"/>
              </a:rPr>
              <a:t>Loan_Approved_Gross</a:t>
            </a:r>
            <a:endParaRPr lang="en-US" sz="2100" dirty="0">
              <a:latin typeface="Times New Roman" panose="02020603050405020304" pitchFamily="18" charset="0"/>
              <a:cs typeface="Times New Roman" panose="02020603050405020304" pitchFamily="18" charset="0"/>
            </a:endParaRPr>
          </a:p>
          <a:p>
            <a:pPr lvl="1">
              <a:buFontTx/>
              <a:buChar char="-"/>
            </a:pPr>
            <a:r>
              <a:rPr lang="en-US" sz="2100" dirty="0" err="1">
                <a:latin typeface="Times New Roman" panose="02020603050405020304" pitchFamily="18" charset="0"/>
                <a:cs typeface="Times New Roman" panose="02020603050405020304" pitchFamily="18" charset="0"/>
              </a:rPr>
              <a:t>Gross_Amount_Disbursed</a:t>
            </a:r>
            <a:endParaRPr lang="en-US" sz="2100" dirty="0">
              <a:latin typeface="Times New Roman" panose="02020603050405020304" pitchFamily="18" charset="0"/>
              <a:cs typeface="Times New Roman" panose="02020603050405020304" pitchFamily="18" charset="0"/>
            </a:endParaRPr>
          </a:p>
          <a:p>
            <a:pPr marL="457200" lvl="1" indent="0">
              <a:buNone/>
            </a:pPr>
            <a:endParaRPr lang="en-US" sz="21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There was 1 column which was renamed appropriately.</a:t>
            </a:r>
          </a:p>
          <a:p>
            <a:pPr lvl="1">
              <a:buFontTx/>
              <a:buChar char="-"/>
            </a:pPr>
            <a:r>
              <a:rPr lang="en-US" sz="2100" dirty="0" err="1">
                <a:latin typeface="Times New Roman" panose="02020603050405020304" pitchFamily="18" charset="0"/>
                <a:cs typeface="Times New Roman" panose="02020603050405020304" pitchFamily="18" charset="0"/>
              </a:rPr>
              <a:t>Jobs_Reatained</a:t>
            </a:r>
            <a:r>
              <a:rPr lang="en-US" sz="2100" dirty="0">
                <a:latin typeface="Times New Roman" panose="02020603050405020304" pitchFamily="18" charset="0"/>
                <a:cs typeface="Times New Roman" panose="02020603050405020304" pitchFamily="18" charset="0"/>
              </a:rPr>
              <a:t> : '</a:t>
            </a:r>
            <a:r>
              <a:rPr lang="en-US" sz="2100" dirty="0" err="1">
                <a:latin typeface="Times New Roman" panose="02020603050405020304" pitchFamily="18" charset="0"/>
                <a:cs typeface="Times New Roman" panose="02020603050405020304" pitchFamily="18" charset="0"/>
              </a:rPr>
              <a:t>Jobs_Retained</a:t>
            </a:r>
            <a:r>
              <a:rPr lang="en-US" sz="2100" dirty="0">
                <a:latin typeface="Times New Roman" panose="02020603050405020304" pitchFamily="18" charset="0"/>
                <a:cs typeface="Times New Roman" panose="02020603050405020304" pitchFamily="18" charset="0"/>
              </a:rPr>
              <a:t>’</a:t>
            </a:r>
          </a:p>
          <a:p>
            <a:pPr marL="457200" lvl="1" indent="0">
              <a:buNone/>
            </a:pPr>
            <a:endParaRPr lang="en-US" sz="21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There were 2 columns with data type 'Object' converted to 'Datetime’</a:t>
            </a:r>
          </a:p>
          <a:p>
            <a:pPr lvl="1">
              <a:buFontTx/>
              <a:buChar char="-"/>
            </a:pPr>
            <a:r>
              <a:rPr lang="en-US" sz="2100" dirty="0" err="1">
                <a:latin typeface="Times New Roman" panose="02020603050405020304" pitchFamily="18" charset="0"/>
                <a:cs typeface="Times New Roman" panose="02020603050405020304" pitchFamily="18" charset="0"/>
              </a:rPr>
              <a:t>Date_Of_Disbursement</a:t>
            </a:r>
            <a:endParaRPr lang="en-US" sz="2100" dirty="0">
              <a:latin typeface="Times New Roman" panose="02020603050405020304" pitchFamily="18" charset="0"/>
              <a:cs typeface="Times New Roman" panose="02020603050405020304" pitchFamily="18" charset="0"/>
            </a:endParaRPr>
          </a:p>
          <a:p>
            <a:pPr lvl="1">
              <a:buFontTx/>
              <a:buChar char="-"/>
            </a:pPr>
            <a:r>
              <a:rPr lang="en-US" sz="2100" dirty="0" err="1">
                <a:latin typeface="Times New Roman" panose="02020603050405020304" pitchFamily="18" charset="0"/>
                <a:cs typeface="Times New Roman" panose="02020603050405020304" pitchFamily="18" charset="0"/>
              </a:rPr>
              <a:t>Commitment_Date</a:t>
            </a:r>
            <a:r>
              <a:rPr lang="en-US" sz="2100" dirty="0">
                <a:latin typeface="Times New Roman" panose="02020603050405020304" pitchFamily="18" charset="0"/>
                <a:cs typeface="Times New Roman" panose="02020603050405020304" pitchFamily="18" charset="0"/>
              </a:rPr>
              <a:t> </a:t>
            </a:r>
          </a:p>
          <a:p>
            <a:pPr marL="457200" lvl="1" indent="0">
              <a:buNone/>
            </a:pPr>
            <a:endParaRPr lang="en-US" sz="21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There were 3 columns with data type 'Int' converted to 'Object' (categorical variable)</a:t>
            </a:r>
          </a:p>
          <a:p>
            <a:pPr lvl="1">
              <a:buFontTx/>
              <a:buChar char="-"/>
            </a:pPr>
            <a:r>
              <a:rPr lang="en-US" sz="2100" dirty="0" err="1">
                <a:latin typeface="Times New Roman" panose="02020603050405020304" pitchFamily="18" charset="0"/>
                <a:cs typeface="Times New Roman" panose="02020603050405020304" pitchFamily="18" charset="0"/>
              </a:rPr>
              <a:t>Classification_Code</a:t>
            </a:r>
            <a:endParaRPr lang="en-US" sz="2100" dirty="0">
              <a:latin typeface="Times New Roman" panose="02020603050405020304" pitchFamily="18" charset="0"/>
              <a:cs typeface="Times New Roman" panose="02020603050405020304" pitchFamily="18" charset="0"/>
            </a:endParaRPr>
          </a:p>
          <a:p>
            <a:pPr lvl="1">
              <a:buFontTx/>
              <a:buChar char="-"/>
            </a:pPr>
            <a:r>
              <a:rPr lang="en-US" sz="2100" dirty="0" err="1">
                <a:latin typeface="Times New Roman" panose="02020603050405020304" pitchFamily="18" charset="0"/>
                <a:cs typeface="Times New Roman" panose="02020603050405020304" pitchFamily="18" charset="0"/>
              </a:rPr>
              <a:t>Code_Franchise</a:t>
            </a:r>
            <a:endParaRPr lang="en-US" sz="2100" dirty="0">
              <a:latin typeface="Times New Roman" panose="02020603050405020304" pitchFamily="18" charset="0"/>
              <a:cs typeface="Times New Roman" panose="02020603050405020304" pitchFamily="18" charset="0"/>
            </a:endParaRPr>
          </a:p>
          <a:p>
            <a:pPr lvl="1">
              <a:buFontTx/>
              <a:buChar char="-"/>
            </a:pPr>
            <a:r>
              <a:rPr lang="en-US" sz="2100" dirty="0">
                <a:latin typeface="Times New Roman" panose="02020603050405020304" pitchFamily="18" charset="0"/>
                <a:cs typeface="Times New Roman" panose="02020603050405020304" pitchFamily="18" charset="0"/>
              </a:rPr>
              <a:t>Default (Target variable)</a:t>
            </a:r>
          </a:p>
          <a:p>
            <a:pPr marL="457200" lvl="1" indent="0">
              <a:buNone/>
            </a:pPr>
            <a:endParaRPr lang="en-US" sz="21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There were 2 columns with mismatched values which have been rectified</a:t>
            </a:r>
          </a:p>
          <a:p>
            <a:pPr lvl="1">
              <a:buFontTx/>
              <a:buChar char="-"/>
            </a:pP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Year_Of_Commitment</a:t>
            </a:r>
            <a:r>
              <a:rPr lang="en-US" sz="2100" dirty="0">
                <a:latin typeface="Times New Roman" panose="02020603050405020304" pitchFamily="18" charset="0"/>
                <a:cs typeface="Times New Roman" panose="02020603050405020304" pitchFamily="18" charset="0"/>
              </a:rPr>
              <a:t>' : 1976A -&gt; 1976</a:t>
            </a:r>
          </a:p>
          <a:p>
            <a:pPr lvl="1">
              <a:buFontTx/>
              <a:buChar char="-"/>
            </a:pP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Borrower_State</a:t>
            </a:r>
            <a:r>
              <a:rPr lang="en-US" sz="2100" dirty="0">
                <a:latin typeface="Times New Roman" panose="02020603050405020304" pitchFamily="18" charset="0"/>
                <a:cs typeface="Times New Roman" panose="02020603050405020304" pitchFamily="18" charset="0"/>
              </a:rPr>
              <a:t>' : Removed white spaces within Subclasses</a:t>
            </a:r>
          </a:p>
          <a:p>
            <a:pPr marL="457200" lvl="1" indent="0">
              <a:buNone/>
            </a:pPr>
            <a:endParaRPr lang="en-US" sz="21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There was 1 column with data type 'Object' converted to 'Int’</a:t>
            </a:r>
          </a:p>
          <a:p>
            <a:pPr marL="400050" lvl="1" indent="0">
              <a:buNone/>
            </a:pP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Year_Of_Commitment</a:t>
            </a:r>
            <a:r>
              <a:rPr lang="en-US" sz="21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endParaRPr lang="en-IN" sz="1400" dirty="0"/>
          </a:p>
        </p:txBody>
      </p:sp>
    </p:spTree>
    <p:extLst>
      <p:ext uri="{BB962C8B-B14F-4D97-AF65-F5344CB8AC3E}">
        <p14:creationId xmlns:p14="http://schemas.microsoft.com/office/powerpoint/2010/main" val="3696974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a:extLst>
              <a:ext uri="{FF2B5EF4-FFF2-40B4-BE49-F238E27FC236}">
                <a16:creationId xmlns:a16="http://schemas.microsoft.com/office/drawing/2014/main" id="{B4933123-AFFD-4FAD-2C7F-A7D85D593FB5}"/>
              </a:ext>
            </a:extLst>
          </p:cNvPr>
          <p:cNvSpPr/>
          <p:nvPr/>
        </p:nvSpPr>
        <p:spPr>
          <a:xfrm>
            <a:off x="0" y="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 name="Round Diagonal Corner Rectangle 4">
            <a:extLst>
              <a:ext uri="{FF2B5EF4-FFF2-40B4-BE49-F238E27FC236}">
                <a16:creationId xmlns:a16="http://schemas.microsoft.com/office/drawing/2014/main" id="{C00E3A2A-FBA4-0A98-C603-7FBB7B592803}"/>
              </a:ext>
            </a:extLst>
          </p:cNvPr>
          <p:cNvSpPr/>
          <p:nvPr/>
        </p:nvSpPr>
        <p:spPr>
          <a:xfrm>
            <a:off x="0" y="2209800"/>
            <a:ext cx="206087" cy="464820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DD565815-B2D6-7D6E-5768-DAA6333D410D}"/>
              </a:ext>
            </a:extLst>
          </p:cNvPr>
          <p:cNvSpPr>
            <a:spLocks noGrp="1"/>
          </p:cNvSpPr>
          <p:nvPr/>
        </p:nvSpPr>
        <p:spPr>
          <a:xfrm>
            <a:off x="228600" y="0"/>
            <a:ext cx="58674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400" u="sng" dirty="0">
                <a:latin typeface="Times New Roman" panose="02020603050405020304" pitchFamily="18" charset="0"/>
                <a:cs typeface="Times New Roman" panose="02020603050405020304" pitchFamily="18" charset="0"/>
              </a:rPr>
              <a:t>Exploratory Data Analysis</a:t>
            </a:r>
            <a:br>
              <a:rPr lang="en-IN" sz="440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E76DAB7-3B53-208C-8BB2-9F03FEFBB392}"/>
              </a:ext>
            </a:extLst>
          </p:cNvPr>
          <p:cNvSpPr txBox="1"/>
          <p:nvPr/>
        </p:nvSpPr>
        <p:spPr>
          <a:xfrm>
            <a:off x="381000" y="506461"/>
            <a:ext cx="5715000" cy="67710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u="sng" dirty="0">
                <a:latin typeface="Times New Roman" panose="02020603050405020304" pitchFamily="18" charset="0"/>
                <a:cs typeface="Times New Roman" panose="02020603050405020304" pitchFamily="18" charset="0"/>
              </a:rPr>
              <a:t>Univariate analysis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Numeric variables </a:t>
            </a:r>
          </a:p>
          <a:p>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BD79A23-FCBA-7692-0CF7-2E12F3AE2336}"/>
              </a:ext>
            </a:extLst>
          </p:cNvPr>
          <p:cNvSpPr txBox="1"/>
          <p:nvPr/>
        </p:nvSpPr>
        <p:spPr>
          <a:xfrm>
            <a:off x="400499" y="776701"/>
            <a:ext cx="11668530" cy="369332"/>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BOX PLOT</a:t>
            </a:r>
            <a:r>
              <a:rPr lang="en-US" dirty="0">
                <a:latin typeface="Times New Roman" panose="02020603050405020304" pitchFamily="18" charset="0"/>
                <a:cs typeface="Times New Roman" panose="02020603050405020304" pitchFamily="18" charset="0"/>
              </a:rPr>
              <a:t>: (Detection of IQR, Minimum, Maximum, 25%, 50%, 75% &amp; outliers in a numeric column)</a:t>
            </a:r>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5C274E56-BCC5-6F38-C2B6-154AA4C46BF0}"/>
              </a:ext>
            </a:extLst>
          </p:cNvPr>
          <p:cNvPicPr>
            <a:picLocks noChangeAspect="1"/>
          </p:cNvPicPr>
          <p:nvPr/>
        </p:nvPicPr>
        <p:blipFill>
          <a:blip r:embed="rId2"/>
          <a:stretch>
            <a:fillRect/>
          </a:stretch>
        </p:blipFill>
        <p:spPr>
          <a:xfrm>
            <a:off x="619805" y="1143000"/>
            <a:ext cx="9515475" cy="5707224"/>
          </a:xfrm>
          <a:prstGeom prst="rect">
            <a:avLst/>
          </a:prstGeom>
        </p:spPr>
      </p:pic>
    </p:spTree>
    <p:extLst>
      <p:ext uri="{BB962C8B-B14F-4D97-AF65-F5344CB8AC3E}">
        <p14:creationId xmlns:p14="http://schemas.microsoft.com/office/powerpoint/2010/main" val="1972118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a:extLst>
              <a:ext uri="{FF2B5EF4-FFF2-40B4-BE49-F238E27FC236}">
                <a16:creationId xmlns:a16="http://schemas.microsoft.com/office/drawing/2014/main" id="{B4933123-AFFD-4FAD-2C7F-A7D85D593FB5}"/>
              </a:ext>
            </a:extLst>
          </p:cNvPr>
          <p:cNvSpPr/>
          <p:nvPr/>
        </p:nvSpPr>
        <p:spPr>
          <a:xfrm>
            <a:off x="0" y="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 name="Round Diagonal Corner Rectangle 4">
            <a:extLst>
              <a:ext uri="{FF2B5EF4-FFF2-40B4-BE49-F238E27FC236}">
                <a16:creationId xmlns:a16="http://schemas.microsoft.com/office/drawing/2014/main" id="{C00E3A2A-FBA4-0A98-C603-7FBB7B592803}"/>
              </a:ext>
            </a:extLst>
          </p:cNvPr>
          <p:cNvSpPr/>
          <p:nvPr/>
        </p:nvSpPr>
        <p:spPr>
          <a:xfrm>
            <a:off x="0" y="2209800"/>
            <a:ext cx="206087" cy="464820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6" name="TextBox 5">
            <a:extLst>
              <a:ext uri="{FF2B5EF4-FFF2-40B4-BE49-F238E27FC236}">
                <a16:creationId xmlns:a16="http://schemas.microsoft.com/office/drawing/2014/main" id="{C06F68FA-9906-8DF2-A95D-74244ED98705}"/>
              </a:ext>
            </a:extLst>
          </p:cNvPr>
          <p:cNvSpPr txBox="1"/>
          <p:nvPr/>
        </p:nvSpPr>
        <p:spPr>
          <a:xfrm>
            <a:off x="278544" y="147346"/>
            <a:ext cx="11164677" cy="369332"/>
          </a:xfrm>
          <a:prstGeom prst="rect">
            <a:avLst/>
          </a:prstGeom>
          <a:noFill/>
        </p:spPr>
        <p:txBody>
          <a:bodyPr wrap="square" rtlCol="0">
            <a:spAutoFit/>
          </a:bodyPr>
          <a:lstStyle/>
          <a:p>
            <a:r>
              <a:rPr lang="en-US" b="1" u="sng" dirty="0"/>
              <a:t>HISTOGRAM</a:t>
            </a:r>
            <a:r>
              <a:rPr lang="en-US" dirty="0"/>
              <a:t>: (Detect skewness; visualize the distribution of the data; detect the position of mean median &amp; mode)</a:t>
            </a:r>
            <a:endParaRPr lang="en-IN" dirty="0"/>
          </a:p>
        </p:txBody>
      </p:sp>
      <p:pic>
        <p:nvPicPr>
          <p:cNvPr id="8" name="Picture 7">
            <a:extLst>
              <a:ext uri="{FF2B5EF4-FFF2-40B4-BE49-F238E27FC236}">
                <a16:creationId xmlns:a16="http://schemas.microsoft.com/office/drawing/2014/main" id="{8EB37777-C1F9-D4F0-38F3-4F562D1703AB}"/>
              </a:ext>
            </a:extLst>
          </p:cNvPr>
          <p:cNvPicPr>
            <a:picLocks noChangeAspect="1"/>
          </p:cNvPicPr>
          <p:nvPr/>
        </p:nvPicPr>
        <p:blipFill>
          <a:blip r:embed="rId2"/>
          <a:stretch>
            <a:fillRect/>
          </a:stretch>
        </p:blipFill>
        <p:spPr>
          <a:xfrm>
            <a:off x="623984" y="671804"/>
            <a:ext cx="9563100" cy="6038850"/>
          </a:xfrm>
          <a:prstGeom prst="rect">
            <a:avLst/>
          </a:prstGeom>
        </p:spPr>
      </p:pic>
    </p:spTree>
    <p:extLst>
      <p:ext uri="{BB962C8B-B14F-4D97-AF65-F5344CB8AC3E}">
        <p14:creationId xmlns:p14="http://schemas.microsoft.com/office/powerpoint/2010/main" val="945087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a:extLst>
              <a:ext uri="{FF2B5EF4-FFF2-40B4-BE49-F238E27FC236}">
                <a16:creationId xmlns:a16="http://schemas.microsoft.com/office/drawing/2014/main" id="{B4933123-AFFD-4FAD-2C7F-A7D85D593FB5}"/>
              </a:ext>
            </a:extLst>
          </p:cNvPr>
          <p:cNvSpPr/>
          <p:nvPr/>
        </p:nvSpPr>
        <p:spPr>
          <a:xfrm>
            <a:off x="0" y="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 name="Round Diagonal Corner Rectangle 4">
            <a:extLst>
              <a:ext uri="{FF2B5EF4-FFF2-40B4-BE49-F238E27FC236}">
                <a16:creationId xmlns:a16="http://schemas.microsoft.com/office/drawing/2014/main" id="{C00E3A2A-FBA4-0A98-C603-7FBB7B592803}"/>
              </a:ext>
            </a:extLst>
          </p:cNvPr>
          <p:cNvSpPr/>
          <p:nvPr/>
        </p:nvSpPr>
        <p:spPr>
          <a:xfrm>
            <a:off x="0" y="2209800"/>
            <a:ext cx="206087" cy="464820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2" name="TextBox 1">
            <a:extLst>
              <a:ext uri="{FF2B5EF4-FFF2-40B4-BE49-F238E27FC236}">
                <a16:creationId xmlns:a16="http://schemas.microsoft.com/office/drawing/2014/main" id="{5FC8FB86-EEB4-195D-138A-82AF6AC1A611}"/>
              </a:ext>
            </a:extLst>
          </p:cNvPr>
          <p:cNvSpPr txBox="1"/>
          <p:nvPr/>
        </p:nvSpPr>
        <p:spPr>
          <a:xfrm>
            <a:off x="637177" y="-83500"/>
            <a:ext cx="9927772" cy="7025000"/>
          </a:xfrm>
          <a:prstGeom prst="rect">
            <a:avLst/>
          </a:prstGeom>
          <a:noFill/>
        </p:spPr>
        <p:txBody>
          <a:bodyPr wrap="square" rtlCol="0">
            <a:spAutoFit/>
          </a:bodyPr>
          <a:lstStyle/>
          <a:p>
            <a:r>
              <a:rPr lang="en-US" sz="1800" b="1" u="sng" dirty="0">
                <a:latin typeface="Times New Roman" panose="02020603050405020304" pitchFamily="18" charset="0"/>
                <a:cs typeface="Times New Roman" panose="02020603050405020304" pitchFamily="18" charset="0"/>
              </a:rPr>
              <a:t>Inference</a:t>
            </a:r>
            <a:r>
              <a:rPr lang="en-US" sz="1800" dirty="0">
                <a:latin typeface="Times New Roman" panose="02020603050405020304" pitchFamily="18" charset="0"/>
                <a:cs typeface="Times New Roman" panose="02020603050405020304" pitchFamily="18" charset="0"/>
              </a:rPr>
              <a:t>:</a:t>
            </a:r>
          </a:p>
          <a:p>
            <a:r>
              <a:rPr lang="en-US" sz="1730" dirty="0">
                <a:latin typeface="Times New Roman" panose="02020603050405020304" pitchFamily="18" charset="0"/>
                <a:cs typeface="Times New Roman" panose="02020603050405020304" pitchFamily="18" charset="0"/>
              </a:rPr>
              <a:t>'</a:t>
            </a:r>
            <a:r>
              <a:rPr lang="en-US" sz="1730" dirty="0" err="1">
                <a:latin typeface="Times New Roman" panose="02020603050405020304" pitchFamily="18" charset="0"/>
                <a:cs typeface="Times New Roman" panose="02020603050405020304" pitchFamily="18" charset="0"/>
              </a:rPr>
              <a:t>Jobs_Retained</a:t>
            </a:r>
            <a:r>
              <a:rPr lang="en-US" sz="1730" dirty="0">
                <a:latin typeface="Times New Roman" panose="02020603050405020304" pitchFamily="18" charset="0"/>
                <a:cs typeface="Times New Roman" panose="02020603050405020304" pitchFamily="18" charset="0"/>
              </a:rPr>
              <a:t>’</a:t>
            </a:r>
          </a:p>
          <a:p>
            <a:pPr marL="285750" indent="-285750">
              <a:buFontTx/>
              <a:buChar char="-"/>
            </a:pPr>
            <a:r>
              <a:rPr lang="en-US" sz="1730" dirty="0">
                <a:latin typeface="Times New Roman" panose="02020603050405020304" pitchFamily="18" charset="0"/>
                <a:cs typeface="Times New Roman" panose="02020603050405020304" pitchFamily="18" charset="0"/>
              </a:rPr>
              <a:t>Distribution of data :  Extreme positive skewness (32.33), </a:t>
            </a:r>
          </a:p>
          <a:p>
            <a:r>
              <a:rPr lang="en-US" sz="1730" dirty="0">
                <a:latin typeface="Times New Roman" panose="02020603050405020304" pitchFamily="18" charset="0"/>
                <a:cs typeface="Times New Roman" panose="02020603050405020304" pitchFamily="18" charset="0"/>
              </a:rPr>
              <a:t>      indicating presence of outliers the in higher scale.</a:t>
            </a:r>
          </a:p>
          <a:p>
            <a:pPr marL="285750" indent="-285750">
              <a:buFontTx/>
              <a:buChar char="-"/>
            </a:pPr>
            <a:r>
              <a:rPr lang="en-US" sz="1730" dirty="0">
                <a:latin typeface="Times New Roman" panose="02020603050405020304" pitchFamily="18" charset="0"/>
                <a:cs typeface="Times New Roman" panose="02020603050405020304" pitchFamily="18" charset="0"/>
              </a:rPr>
              <a:t>50% of the values lie around 4</a:t>
            </a:r>
          </a:p>
          <a:p>
            <a:pPr marL="285750" indent="-285750">
              <a:buFontTx/>
              <a:buChar char="-"/>
            </a:pPr>
            <a:r>
              <a:rPr lang="en-US" sz="1730" dirty="0">
                <a:latin typeface="Times New Roman" panose="02020603050405020304" pitchFamily="18" charset="0"/>
                <a:cs typeface="Times New Roman" panose="02020603050405020304" pitchFamily="18" charset="0"/>
              </a:rPr>
              <a:t>We can observe huge no. of outliers &amp; extreme outlier values of 4000 &amp; 8800</a:t>
            </a:r>
          </a:p>
          <a:p>
            <a:r>
              <a:rPr lang="en-US" sz="1730" dirty="0">
                <a:latin typeface="Times New Roman" panose="02020603050405020304" pitchFamily="18" charset="0"/>
                <a:cs typeface="Times New Roman" panose="02020603050405020304" pitchFamily="18" charset="0"/>
              </a:rPr>
              <a:t>'</a:t>
            </a:r>
            <a:r>
              <a:rPr lang="en-US" sz="1730" dirty="0" err="1">
                <a:latin typeface="Times New Roman" panose="02020603050405020304" pitchFamily="18" charset="0"/>
                <a:cs typeface="Times New Roman" panose="02020603050405020304" pitchFamily="18" charset="0"/>
              </a:rPr>
              <a:t>Jobs_Created</a:t>
            </a:r>
            <a:r>
              <a:rPr lang="en-US" sz="1730" dirty="0">
                <a:latin typeface="Times New Roman" panose="02020603050405020304" pitchFamily="18" charset="0"/>
                <a:cs typeface="Times New Roman" panose="02020603050405020304" pitchFamily="18" charset="0"/>
              </a:rPr>
              <a:t>’</a:t>
            </a:r>
          </a:p>
          <a:p>
            <a:pPr marL="285750" indent="-285750">
              <a:buFontTx/>
              <a:buChar char="-"/>
            </a:pPr>
            <a:r>
              <a:rPr lang="en-US" sz="1730" dirty="0">
                <a:latin typeface="Times New Roman" panose="02020603050405020304" pitchFamily="18" charset="0"/>
                <a:cs typeface="Times New Roman" panose="02020603050405020304" pitchFamily="18" charset="0"/>
              </a:rPr>
              <a:t>Distribution of data : Extreme positive skewness (32.41),</a:t>
            </a:r>
          </a:p>
          <a:p>
            <a:r>
              <a:rPr lang="en-US" sz="1730" dirty="0">
                <a:latin typeface="Times New Roman" panose="02020603050405020304" pitchFamily="18" charset="0"/>
                <a:cs typeface="Times New Roman" panose="02020603050405020304" pitchFamily="18" charset="0"/>
              </a:rPr>
              <a:t>      indicating presence of outliers in the higher scale.</a:t>
            </a:r>
          </a:p>
          <a:p>
            <a:pPr marL="285750" indent="-285750">
              <a:buFontTx/>
              <a:buChar char="-"/>
            </a:pPr>
            <a:r>
              <a:rPr lang="en-US" sz="1730" dirty="0">
                <a:latin typeface="Times New Roman" panose="02020603050405020304" pitchFamily="18" charset="0"/>
                <a:cs typeface="Times New Roman" panose="02020603050405020304" pitchFamily="18" charset="0"/>
              </a:rPr>
              <a:t>50% of the values lie around 1</a:t>
            </a:r>
          </a:p>
          <a:p>
            <a:pPr marL="285750" indent="-285750">
              <a:buFontTx/>
              <a:buChar char="-"/>
            </a:pPr>
            <a:r>
              <a:rPr lang="en-US" sz="1730" dirty="0">
                <a:latin typeface="Times New Roman" panose="02020603050405020304" pitchFamily="18" charset="0"/>
                <a:cs typeface="Times New Roman" panose="02020603050405020304" pitchFamily="18" charset="0"/>
              </a:rPr>
              <a:t>We can observe huge no. of outliers &amp; extreme outlier values of 2100 &amp; 8800</a:t>
            </a:r>
          </a:p>
          <a:p>
            <a:r>
              <a:rPr lang="en-US" sz="1730" dirty="0">
                <a:latin typeface="Times New Roman" panose="02020603050405020304" pitchFamily="18" charset="0"/>
                <a:cs typeface="Times New Roman" panose="02020603050405020304" pitchFamily="18" charset="0"/>
              </a:rPr>
              <a:t>'</a:t>
            </a:r>
            <a:r>
              <a:rPr lang="en-US" sz="1730" dirty="0" err="1">
                <a:latin typeface="Times New Roman" panose="02020603050405020304" pitchFamily="18" charset="0"/>
                <a:cs typeface="Times New Roman" panose="02020603050405020304" pitchFamily="18" charset="0"/>
              </a:rPr>
              <a:t>Year_Of_Commitment</a:t>
            </a:r>
            <a:r>
              <a:rPr lang="en-US" sz="1730" dirty="0">
                <a:latin typeface="Times New Roman" panose="02020603050405020304" pitchFamily="18" charset="0"/>
                <a:cs typeface="Times New Roman" panose="02020603050405020304" pitchFamily="18" charset="0"/>
              </a:rPr>
              <a:t>’ </a:t>
            </a:r>
          </a:p>
          <a:p>
            <a:pPr marL="285750" indent="-285750">
              <a:buFontTx/>
              <a:buChar char="-"/>
            </a:pPr>
            <a:r>
              <a:rPr lang="en-US" sz="1730" dirty="0">
                <a:latin typeface="Times New Roman" panose="02020603050405020304" pitchFamily="18" charset="0"/>
                <a:cs typeface="Times New Roman" panose="02020603050405020304" pitchFamily="18" charset="0"/>
              </a:rPr>
              <a:t>Distribution of data : Moderate negative skewness (-0.75), </a:t>
            </a:r>
          </a:p>
          <a:p>
            <a:r>
              <a:rPr lang="en-US" sz="1730" dirty="0">
                <a:latin typeface="Times New Roman" panose="02020603050405020304" pitchFamily="18" charset="0"/>
                <a:cs typeface="Times New Roman" panose="02020603050405020304" pitchFamily="18" charset="0"/>
              </a:rPr>
              <a:t>      indicating presence of outliers in the lower scale. </a:t>
            </a:r>
          </a:p>
          <a:p>
            <a:pPr marL="285750" indent="-285750">
              <a:buFontTx/>
              <a:buChar char="-"/>
            </a:pPr>
            <a:r>
              <a:rPr lang="en-US" sz="1730" dirty="0">
                <a:latin typeface="Times New Roman" panose="02020603050405020304" pitchFamily="18" charset="0"/>
                <a:cs typeface="Times New Roman" panose="02020603050405020304" pitchFamily="18" charset="0"/>
              </a:rPr>
              <a:t>50% of the values lie around 2004</a:t>
            </a:r>
          </a:p>
          <a:p>
            <a:pPr marL="285750" indent="-285750">
              <a:buFontTx/>
              <a:buChar char="-"/>
            </a:pPr>
            <a:r>
              <a:rPr lang="en-US" sz="1730" dirty="0">
                <a:latin typeface="Times New Roman" panose="02020603050405020304" pitchFamily="18" charset="0"/>
                <a:cs typeface="Times New Roman" panose="02020603050405020304" pitchFamily="18" charset="0"/>
              </a:rPr>
              <a:t>We can observe huge no. of outliers &amp; an extreme outlier value of 1969</a:t>
            </a:r>
          </a:p>
          <a:p>
            <a:r>
              <a:rPr lang="en-US" sz="1730" dirty="0">
                <a:latin typeface="Times New Roman" panose="02020603050405020304" pitchFamily="18" charset="0"/>
                <a:cs typeface="Times New Roman" panose="02020603050405020304" pitchFamily="18" charset="0"/>
              </a:rPr>
              <a:t>'</a:t>
            </a:r>
            <a:r>
              <a:rPr lang="en-US" sz="1730" dirty="0" err="1">
                <a:latin typeface="Times New Roman" panose="02020603050405020304" pitchFamily="18" charset="0"/>
                <a:cs typeface="Times New Roman" panose="02020603050405020304" pitchFamily="18" charset="0"/>
              </a:rPr>
              <a:t>Guaranteed_Approved_Loan</a:t>
            </a:r>
            <a:r>
              <a:rPr lang="en-US" sz="1730" dirty="0">
                <a:latin typeface="Times New Roman" panose="02020603050405020304" pitchFamily="18" charset="0"/>
                <a:cs typeface="Times New Roman" panose="02020603050405020304" pitchFamily="18" charset="0"/>
              </a:rPr>
              <a:t>’</a:t>
            </a:r>
          </a:p>
          <a:p>
            <a:pPr marL="285750" indent="-285750">
              <a:buFontTx/>
              <a:buChar char="-"/>
            </a:pPr>
            <a:r>
              <a:rPr lang="en-US" sz="1730" dirty="0">
                <a:latin typeface="Times New Roman" panose="02020603050405020304" pitchFamily="18" charset="0"/>
                <a:cs typeface="Times New Roman" panose="02020603050405020304" pitchFamily="18" charset="0"/>
              </a:rPr>
              <a:t>Distribution of data : Extreme positive skewness (3.8), </a:t>
            </a:r>
          </a:p>
          <a:p>
            <a:r>
              <a:rPr lang="en-US" sz="1730" dirty="0">
                <a:latin typeface="Times New Roman" panose="02020603050405020304" pitchFamily="18" charset="0"/>
                <a:cs typeface="Times New Roman" panose="02020603050405020304" pitchFamily="18" charset="0"/>
              </a:rPr>
              <a:t>      indicating presence of outliers in the higher scale.</a:t>
            </a:r>
          </a:p>
          <a:p>
            <a:pPr marL="285750" indent="-285750">
              <a:buFontTx/>
              <a:buChar char="-"/>
            </a:pPr>
            <a:r>
              <a:rPr lang="en-US" sz="1730" dirty="0">
                <a:latin typeface="Times New Roman" panose="02020603050405020304" pitchFamily="18" charset="0"/>
                <a:cs typeface="Times New Roman" panose="02020603050405020304" pitchFamily="18" charset="0"/>
              </a:rPr>
              <a:t>50% of the values lie around 11541760</a:t>
            </a:r>
          </a:p>
          <a:p>
            <a:pPr marL="285750" indent="-285750">
              <a:buFontTx/>
              <a:buChar char="-"/>
            </a:pPr>
            <a:r>
              <a:rPr lang="en-US" sz="1730" dirty="0">
                <a:latin typeface="Times New Roman" panose="02020603050405020304" pitchFamily="18" charset="0"/>
                <a:cs typeface="Times New Roman" panose="02020603050405020304" pitchFamily="18" charset="0"/>
              </a:rPr>
              <a:t>We can observe huge no. of outliers &amp; an extreme outlier value of 365760000</a:t>
            </a:r>
          </a:p>
          <a:p>
            <a:r>
              <a:rPr lang="en-US" sz="1730" dirty="0">
                <a:latin typeface="Times New Roman" panose="02020603050405020304" pitchFamily="18" charset="0"/>
                <a:cs typeface="Times New Roman" panose="02020603050405020304" pitchFamily="18" charset="0"/>
              </a:rPr>
              <a:t>‘</a:t>
            </a:r>
            <a:r>
              <a:rPr lang="en-US" sz="1730" dirty="0" err="1">
                <a:latin typeface="Times New Roman" panose="02020603050405020304" pitchFamily="18" charset="0"/>
                <a:cs typeface="Times New Roman" panose="02020603050405020304" pitchFamily="18" charset="0"/>
              </a:rPr>
              <a:t>ChargedOff_Amount</a:t>
            </a:r>
            <a:r>
              <a:rPr lang="en-US" sz="1730" dirty="0">
                <a:latin typeface="Times New Roman" panose="02020603050405020304" pitchFamily="18" charset="0"/>
                <a:cs typeface="Times New Roman" panose="02020603050405020304" pitchFamily="18" charset="0"/>
              </a:rPr>
              <a:t>’</a:t>
            </a:r>
          </a:p>
          <a:p>
            <a:pPr marL="285750" indent="-285750">
              <a:buFontTx/>
              <a:buChar char="-"/>
            </a:pPr>
            <a:r>
              <a:rPr lang="en-US" sz="1730" dirty="0">
                <a:latin typeface="Times New Roman" panose="02020603050405020304" pitchFamily="18" charset="0"/>
                <a:cs typeface="Times New Roman" panose="02020603050405020304" pitchFamily="18" charset="0"/>
              </a:rPr>
              <a:t>Distribution of data : Extreme positive skewness (8.9), </a:t>
            </a:r>
          </a:p>
          <a:p>
            <a:r>
              <a:rPr lang="en-US" sz="1730" dirty="0">
                <a:latin typeface="Times New Roman" panose="02020603050405020304" pitchFamily="18" charset="0"/>
                <a:cs typeface="Times New Roman" panose="02020603050405020304" pitchFamily="18" charset="0"/>
              </a:rPr>
              <a:t>      indicating presence of outliers in the higher scale.</a:t>
            </a:r>
          </a:p>
          <a:p>
            <a:pPr marL="285750" indent="-285750">
              <a:buFontTx/>
              <a:buChar char="-"/>
            </a:pPr>
            <a:r>
              <a:rPr lang="en-US" sz="1730" dirty="0">
                <a:latin typeface="Times New Roman" panose="02020603050405020304" pitchFamily="18" charset="0"/>
                <a:cs typeface="Times New Roman" panose="02020603050405020304" pitchFamily="18" charset="0"/>
              </a:rPr>
              <a:t>50% of the values lie around 617016</a:t>
            </a:r>
          </a:p>
          <a:p>
            <a:pPr marL="285750" indent="-285750">
              <a:buFontTx/>
              <a:buChar char="-"/>
            </a:pPr>
            <a:r>
              <a:rPr lang="en-US" sz="1730" dirty="0">
                <a:latin typeface="Times New Roman" panose="02020603050405020304" pitchFamily="18" charset="0"/>
                <a:cs typeface="Times New Roman" panose="02020603050405020304" pitchFamily="18" charset="0"/>
              </a:rPr>
              <a:t>We can observe huge no. of outliers &amp; an extreme outlier value of 162559918.7</a:t>
            </a:r>
            <a:endParaRPr lang="en-IN" sz="173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3349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480</TotalTime>
  <Words>4225</Words>
  <Application>Microsoft Office PowerPoint</Application>
  <PresentationFormat>Widescreen</PresentationFormat>
  <Paragraphs>495</Paragraphs>
  <Slides>34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굴림</vt:lpstr>
      <vt:lpstr>Arial</vt:lpstr>
      <vt:lpstr>Calibri</vt:lpstr>
      <vt:lpstr>Calibri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Best models that have been achieved without SMOTE</vt:lpstr>
      <vt:lpstr>Top important Features from best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Sup Bro</dc:creator>
  <cp:lastModifiedBy>Sup Bro</cp:lastModifiedBy>
  <cp:revision>361</cp:revision>
  <dcterms:created xsi:type="dcterms:W3CDTF">2024-07-10T13:15:11Z</dcterms:created>
  <dcterms:modified xsi:type="dcterms:W3CDTF">2024-07-19T07:53:50Z</dcterms:modified>
</cp:coreProperties>
</file>