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87C702F-96F6-4C11-B315-C0614C01843D}"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87C702F-96F6-4C11-B315-C0614C01843D}"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E680939F-3EB5-455C-8C54-5637DEE70719}" type="datetimeFigureOut">
              <a:rPr lang="en-IN" smtClean="0"/>
              <a:pPr/>
              <a:t>05-04-2024</a:t>
            </a:fld>
            <a:endParaRPr lang="en-IN"/>
          </a:p>
        </p:txBody>
      </p:sp>
      <p:sp>
        <p:nvSpPr>
          <p:cNvPr id="9" name="Slide Number Placeholder 8"/>
          <p:cNvSpPr>
            <a:spLocks noGrp="1"/>
          </p:cNvSpPr>
          <p:nvPr>
            <p:ph type="sldNum" sz="quarter" idx="11"/>
          </p:nvPr>
        </p:nvSpPr>
        <p:spPr/>
        <p:txBody>
          <a:bodyPr/>
          <a:lstStyle/>
          <a:p>
            <a:fld id="{187C702F-96F6-4C11-B315-C0614C01843D}"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187C702F-96F6-4C11-B315-C0614C01843D}"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E680939F-3EB5-455C-8C54-5637DEE70719}" type="datetimeFigureOut">
              <a:rPr lang="en-IN" smtClean="0"/>
              <a:pPr/>
              <a:t>05-04-2024</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A8A11E26-4C38-41A6-9857-11032CEECD80}"/>
              </a:ext>
            </a:extLst>
          </p:cNvPr>
          <p:cNvSpPr>
            <a:spLocks noGrp="1"/>
          </p:cNvSpPr>
          <p:nvPr>
            <p:ph type="ctrTitle"/>
          </p:nvPr>
        </p:nvSpPr>
        <p:spPr>
          <a:xfrm>
            <a:off x="0" y="1844824"/>
            <a:ext cx="9144000" cy="977778"/>
          </a:xfrm>
        </p:spPr>
        <p:txBody>
          <a:bodyPr/>
          <a:lstStyle/>
          <a:p>
            <a:pPr algn="ctr"/>
            <a:r>
              <a:rPr lang="en-US" sz="5400" b="1" dirty="0" smtClean="0">
                <a:solidFill>
                  <a:srgbClr val="002060"/>
                </a:solidFill>
                <a:latin typeface="Times New Roman" pitchFamily="18" charset="0"/>
                <a:cs typeface="Times New Roman" pitchFamily="18" charset="0"/>
              </a:rPr>
              <a:t>KEYLOGGER</a:t>
            </a:r>
            <a:endParaRPr lang="en-US" sz="5400" b="1" dirty="0">
              <a:solidFill>
                <a:srgbClr val="002060"/>
              </a:solidFill>
              <a:latin typeface="Times New Roman" pitchFamily="18" charset="0"/>
              <a:cs typeface="Times New Roman" pitchFamily="18" charset="0"/>
            </a:endParaRPr>
          </a:p>
        </p:txBody>
      </p:sp>
      <p:sp>
        <p:nvSpPr>
          <p:cNvPr id="5" name="TextBox 4"/>
          <p:cNvSpPr txBox="1"/>
          <p:nvPr/>
        </p:nvSpPr>
        <p:spPr>
          <a:xfrm>
            <a:off x="-1785982" y="785794"/>
            <a:ext cx="12798086" cy="584775"/>
          </a:xfrm>
          <a:prstGeom prst="rect">
            <a:avLst/>
          </a:prstGeom>
          <a:noFill/>
        </p:spPr>
        <p:txBody>
          <a:bodyPr wrap="square" lIns="91440" tIns="45720" rIns="91440" bIns="45720" rtlCol="0" anchor="t">
            <a:spAutoFit/>
          </a:bodyPr>
          <a:lstStyle/>
          <a:p>
            <a:pPr algn="ctr"/>
            <a:r>
              <a:rPr lang="en-US" sz="3200" b="1" dirty="0">
                <a:latin typeface="Times New Roman" pitchFamily="18" charset="0"/>
                <a:cs typeface="Times New Roman" pitchFamily="18" charset="0"/>
              </a:rPr>
              <a:t>CAPSTONE PROJECT</a:t>
            </a:r>
          </a:p>
        </p:txBody>
      </p:sp>
      <p:sp>
        <p:nvSpPr>
          <p:cNvPr id="6" name="TextBox 5"/>
          <p:cNvSpPr txBox="1"/>
          <p:nvPr/>
        </p:nvSpPr>
        <p:spPr>
          <a:xfrm>
            <a:off x="428596" y="3714752"/>
            <a:ext cx="7980183" cy="1015663"/>
          </a:xfrm>
          <a:prstGeom prst="rect">
            <a:avLst/>
          </a:prstGeom>
          <a:noFill/>
        </p:spPr>
        <p:txBody>
          <a:bodyPr wrap="square" lIns="91440" tIns="45720" rIns="91440" bIns="45720" rtlCol="0" anchor="t">
            <a:spAutoFit/>
          </a:bodyPr>
          <a:lstStyle/>
          <a:p>
            <a:r>
              <a:rPr lang="en-US" sz="2000" b="1" dirty="0">
                <a:solidFill>
                  <a:srgbClr val="002060"/>
                </a:solidFill>
                <a:latin typeface="Times New Roman" pitchFamily="18" charset="0"/>
                <a:cs typeface="Times New Roman" pitchFamily="18" charset="0"/>
              </a:rPr>
              <a:t>Presented By:</a:t>
            </a:r>
          </a:p>
          <a:p>
            <a:r>
              <a:rPr lang="en-US" sz="2000" b="1" dirty="0" err="1" smtClean="0">
                <a:solidFill>
                  <a:srgbClr val="002060"/>
                </a:solidFill>
                <a:latin typeface="Times New Roman" pitchFamily="18" charset="0"/>
                <a:cs typeface="Times New Roman" pitchFamily="18" charset="0"/>
              </a:rPr>
              <a:t>Gopinath</a:t>
            </a:r>
            <a:r>
              <a:rPr lang="en-US" sz="2000" b="1" dirty="0" smtClean="0">
                <a:solidFill>
                  <a:srgbClr val="002060"/>
                </a:solidFill>
                <a:latin typeface="Times New Roman" pitchFamily="18" charset="0"/>
                <a:cs typeface="Times New Roman" pitchFamily="18" charset="0"/>
              </a:rPr>
              <a:t>. </a:t>
            </a:r>
            <a:r>
              <a:rPr lang="en-US" sz="2000" b="1" smtClean="0">
                <a:solidFill>
                  <a:srgbClr val="002060"/>
                </a:solidFill>
                <a:latin typeface="Times New Roman" pitchFamily="18" charset="0"/>
                <a:cs typeface="Times New Roman" pitchFamily="18" charset="0"/>
              </a:rPr>
              <a:t>A</a:t>
            </a:r>
            <a:endParaRPr lang="en-US" sz="2000" b="1" dirty="0" smtClean="0">
              <a:solidFill>
                <a:srgbClr val="002060"/>
              </a:solidFill>
              <a:latin typeface="Times New Roman" pitchFamily="18" charset="0"/>
              <a:cs typeface="Times New Roman" pitchFamily="18" charset="0"/>
            </a:endParaRPr>
          </a:p>
          <a:p>
            <a:r>
              <a:rPr lang="en-US" sz="2000" b="1" dirty="0" err="1" smtClean="0">
                <a:solidFill>
                  <a:srgbClr val="002060"/>
                </a:solidFill>
                <a:latin typeface="Times New Roman" pitchFamily="18" charset="0"/>
                <a:cs typeface="Times New Roman" pitchFamily="18" charset="0"/>
              </a:rPr>
              <a:t>St.Joseph</a:t>
            </a:r>
            <a:r>
              <a:rPr lang="en-US" sz="2000" b="1" dirty="0" smtClean="0">
                <a:solidFill>
                  <a:srgbClr val="002060"/>
                </a:solidFill>
                <a:latin typeface="Times New Roman" pitchFamily="18" charset="0"/>
                <a:cs typeface="Times New Roman" pitchFamily="18" charset="0"/>
              </a:rPr>
              <a:t> </a:t>
            </a:r>
            <a:r>
              <a:rPr lang="en-US" sz="2000" b="1" dirty="0" smtClean="0">
                <a:solidFill>
                  <a:srgbClr val="002060"/>
                </a:solidFill>
                <a:latin typeface="Times New Roman" pitchFamily="18" charset="0"/>
                <a:cs typeface="Times New Roman" pitchFamily="18" charset="0"/>
              </a:rPr>
              <a:t>College of Engineering- Information </a:t>
            </a:r>
            <a:r>
              <a:rPr lang="en-US" sz="2000" b="1" dirty="0">
                <a:solidFill>
                  <a:srgbClr val="002060"/>
                </a:solidFill>
                <a:latin typeface="Times New Roman" pitchFamily="18" charset="0"/>
                <a:cs typeface="Times New Roman" pitchFamily="18" charset="0"/>
              </a:rPr>
              <a:t>T</a:t>
            </a:r>
            <a:r>
              <a:rPr lang="en-US" sz="2000" b="1" dirty="0" smtClean="0">
                <a:solidFill>
                  <a:srgbClr val="002060"/>
                </a:solidFill>
                <a:latin typeface="Times New Roman" pitchFamily="18" charset="0"/>
                <a:cs typeface="Times New Roman" pitchFamily="18" charset="0"/>
              </a:rPr>
              <a:t>echnology</a:t>
            </a:r>
          </a:p>
        </p:txBody>
      </p:sp>
    </p:spTree>
    <p:extLst>
      <p:ext uri="{BB962C8B-B14F-4D97-AF65-F5344CB8AC3E}">
        <p14:creationId xmlns:p14="http://schemas.microsoft.com/office/powerpoint/2010/main" val="3494535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771730"/>
            <a:ext cx="9142452"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REFERENCES</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357C38BC-22B3-37B2-E0C3-812020A76077}"/>
              </a:ext>
            </a:extLst>
          </p:cNvPr>
          <p:cNvSpPr txBox="1">
            <a:spLocks/>
          </p:cNvSpPr>
          <p:nvPr/>
        </p:nvSpPr>
        <p:spPr>
          <a:xfrm>
            <a:off x="447461" y="1643050"/>
            <a:ext cx="7482125" cy="440187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List and cite relevant sources, research papers, and articles that were instrumental in developing the proposed solution. This could include academic papers on bike demand prediction, machine learning algorithms, and best practices in data </a:t>
            </a:r>
            <a:r>
              <a:rPr lang="en-IN" sz="1800" dirty="0" err="1" smtClean="0">
                <a:solidFill>
                  <a:srgbClr val="0F0F0F"/>
                </a:solidFill>
                <a:latin typeface="Times New Roman" pitchFamily="18" charset="0"/>
                <a:ea typeface="+mn-lt"/>
                <a:cs typeface="Times New Roman" pitchFamily="18" charset="0"/>
              </a:rPr>
              <a:t>preprocessing</a:t>
            </a:r>
            <a:r>
              <a:rPr lang="en-IN" sz="1800" dirty="0" smtClean="0">
                <a:solidFill>
                  <a:srgbClr val="0F0F0F"/>
                </a:solidFill>
                <a:latin typeface="Times New Roman" pitchFamily="18" charset="0"/>
                <a:ea typeface="+mn-lt"/>
                <a:cs typeface="Times New Roman" pitchFamily="18" charset="0"/>
              </a:rPr>
              <a:t> and model evaluation.</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6259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8860" y="2714620"/>
            <a:ext cx="3742263" cy="584775"/>
          </a:xfrm>
          <a:prstGeom prst="rect">
            <a:avLst/>
          </a:prstGeom>
        </p:spPr>
        <p:txBody>
          <a:bodyPr wrap="square">
            <a:spAutoFit/>
          </a:bodyPr>
          <a:lstStyle/>
          <a:p>
            <a:pPr algn="ctr"/>
            <a:r>
              <a:rPr lang="en-US" sz="3200" b="1" dirty="0" smtClean="0">
                <a:solidFill>
                  <a:srgbClr val="002060"/>
                </a:solidFill>
                <a:latin typeface="Times New Roman" pitchFamily="18" charset="0"/>
                <a:cs typeface="Times New Roman" pitchFamily="18" charset="0"/>
              </a:rPr>
              <a:t>THANK YOU</a:t>
            </a:r>
            <a:endParaRPr lang="en-IN" sz="3200" dirty="0">
              <a:latin typeface="Times New Roman" pitchFamily="18" charset="0"/>
              <a:cs typeface="Times New Roman" pitchFamily="18" charset="0"/>
            </a:endParaRPr>
          </a:p>
        </p:txBody>
      </p:sp>
    </p:spTree>
    <p:extLst>
      <p:ext uri="{BB962C8B-B14F-4D97-AF65-F5344CB8AC3E}">
        <p14:creationId xmlns:p14="http://schemas.microsoft.com/office/powerpoint/2010/main" val="3865553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txBox="1">
            <a:spLocks/>
          </p:cNvSpPr>
          <p:nvPr/>
        </p:nvSpPr>
        <p:spPr>
          <a:xfrm>
            <a:off x="-684584" y="785794"/>
            <a:ext cx="10515600" cy="833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OUTLINE</a:t>
            </a:r>
            <a:endParaRPr lang="en-US" sz="2800" b="1" dirty="0">
              <a:solidFill>
                <a:srgbClr val="7030A0"/>
              </a:solidFill>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xmlns="" id="{B2678641-EEA3-4EC4-BF39-4075B0C120E8}"/>
              </a:ext>
            </a:extLst>
          </p:cNvPr>
          <p:cNvSpPr txBox="1">
            <a:spLocks/>
          </p:cNvSpPr>
          <p:nvPr/>
        </p:nvSpPr>
        <p:spPr>
          <a:xfrm>
            <a:off x="156130" y="1618937"/>
            <a:ext cx="11019020" cy="5239062"/>
          </a:xfrm>
          <a:prstGeom prst="rect">
            <a:avLst/>
          </a:prstGeom>
        </p:spPr>
        <p:txBody>
          <a:bodyPr vert="horz" lIns="91440" tIns="45720" rIns="91440" bIns="45720" rtlCol="0" anchor="t">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000" b="1" dirty="0" smtClean="0">
                <a:latin typeface="Arial"/>
                <a:ea typeface="+mn-lt"/>
                <a:cs typeface="Arial"/>
              </a:rPr>
              <a:t>  </a:t>
            </a:r>
            <a:endParaRPr lang="en-US" dirty="0" smtClean="0">
              <a:latin typeface="Arial"/>
              <a:cs typeface="Arial"/>
            </a:endParaRPr>
          </a:p>
          <a:p>
            <a:pPr marL="305435" indent="-305435"/>
            <a:r>
              <a:rPr lang="en-US" sz="2000" dirty="0" smtClean="0">
                <a:latin typeface="Times New Roman" pitchFamily="18" charset="0"/>
                <a:ea typeface="+mn-lt"/>
                <a:cs typeface="Times New Roman" pitchFamily="18" charset="0"/>
              </a:rPr>
              <a:t>Problem Statement (Should not include 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(Technology Used)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1895047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928726" y="714356"/>
            <a:ext cx="11029616" cy="530296"/>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PROBLEM</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STATEMENT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8FEE4A9C-3F57-7DA7-91FD-715C3FB47F93}"/>
              </a:ext>
            </a:extLst>
          </p:cNvPr>
          <p:cNvSpPr txBox="1">
            <a:spLocks/>
          </p:cNvSpPr>
          <p:nvPr/>
        </p:nvSpPr>
        <p:spPr>
          <a:xfrm>
            <a:off x="357158" y="1785926"/>
            <a:ext cx="7643866" cy="44441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IN" dirty="0" smtClean="0">
                <a:solidFill>
                  <a:srgbClr val="002060"/>
                </a:solidFill>
                <a:latin typeface="Times New Roman" pitchFamily="18" charset="0"/>
                <a:ea typeface="+mn-lt"/>
                <a:cs typeface="Times New Roman" pitchFamily="18" charset="0"/>
              </a:rPr>
              <a:t>Example:</a:t>
            </a:r>
            <a:r>
              <a:rPr lang="en-IN" sz="2800" dirty="0" smtClean="0">
                <a:solidFill>
                  <a:srgbClr val="0F0F0F"/>
                </a:solidFill>
                <a:latin typeface="Times New Roman" pitchFamily="18" charset="0"/>
                <a:ea typeface="+mn-lt"/>
                <a:cs typeface="Times New Roman" pitchFamily="18" charset="0"/>
              </a:rPr>
              <a:t> </a:t>
            </a:r>
          </a:p>
          <a:p>
            <a:pPr marL="0" indent="0" algn="just">
              <a:lnSpc>
                <a:spcPct val="150000"/>
              </a:lnSpc>
              <a:buFont typeface="Arial" pitchFamily="34" charset="0"/>
              <a:buNone/>
            </a:pPr>
            <a:r>
              <a:rPr lang="en-IN" sz="2800" dirty="0" smtClean="0">
                <a:solidFill>
                  <a:srgbClr val="0F0F0F"/>
                </a:solidFill>
                <a:latin typeface="Times New Roman" pitchFamily="18" charset="0"/>
                <a:ea typeface="+mn-lt"/>
                <a:cs typeface="Times New Roman" pitchFamily="18" charset="0"/>
              </a:rPr>
              <a:t>	</a:t>
            </a:r>
            <a:r>
              <a:rPr lang="en-IN" sz="1800" dirty="0" smtClean="0">
                <a:solidFill>
                  <a:srgbClr val="0F0F0F"/>
                </a:solidFill>
                <a:latin typeface="Times New Roman" pitchFamily="18" charset="0"/>
                <a:ea typeface="+mn-lt"/>
                <a:cs typeface="Times New Roman" pitchFamily="18" charset="0"/>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1800" dirty="0" smtClean="0">
              <a:latin typeface="Times New Roman" pitchFamily="18" charset="0"/>
              <a:cs typeface="Times New Roman" pitchFamily="18" charset="0"/>
            </a:endParaRPr>
          </a:p>
          <a:p>
            <a:pPr marL="305435" indent="-305435"/>
            <a:endParaRPr lang="en-IN" dirty="0"/>
          </a:p>
        </p:txBody>
      </p:sp>
    </p:spTree>
    <p:extLst>
      <p:ext uri="{BB962C8B-B14F-4D97-AF65-F5344CB8AC3E}">
        <p14:creationId xmlns:p14="http://schemas.microsoft.com/office/powerpoint/2010/main" val="851338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221910" y="357166"/>
            <a:ext cx="8582185" cy="500066"/>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cs typeface="Times New Roman" pitchFamily="18" charset="0"/>
              </a:rPr>
              <a:t>PROPOSED</a:t>
            </a:r>
            <a:r>
              <a:rPr lang="en-US" sz="2800" b="1" dirty="0" smtClean="0">
                <a:solidFill>
                  <a:schemeClr val="accent1"/>
                </a:solidFill>
                <a:latin typeface="Times New Roman" pitchFamily="18" charset="0"/>
                <a:cs typeface="Times New Roman" pitchFamily="18" charset="0"/>
              </a:rPr>
              <a:t> </a:t>
            </a:r>
            <a:r>
              <a:rPr lang="en-US" sz="2800" b="1" dirty="0" smtClean="0">
                <a:solidFill>
                  <a:srgbClr val="7030A0"/>
                </a:solidFill>
                <a:latin typeface="Times New Roman" pitchFamily="18" charset="0"/>
                <a:cs typeface="Times New Roman" pitchFamily="18" charset="0"/>
              </a:rPr>
              <a:t>SOLUTION</a:t>
            </a:r>
            <a:endParaRPr lang="en-US" sz="2800" b="1"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E041FD9D-DF07-9C37-1E61-1D920E0EF1D4}"/>
              </a:ext>
            </a:extLst>
          </p:cNvPr>
          <p:cNvSpPr txBox="1">
            <a:spLocks/>
          </p:cNvSpPr>
          <p:nvPr/>
        </p:nvSpPr>
        <p:spPr>
          <a:xfrm>
            <a:off x="214282" y="942305"/>
            <a:ext cx="8001056" cy="5367016"/>
          </a:xfrm>
          <a:prstGeom prst="rect">
            <a:avLst/>
          </a:prstGeom>
        </p:spPr>
        <p:txBody>
          <a:bodyPr vert="horz" lIns="91440" tIns="45720" rIns="91440" bIns="45720" rtlCol="0" anchor="ct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endParaRPr lang="en-IN" sz="1200" dirty="0" smtClean="0">
              <a:latin typeface="Calibri"/>
              <a:cs typeface="Calibri"/>
            </a:endParaRPr>
          </a:p>
          <a:p>
            <a:pPr marL="305435" indent="-305435" algn="just"/>
            <a:r>
              <a:rPr lang="en-IN" sz="1200" dirty="0" smtClean="0">
                <a:latin typeface="Times New Roman" pitchFamily="18" charset="0"/>
                <a:ea typeface="+mn-lt"/>
                <a:cs typeface="Times New Roman" pitchFamily="18" charset="0"/>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Collection: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Gather historical data on bike rentals, including time, date, location, and other relevant factors.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Utilize real-time data sources, such as weather conditions, events, and holidays, to enhance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Data Preprocessing:</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Clean and preprocess the collected data to handle missing values, outliers, and inconsistencies.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Feature engineering to extract relevant features from the data that might impact bike demand.</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Machine Learning Algorithm:</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Implement a machine learning algorithm, such as a time-series forecasting model (e.g., ARIMA, SARIMA, or LSTM), to predict bike counts based on historical patterns.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Consider incorporating other factors like weather conditions, day of the week, and special events to improve prediction accuracy.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Deployment:</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Develop a user-friendly interface or application that provides real-time predictions for bike counts at different hours.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Deploy the solution on a scalable and reliable platform, considering factors like server infrastructure, response time, and user accessibility.</a:t>
            </a:r>
            <a:endParaRPr lang="en-IN" sz="1200" dirty="0" smtClean="0">
              <a:latin typeface="Times New Roman" pitchFamily="18" charset="0"/>
              <a:cs typeface="Times New Roman" pitchFamily="18" charset="0"/>
            </a:endParaRPr>
          </a:p>
          <a:p>
            <a:pPr marL="305435" indent="-305435" algn="just"/>
            <a:r>
              <a:rPr lang="en-IN" sz="1200" dirty="0" smtClean="0">
                <a:latin typeface="Times New Roman" pitchFamily="18" charset="0"/>
                <a:ea typeface="+mn-lt"/>
                <a:cs typeface="Times New Roman" pitchFamily="18" charset="0"/>
              </a:rPr>
              <a:t>Evaluation:</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Assess the model's performance using appropriate metrics such as Mean Absolute Error (MAE), Root Mean Squared Error (RMSE), or other relevant metrics.</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Fine-tune the model based on feedback and continuous monitoring of prediction accuracy.</a:t>
            </a:r>
            <a:endParaRPr lang="en-IN" sz="1200" dirty="0" smtClean="0">
              <a:latin typeface="Times New Roman" pitchFamily="18" charset="0"/>
              <a:cs typeface="Times New Roman" pitchFamily="18" charset="0"/>
            </a:endParaRPr>
          </a:p>
          <a:p>
            <a:pPr marL="629920" lvl="1" indent="-305435" algn="just"/>
            <a:r>
              <a:rPr lang="en-IN" sz="1200" dirty="0" smtClean="0">
                <a:latin typeface="Times New Roman" pitchFamily="18" charset="0"/>
                <a:ea typeface="+mn-lt"/>
                <a:cs typeface="Times New Roman" pitchFamily="18" charset="0"/>
              </a:rPr>
              <a:t>Result:</a:t>
            </a:r>
            <a:endParaRPr lang="en-IN" sz="1200" dirty="0" smtClean="0">
              <a:latin typeface="Times New Roman" pitchFamily="18" charset="0"/>
              <a:cs typeface="Times New Roman" pitchFamily="18" charset="0"/>
            </a:endParaRPr>
          </a:p>
          <a:p>
            <a:pPr marL="0" indent="0">
              <a:buFont typeface="Arial" pitchFamily="34" charset="0"/>
              <a:buNone/>
            </a:pPr>
            <a:endParaRPr lang="en-IN" dirty="0"/>
          </a:p>
        </p:txBody>
      </p:sp>
    </p:spTree>
    <p:extLst>
      <p:ext uri="{BB962C8B-B14F-4D97-AF65-F5344CB8AC3E}">
        <p14:creationId xmlns:p14="http://schemas.microsoft.com/office/powerpoint/2010/main" val="1681333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a16="http://schemas.microsoft.com/office/drawing/2014/main" xmlns="" id="{8FBA75B4-2DD5-42EB-9397-F36BFB8BA723}"/>
              </a:ext>
            </a:extLst>
          </p:cNvPr>
          <p:cNvSpPr txBox="1">
            <a:spLocks/>
          </p:cNvSpPr>
          <p:nvPr/>
        </p:nvSpPr>
        <p:spPr>
          <a:xfrm>
            <a:off x="-15822" y="553073"/>
            <a:ext cx="9159823" cy="474395"/>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SYSTEM  APPROACH</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a16="http://schemas.microsoft.com/office/drawing/2014/main" xmlns="" id="{C4FFAF3C-BA60-9181-132C-C36C403AAEA7}"/>
              </a:ext>
            </a:extLst>
          </p:cNvPr>
          <p:cNvSpPr txBox="1">
            <a:spLocks/>
          </p:cNvSpPr>
          <p:nvPr/>
        </p:nvSpPr>
        <p:spPr>
          <a:xfrm>
            <a:off x="500034" y="1643050"/>
            <a:ext cx="7500990" cy="373016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1800" dirty="0" smtClean="0">
                <a:solidFill>
                  <a:srgbClr val="0F0F0F"/>
                </a:solidFill>
                <a:latin typeface="Times New Roman" pitchFamily="18" charset="0"/>
                <a:ea typeface="+mn-lt"/>
                <a:cs typeface="Times New Roman" pitchFamily="18" charset="0"/>
              </a:rPr>
              <a:t>	The "System Approach" section outlines the overall strategy and methodology for developing and implementing the rental bike prediction system. Here's a suggested structure for this section:</a:t>
            </a:r>
            <a:endParaRPr lang="en-US" sz="1800" dirty="0" smtClean="0">
              <a:latin typeface="Times New Roman" pitchFamily="18" charset="0"/>
              <a:cs typeface="Times New Roman" pitchFamily="18" charset="0"/>
            </a:endParaRPr>
          </a:p>
          <a:p>
            <a:pPr marL="305435" indent="-305435" algn="just">
              <a:lnSpc>
                <a:spcPct val="150000"/>
              </a:lnSpc>
            </a:pPr>
            <a:r>
              <a:rPr lang="en-IN" sz="1800" dirty="0" smtClean="0">
                <a:solidFill>
                  <a:srgbClr val="0F0F0F"/>
                </a:solidFill>
                <a:latin typeface="Times New Roman" pitchFamily="18" charset="0"/>
                <a:cs typeface="Times New Roman" pitchFamily="18" charset="0"/>
              </a:rPr>
              <a:t>System requirements</a:t>
            </a:r>
          </a:p>
          <a:p>
            <a:pPr marL="305435" indent="-305435" algn="just">
              <a:lnSpc>
                <a:spcPct val="150000"/>
              </a:lnSpc>
            </a:pPr>
            <a:r>
              <a:rPr lang="en-IN" sz="1800" dirty="0" smtClean="0">
                <a:solidFill>
                  <a:srgbClr val="0F0F0F"/>
                </a:solidFill>
                <a:latin typeface="Times New Roman" pitchFamily="18" charset="0"/>
                <a:cs typeface="Times New Roman" pitchFamily="18" charset="0"/>
              </a:rPr>
              <a:t>Library required to build the model</a:t>
            </a:r>
            <a:endParaRPr lang="en-IN" sz="1800" dirty="0">
              <a:solidFill>
                <a:srgbClr val="0F0F0F"/>
              </a:solidFill>
              <a:latin typeface="Times New Roman" pitchFamily="18" charset="0"/>
              <a:cs typeface="Times New Roman" pitchFamily="18" charset="0"/>
            </a:endParaRPr>
          </a:p>
        </p:txBody>
      </p:sp>
    </p:spTree>
    <p:extLst>
      <p:ext uri="{BB962C8B-B14F-4D97-AF65-F5344CB8AC3E}">
        <p14:creationId xmlns:p14="http://schemas.microsoft.com/office/powerpoint/2010/main" val="3206523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0" y="548681"/>
            <a:ext cx="9144001" cy="503898"/>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ALGORITHM &amp; DEPLOYMENT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F7F0871F-2198-9E37-C96F-3611AA199B60}"/>
              </a:ext>
            </a:extLst>
          </p:cNvPr>
          <p:cNvSpPr txBox="1">
            <a:spLocks/>
          </p:cNvSpPr>
          <p:nvPr/>
        </p:nvSpPr>
        <p:spPr>
          <a:xfrm>
            <a:off x="357158" y="1148550"/>
            <a:ext cx="7643866" cy="44406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r>
              <a:rPr lang="en-IN" sz="1600" dirty="0" smtClean="0">
                <a:latin typeface="Times New Roman" pitchFamily="18" charset="0"/>
                <a:ea typeface="+mn-lt"/>
                <a:cs typeface="Times New Roman" pitchFamily="18" charset="0"/>
              </a:rPr>
              <a:t>In the Algorithm section, describe the machine learning algorithm chosen for predicting bike counts. Here's an example structure for this section:</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Algorithm Selection:</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Provide a brief overview of the chosen algorithm (e.g., time-series forecasting model, like ARIMA or LSTM) and justify its selection based on the problem statement and data characteristics.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Data Input:</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Specify the input features used by the algorithm, such as historical bike rental data, weather conditions, day of the week, and any other relevant factors.</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Training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Explain how the algorithm is trained using historical data. Highlight any specific considerations or techniques employed, such as cross-validation or </a:t>
            </a:r>
            <a:r>
              <a:rPr lang="en-IN" sz="1600" dirty="0" err="1" smtClean="0">
                <a:latin typeface="Times New Roman" pitchFamily="18" charset="0"/>
                <a:ea typeface="+mn-lt"/>
                <a:cs typeface="Times New Roman" pitchFamily="18" charset="0"/>
              </a:rPr>
              <a:t>hyperparameter</a:t>
            </a:r>
            <a:r>
              <a:rPr lang="en-IN" sz="1600" dirty="0" smtClean="0">
                <a:latin typeface="Times New Roman" pitchFamily="18" charset="0"/>
                <a:ea typeface="+mn-lt"/>
                <a:cs typeface="Times New Roman" pitchFamily="18" charset="0"/>
              </a:rPr>
              <a:t> tuning.</a:t>
            </a:r>
            <a:endParaRPr lang="en-IN" sz="1600" dirty="0" smtClean="0">
              <a:latin typeface="Times New Roman" pitchFamily="18" charset="0"/>
              <a:cs typeface="Times New Roman" pitchFamily="18" charset="0"/>
            </a:endParaRPr>
          </a:p>
          <a:p>
            <a:pPr marL="305435" indent="-305435" algn="just"/>
            <a:r>
              <a:rPr lang="en-IN" sz="1600" dirty="0" smtClean="0">
                <a:latin typeface="Times New Roman" pitchFamily="18" charset="0"/>
                <a:ea typeface="+mn-lt"/>
                <a:cs typeface="Times New Roman" pitchFamily="18" charset="0"/>
              </a:rPr>
              <a:t>Prediction Process:</a:t>
            </a:r>
            <a:endParaRPr lang="en-IN" sz="1600" dirty="0" smtClean="0">
              <a:latin typeface="Times New Roman" pitchFamily="18" charset="0"/>
              <a:cs typeface="Times New Roman" pitchFamily="18" charset="0"/>
            </a:endParaRPr>
          </a:p>
          <a:p>
            <a:pPr marL="629920" lvl="1" indent="-305435" algn="just"/>
            <a:r>
              <a:rPr lang="en-IN" sz="1600" dirty="0" smtClean="0">
                <a:latin typeface="Times New Roman" pitchFamily="18" charset="0"/>
                <a:ea typeface="+mn-lt"/>
                <a:cs typeface="Times New Roman" pitchFamily="18" charset="0"/>
              </a:rPr>
              <a:t>Detail how the trained algorithm makes predictions for future bike counts. Discuss any real-time data inputs considered during the prediction phase.</a:t>
            </a:r>
            <a:endParaRPr lang="en-IN" sz="1600" dirty="0" smtClean="0">
              <a:latin typeface="Times New Roman" pitchFamily="18" charset="0"/>
              <a:cs typeface="Times New Roman" pitchFamily="18" charset="0"/>
            </a:endParaRPr>
          </a:p>
          <a:p>
            <a:pPr marL="305435" indent="-305435" algn="just"/>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231092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179512" y="714356"/>
            <a:ext cx="8455305" cy="714380"/>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RESULT</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D3304455-6802-6CA9-8475-2F6DD1B8D409}"/>
              </a:ext>
            </a:extLst>
          </p:cNvPr>
          <p:cNvSpPr txBox="1">
            <a:spLocks/>
          </p:cNvSpPr>
          <p:nvPr/>
        </p:nvSpPr>
        <p:spPr>
          <a:xfrm>
            <a:off x="357158" y="1857364"/>
            <a:ext cx="7786742" cy="5160770"/>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buFont typeface="Arial" pitchFamily="34" charset="0"/>
              <a:buNone/>
            </a:pPr>
            <a:r>
              <a:rPr lang="en-IN" sz="2000" dirty="0" smtClean="0">
                <a:solidFill>
                  <a:srgbClr val="0F0F0F"/>
                </a:solidFill>
                <a:ea typeface="+mn-lt"/>
                <a:cs typeface="+mn-lt"/>
              </a:rPr>
              <a:t>	</a:t>
            </a:r>
            <a:r>
              <a:rPr lang="en-IN" sz="2000" dirty="0" smtClean="0">
                <a:solidFill>
                  <a:srgbClr val="0F0F0F"/>
                </a:solidFill>
                <a:latin typeface="Times New Roman" pitchFamily="18" charset="0"/>
                <a:ea typeface="+mn-lt"/>
                <a:cs typeface="Times New Roman" pitchFamily="18" charset="0"/>
              </a:rPr>
              <a:t>Present the results of the machine learning model in terms of its accuracy and effectiveness in predicting bike counts. Include visualizations and comparisons between predicted and actual counts to highlight the model's performance.</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64915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a:extLst>
              <a:ext uri="{FF2B5EF4-FFF2-40B4-BE49-F238E27FC236}">
                <a16:creationId xmlns="" xmlns:a16="http://schemas.microsoft.com/office/drawing/2014/main" id="{8FBA75B4-2DD5-42EB-9397-F36BFB8BA723}"/>
              </a:ext>
            </a:extLst>
          </p:cNvPr>
          <p:cNvSpPr txBox="1">
            <a:spLocks/>
          </p:cNvSpPr>
          <p:nvPr/>
        </p:nvSpPr>
        <p:spPr>
          <a:xfrm>
            <a:off x="251520" y="857232"/>
            <a:ext cx="8562809" cy="500066"/>
          </a:xfrm>
          <a:prstGeom prst="rect">
            <a:avLst/>
          </a:prstGeom>
        </p:spPr>
        <p:txBody>
          <a:bodyP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smtClean="0">
                <a:solidFill>
                  <a:srgbClr val="7030A0"/>
                </a:solidFill>
                <a:latin typeface="Times New Roman" pitchFamily="18" charset="0"/>
                <a:ea typeface="+mj-lt"/>
                <a:cs typeface="Times New Roman" pitchFamily="18" charset="0"/>
              </a:rPr>
              <a:t>CONCLUSION</a:t>
            </a:r>
            <a:endParaRPr lang="en-US" sz="2800" dirty="0">
              <a:solidFill>
                <a:srgbClr val="7030A0"/>
              </a:solidFill>
              <a:latin typeface="Times New Roman" pitchFamily="18" charset="0"/>
              <a:cs typeface="Times New Roman" pitchFamily="18" charset="0"/>
            </a:endParaRPr>
          </a:p>
        </p:txBody>
      </p:sp>
      <p:sp>
        <p:nvSpPr>
          <p:cNvPr id="3" name="Content Placeholder 1">
            <a:extLst>
              <a:ext uri="{FF2B5EF4-FFF2-40B4-BE49-F238E27FC236}">
                <a16:creationId xmlns="" xmlns:a16="http://schemas.microsoft.com/office/drawing/2014/main" id="{005E46AB-32C4-4B57-A2B1-50738A64BE1B}"/>
              </a:ext>
            </a:extLst>
          </p:cNvPr>
          <p:cNvSpPr txBox="1">
            <a:spLocks/>
          </p:cNvSpPr>
          <p:nvPr/>
        </p:nvSpPr>
        <p:spPr>
          <a:xfrm>
            <a:off x="571472" y="1643049"/>
            <a:ext cx="7500990" cy="5016851"/>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05435" indent="-305435" algn="just">
              <a:lnSpc>
                <a:spcPct val="150000"/>
              </a:lnSpc>
            </a:pPr>
            <a:r>
              <a:rPr lang="en-IN" sz="1800" dirty="0" smtClean="0">
                <a:solidFill>
                  <a:srgbClr val="0F0F0F"/>
                </a:solidFill>
                <a:latin typeface="Times New Roman" pitchFamily="18" charset="0"/>
                <a:ea typeface="+mn-lt"/>
                <a:cs typeface="Times New Roman" pitchFamily="18" charset="0"/>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3033680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 xmlns:a16="http://schemas.microsoft.com/office/drawing/2014/main" id="{A6638FD1-D00E-E75B-705C-564F06D93D7B}"/>
              </a:ext>
            </a:extLst>
          </p:cNvPr>
          <p:cNvSpPr txBox="1">
            <a:spLocks/>
          </p:cNvSpPr>
          <p:nvPr/>
        </p:nvSpPr>
        <p:spPr>
          <a:xfrm>
            <a:off x="285720" y="1229096"/>
            <a:ext cx="7786742" cy="486419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b="1" dirty="0" smtClean="0"/>
          </a:p>
          <a:p>
            <a:pPr marL="305435" indent="-305435" algn="just">
              <a:lnSpc>
                <a:spcPct val="150000"/>
              </a:lnSpc>
            </a:pPr>
            <a:r>
              <a:rPr lang="en-US" sz="1800" dirty="0" smtClean="0">
                <a:latin typeface="Times New Roman" pitchFamily="18" charset="0"/>
                <a:ea typeface="+mn-lt"/>
                <a:cs typeface="Times New Roman" pitchFamily="18" charset="0"/>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1800" dirty="0" smtClean="0">
              <a:latin typeface="Times New Roman" pitchFamily="18" charset="0"/>
              <a:cs typeface="Times New Roman" pitchFamily="18" charset="0"/>
            </a:endParaRPr>
          </a:p>
          <a:p>
            <a:pPr marL="305435" indent="-305435"/>
            <a:endParaRPr lang="en-US" sz="1800" dirty="0"/>
          </a:p>
        </p:txBody>
      </p:sp>
      <p:sp>
        <p:nvSpPr>
          <p:cNvPr id="3" name="Title 4">
            <a:extLst>
              <a:ext uri="{FF2B5EF4-FFF2-40B4-BE49-F238E27FC236}">
                <a16:creationId xmlns="" xmlns:a16="http://schemas.microsoft.com/office/drawing/2014/main" id="{3F968F13-9AC4-7120-7ACD-9F752C767D5D}"/>
              </a:ext>
            </a:extLst>
          </p:cNvPr>
          <p:cNvSpPr txBox="1">
            <a:spLocks/>
          </p:cNvSpPr>
          <p:nvPr/>
        </p:nvSpPr>
        <p:spPr>
          <a:xfrm>
            <a:off x="2771800" y="710868"/>
            <a:ext cx="9098479" cy="551955"/>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cap="none" dirty="0" smtClean="0">
                <a:solidFill>
                  <a:srgbClr val="7030A0"/>
                </a:solidFill>
                <a:latin typeface="Times New Roman" pitchFamily="18" charset="0"/>
                <a:cs typeface="Times New Roman" pitchFamily="18" charset="0"/>
              </a:rPr>
              <a:t>FUTURE SCOPE</a:t>
            </a:r>
            <a:endParaRPr lang="en-US" b="1" cap="none" dirty="0">
              <a:solidFill>
                <a:srgbClr val="7030A0"/>
              </a:solidFill>
              <a:latin typeface="Times New Roman" pitchFamily="18" charset="0"/>
              <a:cs typeface="Times New Roman" pitchFamily="18" charset="0"/>
            </a:endParaRPr>
          </a:p>
        </p:txBody>
      </p:sp>
    </p:spTree>
    <p:extLst>
      <p:ext uri="{BB962C8B-B14F-4D97-AF65-F5344CB8AC3E}">
        <p14:creationId xmlns:p14="http://schemas.microsoft.com/office/powerpoint/2010/main" val="3218632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49</TotalTime>
  <Words>586</Words>
  <Application>Microsoft Office PowerPoint</Application>
  <PresentationFormat>On-screen Show (4:3)</PresentationFormat>
  <Paragraphs>61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KEYLOGGER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cp:lastModifiedBy>
  <cp:revision>16</cp:revision>
  <dcterms:created xsi:type="dcterms:W3CDTF">2024-04-02T05:41:25Z</dcterms:created>
  <dcterms:modified xsi:type="dcterms:W3CDTF">2024-04-05T14:42:15Z</dcterms:modified>
</cp:coreProperties>
</file>