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3_0.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65" r:id="rId14"/>
    <p:sldId id="270" r:id="rId15"/>
    <p:sldId id="273"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AB1303-3759-114C-4902-859C1C78350A}" name="G GOPISH" initials="GG" userId="462ca5bac877c1d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docChgLst>
    <pc:chgData name="G GOPISH" userId="462ca5bac877c1d1" providerId="LiveId" clId="{5CBAB996-497C-49C5-9566-02F93940BAA7}"/>
    <pc:docChg chg="modSld">
      <pc:chgData name="G GOPISH" userId="462ca5bac877c1d1" providerId="LiveId" clId="{5CBAB996-497C-49C5-9566-02F93940BAA7}" dt="2024-09-04T07:24:40.091" v="17"/>
      <pc:docMkLst>
        <pc:docMk/>
      </pc:docMkLst>
      <pc:sldChg chg="modSp mod">
        <pc:chgData name="G GOPISH" userId="462ca5bac877c1d1" providerId="LiveId" clId="{5CBAB996-497C-49C5-9566-02F93940BAA7}" dt="2024-09-04T07:24:40.091" v="17"/>
        <pc:sldMkLst>
          <pc:docMk/>
          <pc:sldMk cId="0" sldId="256"/>
        </pc:sldMkLst>
        <pc:spChg chg="mod">
          <ac:chgData name="G GOPISH" userId="462ca5bac877c1d1" providerId="LiveId" clId="{5CBAB996-497C-49C5-9566-02F93940BAA7}" dt="2024-09-04T07:24:40.091" v="17"/>
          <ac:spMkLst>
            <pc:docMk/>
            <pc:sldMk cId="0" sldId="256"/>
            <ac:spMk id="14" creationId="{D55ADE35-C35B-07C1-F5AA-C33B3DDB802E}"/>
          </ac:spMkLst>
        </pc:spChg>
      </pc:sldChg>
    </pc:docChg>
  </pc:docChgLst>
</pc:chgInfo>
</file>

<file path=ppt/comments/modernComment_103_0.xml><?xml version="1.0" encoding="utf-8"?>
<p188:cmLst xmlns:a="http://schemas.openxmlformats.org/drawingml/2006/main" xmlns:r="http://schemas.openxmlformats.org/officeDocument/2006/relationships" xmlns:p188="http://schemas.microsoft.com/office/powerpoint/2018/8/main">
  <p188:cm id="{BCBCF139-4FEE-474F-B82B-7AC19D54DF2B}" authorId="{12AB1303-3759-114C-4902-859C1C78350A}" created="2024-08-31T16:33:07.161">
    <pc:sldMkLst xmlns:pc="http://schemas.microsoft.com/office/powerpoint/2013/main/command">
      <pc:docMk/>
      <pc:sldMk cId="0" sldId="259"/>
    </pc:sldMkLst>
    <p188:txBody>
      <a:bodyPr/>
      <a:lstStyle/>
      <a:p>
        <a:r>
          <a:rPr lang="en-US"/>
          <a: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3_0.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mundoairsofter.com/blog/2020/08/guia-de-equipacion-executive-outcomes-i/" TargetMode="Externa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hyperlink" Target="https://www.pngall.com/employment-png/" TargetMode="External"/><Relationship Id="rId5" Type="http://schemas.openxmlformats.org/officeDocument/2006/relationships/image" Target="../media/image9.png"/><Relationship Id="rId10" Type="http://schemas.openxmlformats.org/officeDocument/2006/relationships/hyperlink" Target="https://www.rawpixel.com/search/requirements" TargetMode="External"/><Relationship Id="rId4" Type="http://schemas.openxmlformats.org/officeDocument/2006/relationships/hyperlink" Target="https://vinayravindran.com/2016/03/04/roi-hr-technology-just-number/" TargetMode="External"/><Relationship Id="rId9"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G GOPISH</a:t>
            </a:r>
          </a:p>
          <a:p>
            <a:r>
              <a:rPr lang="en-US" sz="2400" dirty="0"/>
              <a:t>REGISTER NO: 312201027, CBF1C42E9779FCDBE164A5739FCE3A1A</a:t>
            </a:r>
          </a:p>
          <a:p>
            <a:r>
              <a:rPr lang="en-US" sz="2400" dirty="0"/>
              <a:t>DEPARTMENT: B.COM ACCOUNTING FINANCE</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722D904-1DCE-E66B-590E-4F4E5DB2B617}"/>
              </a:ext>
            </a:extLst>
          </p:cNvPr>
          <p:cNvSpPr txBox="1"/>
          <p:nvPr/>
        </p:nvSpPr>
        <p:spPr>
          <a:xfrm>
            <a:off x="609600" y="1358106"/>
            <a:ext cx="8153400" cy="6740307"/>
          </a:xfrm>
          <a:prstGeom prst="rect">
            <a:avLst/>
          </a:prstGeom>
          <a:noFill/>
        </p:spPr>
        <p:txBody>
          <a:bodyPr wrap="square" rtlCol="0">
            <a:spAutoFit/>
          </a:bodyPr>
          <a:lstStyle/>
          <a:p>
            <a:r>
              <a:rPr lang="en-US" sz="2400" b="1" dirty="0"/>
              <a:t>Data collection</a:t>
            </a:r>
          </a:p>
          <a:p>
            <a:pPr marL="457200" indent="-457200">
              <a:buFont typeface="+mj-lt"/>
              <a:buAutoNum type="arabicParenR"/>
            </a:pPr>
            <a:r>
              <a:rPr lang="en-US" sz="2000" dirty="0"/>
              <a:t>Enter naan </a:t>
            </a:r>
            <a:r>
              <a:rPr lang="en-US" sz="2000" dirty="0" err="1"/>
              <a:t>mudhalvan</a:t>
            </a:r>
            <a:r>
              <a:rPr lang="en-US" sz="2000" dirty="0"/>
              <a:t> portal</a:t>
            </a:r>
          </a:p>
          <a:p>
            <a:pPr marL="457200" indent="-457200">
              <a:buFont typeface="+mj-lt"/>
              <a:buAutoNum type="arabicParenR"/>
            </a:pPr>
            <a:r>
              <a:rPr lang="en-US" sz="2000" dirty="0"/>
              <a:t>Select employee dataset from the options</a:t>
            </a:r>
          </a:p>
          <a:p>
            <a:pPr marL="457200" indent="-457200">
              <a:buFont typeface="+mj-lt"/>
              <a:buAutoNum type="arabicParenR"/>
            </a:pPr>
            <a:r>
              <a:rPr lang="en-US" sz="2000" dirty="0"/>
              <a:t>The dataset will download</a:t>
            </a:r>
          </a:p>
          <a:p>
            <a:r>
              <a:rPr lang="en-US" sz="2400" b="1" dirty="0"/>
              <a:t>Features collection</a:t>
            </a:r>
          </a:p>
          <a:p>
            <a:pPr marL="457200" indent="-457200">
              <a:buFont typeface="+mj-lt"/>
              <a:buAutoNum type="arabicParenR"/>
            </a:pPr>
            <a:r>
              <a:rPr lang="en-US" sz="2000" dirty="0"/>
              <a:t>Select the required features.</a:t>
            </a:r>
          </a:p>
          <a:p>
            <a:pPr marL="457200" indent="-457200">
              <a:buFont typeface="+mj-lt"/>
              <a:buAutoNum type="alphaLcParenR"/>
            </a:pPr>
            <a:r>
              <a:rPr lang="en-US" sz="2000" dirty="0"/>
              <a:t>Employee ID-number</a:t>
            </a:r>
          </a:p>
          <a:p>
            <a:pPr marL="457200" indent="-457200">
              <a:buFont typeface="+mj-lt"/>
              <a:buAutoNum type="alphaLcParenR"/>
            </a:pPr>
            <a:r>
              <a:rPr lang="en-US" sz="2000" dirty="0"/>
              <a:t>Name-text</a:t>
            </a:r>
          </a:p>
          <a:p>
            <a:pPr marL="457200" indent="-457200">
              <a:buFont typeface="+mj-lt"/>
              <a:buAutoNum type="alphaLcParenR"/>
            </a:pPr>
            <a:r>
              <a:rPr lang="en-US" sz="2000" dirty="0"/>
              <a:t>Gender-male/female</a:t>
            </a:r>
          </a:p>
          <a:p>
            <a:pPr marL="457200" indent="-457200">
              <a:buFont typeface="+mj-lt"/>
              <a:buAutoNum type="alphaLcParenR"/>
            </a:pPr>
            <a:r>
              <a:rPr lang="en-US" sz="2000" dirty="0"/>
              <a:t>Employee type</a:t>
            </a:r>
          </a:p>
          <a:p>
            <a:pPr marL="457200" indent="-457200">
              <a:buFont typeface="+mj-lt"/>
              <a:buAutoNum type="alphaLcParenR"/>
            </a:pPr>
            <a:r>
              <a:rPr lang="en-US" sz="2000" dirty="0"/>
              <a:t>Department-text</a:t>
            </a:r>
          </a:p>
          <a:p>
            <a:r>
              <a:rPr lang="en-US" sz="2400" b="1" dirty="0"/>
              <a:t>Data cleaning</a:t>
            </a:r>
          </a:p>
          <a:p>
            <a:pPr marL="457200" indent="-457200">
              <a:buFont typeface="+mj-lt"/>
              <a:buAutoNum type="arabicParenR"/>
            </a:pPr>
            <a:r>
              <a:rPr lang="en-US" sz="2000" dirty="0"/>
              <a:t>Finding blank values by using the following steps</a:t>
            </a:r>
          </a:p>
          <a:p>
            <a:pPr marL="457200" indent="-457200">
              <a:buFont typeface="+mj-lt"/>
              <a:buAutoNum type="alphaLcParenR"/>
            </a:pPr>
            <a:r>
              <a:rPr lang="en-US" sz="2000" dirty="0"/>
              <a:t>Select conditional formatting</a:t>
            </a:r>
          </a:p>
          <a:p>
            <a:pPr marL="457200" indent="-457200">
              <a:buFont typeface="+mj-lt"/>
              <a:buAutoNum type="alphaLcParenR"/>
            </a:pPr>
            <a:r>
              <a:rPr lang="en-US" sz="2000" dirty="0"/>
              <a:t>Choose highlight cell rules</a:t>
            </a:r>
          </a:p>
          <a:p>
            <a:pPr marL="457200" indent="-457200">
              <a:buFont typeface="+mj-lt"/>
              <a:buAutoNum type="alphaLcParenR"/>
            </a:pPr>
            <a:r>
              <a:rPr lang="en-US" sz="2000" dirty="0"/>
              <a:t>Select more rules</a:t>
            </a:r>
          </a:p>
          <a:p>
            <a:pPr marL="457200" indent="-457200">
              <a:buFont typeface="+mj-lt"/>
              <a:buAutoNum type="alphaLcParenR"/>
            </a:pPr>
            <a:r>
              <a:rPr lang="en-US" sz="2000" dirty="0"/>
              <a:t>Choose format only cells that contain and choose blank from the rule </a:t>
            </a:r>
            <a:r>
              <a:rPr lang="en-US" sz="2000" dirty="0" err="1"/>
              <a:t>discription</a:t>
            </a:r>
            <a:endParaRPr lang="en-US" sz="2000" dirty="0"/>
          </a:p>
          <a:p>
            <a:pPr marL="457200" indent="-457200">
              <a:buFont typeface="+mj-lt"/>
              <a:buAutoNum type="alphaLcParenR"/>
            </a:pPr>
            <a:endParaRPr lang="en-US" sz="2000" dirty="0"/>
          </a:p>
          <a:p>
            <a:pPr marL="457200" indent="-457200">
              <a:buFont typeface="+mj-lt"/>
              <a:buAutoNum type="arabicParenR"/>
            </a:pPr>
            <a:endParaRPr lang="en-US" sz="2000" dirty="0"/>
          </a:p>
          <a:p>
            <a:pPr marL="457200" indent="-457200">
              <a:buFont typeface="+mj-lt"/>
              <a:buAutoNum type="arabicParenR"/>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55863D-3C57-52C3-421A-7CED218ED04C}"/>
              </a:ext>
            </a:extLst>
          </p:cNvPr>
          <p:cNvSpPr txBox="1"/>
          <p:nvPr/>
        </p:nvSpPr>
        <p:spPr>
          <a:xfrm>
            <a:off x="762000" y="762000"/>
            <a:ext cx="8153400" cy="6370975"/>
          </a:xfrm>
          <a:prstGeom prst="rect">
            <a:avLst/>
          </a:prstGeom>
          <a:noFill/>
        </p:spPr>
        <p:txBody>
          <a:bodyPr wrap="square" rtlCol="0">
            <a:spAutoFit/>
          </a:bodyPr>
          <a:lstStyle/>
          <a:p>
            <a:r>
              <a:rPr lang="en-US" sz="2000" dirty="0"/>
              <a:t>e)    Select the format and click ok to mark the blank cells</a:t>
            </a:r>
          </a:p>
          <a:p>
            <a:pPr marL="457200" indent="-457200">
              <a:buFont typeface="+mj-lt"/>
              <a:buAutoNum type="arabicParenR"/>
            </a:pPr>
            <a:r>
              <a:rPr lang="en-US" sz="2000" dirty="0"/>
              <a:t>Remove the blank space by using the filter option</a:t>
            </a:r>
          </a:p>
          <a:p>
            <a:pPr marL="457200" indent="-457200">
              <a:buFont typeface="+mj-lt"/>
              <a:buAutoNum type="alphaLcParenR"/>
            </a:pPr>
            <a:r>
              <a:rPr lang="en-US" sz="2000" dirty="0"/>
              <a:t>Select the column with marked blank cells</a:t>
            </a:r>
          </a:p>
          <a:p>
            <a:pPr marL="457200" indent="-457200">
              <a:buFont typeface="+mj-lt"/>
              <a:buAutoNum type="alphaLcParenR"/>
            </a:pPr>
            <a:r>
              <a:rPr lang="en-US" sz="2000" dirty="0"/>
              <a:t>Select filter and choose filter by color to remove the empty cells</a:t>
            </a:r>
          </a:p>
          <a:p>
            <a:pPr marL="457200" indent="-457200">
              <a:buFont typeface="+mj-lt"/>
              <a:buAutoNum type="alphaLcParenR"/>
            </a:pPr>
            <a:endParaRPr lang="en-US" sz="2000" dirty="0"/>
          </a:p>
          <a:p>
            <a:r>
              <a:rPr lang="en-US" sz="2400" b="1" dirty="0"/>
              <a:t>Employee rating and performance</a:t>
            </a:r>
          </a:p>
          <a:p>
            <a:pPr marL="457200" indent="-457200">
              <a:buFont typeface="+mj-lt"/>
              <a:buAutoNum type="arabicParenR"/>
            </a:pPr>
            <a:r>
              <a:rPr lang="en-US" sz="2000" dirty="0"/>
              <a:t>Select an empty column and use the formula </a:t>
            </a:r>
            <a:r>
              <a:rPr lang="en-US" sz="2000" b="1" dirty="0"/>
              <a:t>=IFS(L5=5,"very high",L5&gt;3,"high",L5&gt;2,"medium",TRUE,"low") </a:t>
            </a:r>
            <a:r>
              <a:rPr lang="en-US" sz="2000" dirty="0"/>
              <a:t>to set up the performance generator and drag it down to the required row</a:t>
            </a:r>
          </a:p>
          <a:p>
            <a:pPr marL="457200" indent="-457200">
              <a:buFont typeface="+mj-lt"/>
              <a:buAutoNum type="arabicParenR"/>
            </a:pPr>
            <a:r>
              <a:rPr lang="en-US" sz="2000" dirty="0"/>
              <a:t>Select the column mentioned in the formula and enter </a:t>
            </a:r>
            <a:r>
              <a:rPr lang="en-US" sz="2000" b="1" dirty="0"/>
              <a:t>=RANDBETWEEN(1,5) </a:t>
            </a:r>
            <a:r>
              <a:rPr lang="en-US" sz="2000" dirty="0"/>
              <a:t>to generate random numbers between 1-5 and drag it down to the required row</a:t>
            </a:r>
          </a:p>
          <a:p>
            <a:pPr marL="457200" indent="-457200">
              <a:buFont typeface="+mj-lt"/>
              <a:buAutoNum type="arabicParenR"/>
            </a:pPr>
            <a:r>
              <a:rPr lang="en-US" sz="2000" dirty="0"/>
              <a:t>Doing this will automatically fill the performance column</a:t>
            </a:r>
          </a:p>
          <a:p>
            <a:pPr marL="457200" indent="-457200">
              <a:buFont typeface="+mj-lt"/>
              <a:buAutoNum type="arabicParenR"/>
            </a:pPr>
            <a:endParaRPr lang="en-US" sz="2000" dirty="0"/>
          </a:p>
          <a:p>
            <a:r>
              <a:rPr lang="en-US" sz="2400" b="1" dirty="0"/>
              <a:t>summary</a:t>
            </a:r>
          </a:p>
          <a:p>
            <a:pPr marL="457200" indent="-457200">
              <a:buFont typeface="+mj-lt"/>
              <a:buAutoNum type="arabicParenR"/>
            </a:pPr>
            <a:r>
              <a:rPr lang="en-US" sz="2000" dirty="0"/>
              <a:t>Select the features to be used from the dataset ( employee ID, name, gender, department, employee rating, employee performance)</a:t>
            </a:r>
          </a:p>
          <a:p>
            <a:pPr marL="457200" indent="-457200">
              <a:buFont typeface="+mj-lt"/>
              <a:buAutoNum type="arabicParenR"/>
            </a:pPr>
            <a:r>
              <a:rPr lang="en-US" sz="2000" dirty="0"/>
              <a:t>In the pivot table enter the department in the rows section, employees performance in the columns, gender in filter,  and name in value</a:t>
            </a:r>
          </a:p>
          <a:p>
            <a:endParaRPr lang="en-US" sz="2000" dirty="0"/>
          </a:p>
        </p:txBody>
      </p:sp>
    </p:spTree>
    <p:extLst>
      <p:ext uri="{BB962C8B-B14F-4D97-AF65-F5344CB8AC3E}">
        <p14:creationId xmlns:p14="http://schemas.microsoft.com/office/powerpoint/2010/main" val="1072051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1A7930-C316-D33F-E89B-61BC6EAB3EBB}"/>
              </a:ext>
            </a:extLst>
          </p:cNvPr>
          <p:cNvSpPr txBox="1"/>
          <p:nvPr/>
        </p:nvSpPr>
        <p:spPr>
          <a:xfrm>
            <a:off x="762000" y="762000"/>
            <a:ext cx="7086600" cy="4154984"/>
          </a:xfrm>
          <a:prstGeom prst="rect">
            <a:avLst/>
          </a:prstGeom>
          <a:noFill/>
        </p:spPr>
        <p:txBody>
          <a:bodyPr wrap="square" rtlCol="0">
            <a:spAutoFit/>
          </a:bodyPr>
          <a:lstStyle/>
          <a:p>
            <a:r>
              <a:rPr lang="en-US" sz="2000" dirty="0"/>
              <a:t>3)  Add a slicer from the insert option and place employee type to get a clear view of the type of employee working in the company</a:t>
            </a:r>
          </a:p>
          <a:p>
            <a:endParaRPr lang="en-US" sz="2000" dirty="0"/>
          </a:p>
          <a:p>
            <a:r>
              <a:rPr lang="en-US" sz="2400" b="1" dirty="0"/>
              <a:t>Data visualization</a:t>
            </a:r>
          </a:p>
          <a:p>
            <a:pPr marL="457200" indent="-457200">
              <a:buFont typeface="+mj-lt"/>
              <a:buAutoNum type="arabicParenR"/>
            </a:pPr>
            <a:r>
              <a:rPr lang="en-US" sz="2000" dirty="0"/>
              <a:t>Select the pivot table and insert a chart</a:t>
            </a:r>
          </a:p>
          <a:p>
            <a:pPr marL="457200" indent="-457200">
              <a:buFont typeface="+mj-lt"/>
              <a:buAutoNum type="arabicParenR"/>
            </a:pPr>
            <a:r>
              <a:rPr lang="en-US" sz="2000" dirty="0"/>
              <a:t>It provides a clear view of the performance of employees in the company</a:t>
            </a:r>
          </a:p>
          <a:p>
            <a:pPr marL="457200" indent="-457200">
              <a:buFont typeface="+mj-lt"/>
              <a:buAutoNum type="arabicParenR"/>
            </a:pPr>
            <a:r>
              <a:rPr lang="en-US" sz="2000" dirty="0"/>
              <a:t>It show how employees from each department perform</a:t>
            </a:r>
          </a:p>
          <a:p>
            <a:pPr marL="457200" indent="-457200">
              <a:buFont typeface="+mj-lt"/>
              <a:buAutoNum type="arabicParenR"/>
            </a:pPr>
            <a:r>
              <a:rPr lang="en-US" sz="2000" dirty="0"/>
              <a:t>It provides a lot of insight on how the company is going to develop and help make decision on the steps to be taken by the company if the employees performance is not good</a:t>
            </a:r>
          </a:p>
          <a:p>
            <a:pPr marL="457200" indent="-457200">
              <a:buFont typeface="+mj-lt"/>
              <a:buAutoNum type="arabicParenR"/>
            </a:pPr>
            <a:endParaRPr lang="en-US" sz="2000" dirty="0"/>
          </a:p>
          <a:p>
            <a:pPr marL="457200" indent="-457200">
              <a:buFont typeface="+mj-lt"/>
              <a:buAutoNum type="arabicParenR"/>
            </a:pPr>
            <a:endParaRPr lang="en-US" sz="2000" dirty="0"/>
          </a:p>
        </p:txBody>
      </p:sp>
    </p:spTree>
    <p:extLst>
      <p:ext uri="{BB962C8B-B14F-4D97-AF65-F5344CB8AC3E}">
        <p14:creationId xmlns:p14="http://schemas.microsoft.com/office/powerpoint/2010/main" val="3455588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3335" rIns="0" bIns="0" rtlCol="0">
            <a:spAutoFit/>
          </a:bodyPr>
          <a:lstStyle/>
          <a:p>
            <a:r>
              <a:rPr lang="en-US" dirty="0"/>
              <a:t>RESULTS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1" name="Picture 10">
            <a:extLst>
              <a:ext uri="{FF2B5EF4-FFF2-40B4-BE49-F238E27FC236}">
                <a16:creationId xmlns:a16="http://schemas.microsoft.com/office/drawing/2014/main" id="{C2FFDA1C-F6AC-C7EC-3154-C6737B6A2B01}"/>
              </a:ext>
            </a:extLst>
          </p:cNvPr>
          <p:cNvPicPr>
            <a:picLocks noChangeAspect="1"/>
          </p:cNvPicPr>
          <p:nvPr/>
        </p:nvPicPr>
        <p:blipFill>
          <a:blip r:embed="rId3"/>
          <a:stretch>
            <a:fillRect/>
          </a:stretch>
        </p:blipFill>
        <p:spPr>
          <a:xfrm>
            <a:off x="381000" y="1695450"/>
            <a:ext cx="9601200" cy="4949825"/>
          </a:xfrm>
          <a:prstGeom prst="rect">
            <a:avLst/>
          </a:prstGeom>
        </p:spPr>
      </p:pic>
      <p:sp>
        <p:nvSpPr>
          <p:cNvPr id="12" name="TextBox 11">
            <a:extLst>
              <a:ext uri="{FF2B5EF4-FFF2-40B4-BE49-F238E27FC236}">
                <a16:creationId xmlns:a16="http://schemas.microsoft.com/office/drawing/2014/main" id="{485C2FA2-1B3C-2250-E8A5-B0BA0C7B860C}"/>
              </a:ext>
            </a:extLst>
          </p:cNvPr>
          <p:cNvSpPr txBox="1"/>
          <p:nvPr/>
        </p:nvSpPr>
        <p:spPr>
          <a:xfrm>
            <a:off x="755649" y="1127123"/>
            <a:ext cx="8778876" cy="400110"/>
          </a:xfrm>
          <a:prstGeom prst="rect">
            <a:avLst/>
          </a:prstGeom>
          <a:noFill/>
        </p:spPr>
        <p:txBody>
          <a:bodyPr wrap="square" rtlCol="0">
            <a:spAutoFit/>
          </a:bodyPr>
          <a:lstStyle/>
          <a:p>
            <a:pPr algn="ctr"/>
            <a:r>
              <a:rPr lang="en-US" sz="2000" b="1" dirty="0"/>
              <a:t>EMPLOYEE PERFORMANCE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026687-D3E8-55D3-A5F1-3D3B6453D5E4}"/>
              </a:ext>
            </a:extLst>
          </p:cNvPr>
          <p:cNvSpPr txBox="1"/>
          <p:nvPr/>
        </p:nvSpPr>
        <p:spPr>
          <a:xfrm>
            <a:off x="2590800" y="316468"/>
            <a:ext cx="5181600" cy="400110"/>
          </a:xfrm>
          <a:prstGeom prst="rect">
            <a:avLst/>
          </a:prstGeom>
          <a:noFill/>
        </p:spPr>
        <p:txBody>
          <a:bodyPr wrap="square" rtlCol="0">
            <a:spAutoFit/>
          </a:bodyPr>
          <a:lstStyle/>
          <a:p>
            <a:pPr algn="ctr"/>
            <a:r>
              <a:rPr lang="en-US" sz="2000" b="1" dirty="0"/>
              <a:t>High performance</a:t>
            </a:r>
          </a:p>
        </p:txBody>
      </p:sp>
      <p:pic>
        <p:nvPicPr>
          <p:cNvPr id="3" name="Picture 2">
            <a:extLst>
              <a:ext uri="{FF2B5EF4-FFF2-40B4-BE49-F238E27FC236}">
                <a16:creationId xmlns:a16="http://schemas.microsoft.com/office/drawing/2014/main" id="{27EC9BD8-80F1-2664-E3D2-D791E0A5096F}"/>
              </a:ext>
            </a:extLst>
          </p:cNvPr>
          <p:cNvPicPr>
            <a:picLocks noChangeAspect="1"/>
          </p:cNvPicPr>
          <p:nvPr/>
        </p:nvPicPr>
        <p:blipFill>
          <a:blip r:embed="rId2"/>
          <a:stretch>
            <a:fillRect/>
          </a:stretch>
        </p:blipFill>
        <p:spPr>
          <a:xfrm>
            <a:off x="609601" y="1219200"/>
            <a:ext cx="8991599" cy="5029200"/>
          </a:xfrm>
          <a:prstGeom prst="rect">
            <a:avLst/>
          </a:prstGeom>
        </p:spPr>
      </p:pic>
    </p:spTree>
    <p:extLst>
      <p:ext uri="{BB962C8B-B14F-4D97-AF65-F5344CB8AC3E}">
        <p14:creationId xmlns:p14="http://schemas.microsoft.com/office/powerpoint/2010/main" val="26711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AE75D0-D4E1-CAF6-66C7-C93A25CAE53B}"/>
              </a:ext>
            </a:extLst>
          </p:cNvPr>
          <p:cNvPicPr>
            <a:picLocks noChangeAspect="1"/>
          </p:cNvPicPr>
          <p:nvPr/>
        </p:nvPicPr>
        <p:blipFill>
          <a:blip r:embed="rId2"/>
          <a:stretch>
            <a:fillRect/>
          </a:stretch>
        </p:blipFill>
        <p:spPr>
          <a:xfrm>
            <a:off x="533400" y="647700"/>
            <a:ext cx="9144000" cy="5562600"/>
          </a:xfrm>
          <a:prstGeom prst="rect">
            <a:avLst/>
          </a:prstGeom>
        </p:spPr>
      </p:pic>
    </p:spTree>
    <p:extLst>
      <p:ext uri="{BB962C8B-B14F-4D97-AF65-F5344CB8AC3E}">
        <p14:creationId xmlns:p14="http://schemas.microsoft.com/office/powerpoint/2010/main" val="3366984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52CB9FE-A214-59D1-9555-909DB5D05D82}"/>
              </a:ext>
            </a:extLst>
          </p:cNvPr>
          <p:cNvSpPr txBox="1"/>
          <p:nvPr/>
        </p:nvSpPr>
        <p:spPr>
          <a:xfrm>
            <a:off x="1676400" y="1752600"/>
            <a:ext cx="6096000" cy="3170099"/>
          </a:xfrm>
          <a:prstGeom prst="rect">
            <a:avLst/>
          </a:prstGeom>
          <a:noFill/>
        </p:spPr>
        <p:txBody>
          <a:bodyPr wrap="square" rtlCol="0">
            <a:spAutoFit/>
          </a:bodyPr>
          <a:lstStyle/>
          <a:p>
            <a:pPr marL="342900" indent="-342900">
              <a:buFont typeface="+mj-lt"/>
              <a:buAutoNum type="arabicParenR"/>
            </a:pPr>
            <a:r>
              <a:rPr lang="en-US" sz="2000" dirty="0"/>
              <a:t>From the chart we can conclude that employees from other than accounting, product management, and legal; all other department employees are not performing well.</a:t>
            </a:r>
          </a:p>
          <a:p>
            <a:pPr marL="342900" indent="-342900">
              <a:buFont typeface="+mj-lt"/>
              <a:buAutoNum type="arabicParenR"/>
            </a:pPr>
            <a:r>
              <a:rPr lang="en-US" sz="2000" dirty="0"/>
              <a:t>Of the three department with the highest performance product management is the highest contributor.</a:t>
            </a:r>
          </a:p>
          <a:p>
            <a:pPr marL="342900" indent="-342900">
              <a:buFont typeface="+mj-lt"/>
              <a:buAutoNum type="arabicParenR"/>
            </a:pPr>
            <a:r>
              <a:rPr lang="en-US" sz="2000" dirty="0"/>
              <a:t>The remaining department needs to perform well to meet the companies goals. </a:t>
            </a:r>
          </a:p>
          <a:p>
            <a:r>
              <a:rPr lang="en-US" sz="2000"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5B889FC2-7165-8F35-8493-7065D9525784}"/>
              </a:ext>
            </a:extLst>
          </p:cNvPr>
          <p:cNvSpPr txBox="1"/>
          <p:nvPr/>
        </p:nvSpPr>
        <p:spPr>
          <a:xfrm>
            <a:off x="801415" y="1520699"/>
            <a:ext cx="5669552" cy="3785652"/>
          </a:xfrm>
          <a:prstGeom prst="rect">
            <a:avLst/>
          </a:prstGeom>
          <a:noFill/>
        </p:spPr>
        <p:txBody>
          <a:bodyPr wrap="square" rtlCol="0">
            <a:spAutoFit/>
          </a:bodyPr>
          <a:lstStyle/>
          <a:p>
            <a:pPr marL="342900" indent="-342900">
              <a:buFont typeface="+mj-lt"/>
              <a:buAutoNum type="arabicParenR"/>
            </a:pPr>
            <a:r>
              <a:rPr lang="en-US" sz="2000" dirty="0"/>
              <a:t>It helps to pinpoint the strength and areas for improvement for each employee, allowing for targeted development and training</a:t>
            </a:r>
          </a:p>
          <a:p>
            <a:pPr marL="342900" indent="-342900">
              <a:buFont typeface="+mj-lt"/>
              <a:buAutoNum type="arabicParenR"/>
            </a:pPr>
            <a:r>
              <a:rPr lang="en-US" sz="2000" dirty="0"/>
              <a:t>It helps in making decision on promotions, raises, and bonuses by providing objective data on an employees contribution</a:t>
            </a:r>
          </a:p>
          <a:p>
            <a:pPr marL="342900" indent="-342900">
              <a:buFont typeface="+mj-lt"/>
              <a:buAutoNum type="arabicParenR"/>
            </a:pPr>
            <a:r>
              <a:rPr lang="en-US" sz="2000" dirty="0"/>
              <a:t>Performance analysis helps in identifying potential leaders within the organization in effective succession planning</a:t>
            </a:r>
          </a:p>
          <a:p>
            <a:pPr marL="342900" indent="-342900">
              <a:buFont typeface="+mj-lt"/>
              <a:buAutoNum type="arabicParenR"/>
            </a:pPr>
            <a:r>
              <a:rPr lang="en-US" sz="2000" dirty="0"/>
              <a:t>Regular feedback through performance analysis can increase employees engagement by making them feel valued and supported in their role</a:t>
            </a:r>
          </a:p>
        </p:txBody>
      </p:sp>
    </p:spTree>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695450"/>
            <a:ext cx="5638800" cy="3293209"/>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000" b="0" i="0" dirty="0">
                <a:solidFill>
                  <a:srgbClr val="0D0D0D"/>
                </a:solidFill>
                <a:effectLst/>
                <a:latin typeface="Times New Roman" panose="02020603050405020304" pitchFamily="18" charset="0"/>
                <a:cs typeface="Times New Roman" panose="02020603050405020304" pitchFamily="18" charset="0"/>
              </a:rPr>
              <a:t>Employee performance analysis is the process of evaluating an individual employee’s job performance over a specific period. It involves systematically assessing how well employees perform their job duties, meet their goals, and contribute to the organization’s success. </a:t>
            </a:r>
            <a:r>
              <a:rPr lang="en-US" sz="2000" dirty="0">
                <a:solidFill>
                  <a:srgbClr val="0D0D0D"/>
                </a:solidFill>
                <a:latin typeface="Times New Roman" panose="02020603050405020304" pitchFamily="18" charset="0"/>
                <a:cs typeface="Times New Roman" panose="02020603050405020304" pitchFamily="18" charset="0"/>
              </a:rPr>
              <a:t>It is based on a combination of quantitative merits like sales number, project completion rate, feedback from supervisors, and peers.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5A09ED24-8EE6-B381-0306-5FDF31C5212E}"/>
              </a:ext>
            </a:extLst>
          </p:cNvPr>
          <p:cNvSpPr txBox="1"/>
          <p:nvPr/>
        </p:nvSpPr>
        <p:spPr>
          <a:xfrm>
            <a:off x="723900" y="1857374"/>
            <a:ext cx="5676900" cy="4093428"/>
          </a:xfrm>
          <a:prstGeom prst="rect">
            <a:avLst/>
          </a:prstGeom>
          <a:noFill/>
        </p:spPr>
        <p:txBody>
          <a:bodyPr wrap="square" rtlCol="0">
            <a:spAutoFit/>
          </a:bodyPr>
          <a:lstStyle/>
          <a:p>
            <a:pPr marL="457200" indent="-457200">
              <a:buFont typeface="+mj-lt"/>
              <a:buAutoNum type="arabicParenR"/>
            </a:pPr>
            <a:r>
              <a:rPr lang="en-US" sz="2000" dirty="0"/>
              <a:t>Managers and supervisors </a:t>
            </a:r>
          </a:p>
          <a:p>
            <a:pPr marL="457200" indent="-457200">
              <a:buFont typeface="+mj-lt"/>
              <a:buAutoNum type="arabicParenR"/>
            </a:pPr>
            <a:endParaRPr lang="en-US" sz="2000" dirty="0"/>
          </a:p>
          <a:p>
            <a:pPr marL="457200" indent="-457200">
              <a:buFont typeface="+mj-lt"/>
              <a:buAutoNum type="arabicParenR"/>
            </a:pPr>
            <a:r>
              <a:rPr lang="en-US" sz="2000" dirty="0"/>
              <a:t>Human resources profession</a:t>
            </a:r>
          </a:p>
          <a:p>
            <a:pPr marL="457200" indent="-457200">
              <a:buFont typeface="+mj-lt"/>
              <a:buAutoNum type="arabicParenR"/>
            </a:pPr>
            <a:endParaRPr lang="en-US" sz="2000" dirty="0"/>
          </a:p>
          <a:p>
            <a:pPr marL="457200" indent="-457200">
              <a:buFont typeface="+mj-lt"/>
              <a:buAutoNum type="arabicParenR"/>
            </a:pPr>
            <a:r>
              <a:rPr lang="en-US" sz="2000" dirty="0"/>
              <a:t>Training and development team</a:t>
            </a:r>
          </a:p>
          <a:p>
            <a:pPr marL="457200" indent="-457200">
              <a:buFont typeface="+mj-lt"/>
              <a:buAutoNum type="arabicParenR"/>
            </a:pPr>
            <a:endParaRPr lang="en-US" sz="2000" dirty="0"/>
          </a:p>
          <a:p>
            <a:pPr marL="457200" indent="-457200">
              <a:buFont typeface="+mj-lt"/>
              <a:buAutoNum type="arabicParenR"/>
            </a:pPr>
            <a:r>
              <a:rPr lang="en-US" sz="2000" dirty="0"/>
              <a:t>Employees</a:t>
            </a:r>
          </a:p>
          <a:p>
            <a:pPr marL="457200" indent="-457200">
              <a:buFont typeface="+mj-lt"/>
              <a:buAutoNum type="arabicParenR"/>
            </a:pPr>
            <a:endParaRPr lang="en-US" sz="2000" dirty="0"/>
          </a:p>
          <a:p>
            <a:pPr marL="457200" indent="-457200">
              <a:buFont typeface="+mj-lt"/>
              <a:buAutoNum type="arabicParenR"/>
            </a:pPr>
            <a:r>
              <a:rPr lang="en-US" sz="2000" dirty="0"/>
              <a:t>Senior leadership/executives</a:t>
            </a:r>
          </a:p>
          <a:p>
            <a:pPr marL="457200" indent="-457200">
              <a:buFont typeface="+mj-lt"/>
              <a:buAutoNum type="arabicParenR"/>
            </a:pPr>
            <a:endParaRPr lang="en-US" sz="2000" dirty="0"/>
          </a:p>
          <a:p>
            <a:pPr marL="457200" indent="-457200">
              <a:buFont typeface="+mj-lt"/>
              <a:buAutoNum type="arabicParenR"/>
            </a:pPr>
            <a:r>
              <a:rPr lang="en-US" sz="2000" dirty="0"/>
              <a:t>Compensation and benefit teams</a:t>
            </a:r>
          </a:p>
          <a:p>
            <a:pPr marL="457200" indent="-457200">
              <a:buFont typeface="+mj-lt"/>
              <a:buAutoNum type="arabicParenR"/>
            </a:pPr>
            <a:endParaRPr lang="en-US" sz="2000" dirty="0"/>
          </a:p>
          <a:p>
            <a:pPr marL="457200" indent="-457200">
              <a:buFont typeface="+mj-lt"/>
              <a:buAutoNum type="arabicParenR"/>
            </a:pPr>
            <a:r>
              <a:rPr lang="en-US" sz="2000" dirty="0"/>
              <a:t>Legal and compliance department</a:t>
            </a:r>
          </a:p>
        </p:txBody>
      </p:sp>
      <p:pic>
        <p:nvPicPr>
          <p:cNvPr id="12" name="Picture 11">
            <a:extLst>
              <a:ext uri="{FF2B5EF4-FFF2-40B4-BE49-F238E27FC236}">
                <a16:creationId xmlns:a16="http://schemas.microsoft.com/office/drawing/2014/main" id="{EAD58BA0-F33C-D822-2B8D-D3E557379F2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429822" y="2352259"/>
            <a:ext cx="2390758" cy="684569"/>
          </a:xfrm>
          <a:prstGeom prst="rect">
            <a:avLst/>
          </a:prstGeom>
        </p:spPr>
      </p:pic>
      <p:pic>
        <p:nvPicPr>
          <p:cNvPr id="15" name="Picture 14">
            <a:extLst>
              <a:ext uri="{FF2B5EF4-FFF2-40B4-BE49-F238E27FC236}">
                <a16:creationId xmlns:a16="http://schemas.microsoft.com/office/drawing/2014/main" id="{A8298C0B-CBAC-9A19-877A-29C9AB790A1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588940" y="3657600"/>
            <a:ext cx="1160396" cy="684570"/>
          </a:xfrm>
          <a:prstGeom prst="rect">
            <a:avLst/>
          </a:prstGeom>
        </p:spPr>
      </p:pic>
      <p:pic>
        <p:nvPicPr>
          <p:cNvPr id="18" name="Picture 17">
            <a:extLst>
              <a:ext uri="{FF2B5EF4-FFF2-40B4-BE49-F238E27FC236}">
                <a16:creationId xmlns:a16="http://schemas.microsoft.com/office/drawing/2014/main" id="{F2328424-1239-120F-567D-85AB68A046FB}"/>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4586876" y="3999885"/>
            <a:ext cx="1270256" cy="962191"/>
          </a:xfrm>
          <a:prstGeom prst="rect">
            <a:avLst/>
          </a:prstGeom>
        </p:spPr>
      </p:pic>
      <p:pic>
        <p:nvPicPr>
          <p:cNvPr id="9" name="Picture 8">
            <a:extLst>
              <a:ext uri="{FF2B5EF4-FFF2-40B4-BE49-F238E27FC236}">
                <a16:creationId xmlns:a16="http://schemas.microsoft.com/office/drawing/2014/main" id="{0182573E-0507-7B11-9DF0-15F511045AA7}"/>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334869" y="4738818"/>
            <a:ext cx="1666131" cy="14224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2DCA7E7-4373-6994-2617-0136DBB23DBA}"/>
              </a:ext>
            </a:extLst>
          </p:cNvPr>
          <p:cNvSpPr txBox="1"/>
          <p:nvPr/>
        </p:nvSpPr>
        <p:spPr>
          <a:xfrm>
            <a:off x="3048000" y="2133600"/>
            <a:ext cx="6305550" cy="2554545"/>
          </a:xfrm>
          <a:prstGeom prst="rect">
            <a:avLst/>
          </a:prstGeom>
          <a:noFill/>
        </p:spPr>
        <p:txBody>
          <a:bodyPr wrap="square" rtlCol="0">
            <a:spAutoFit/>
          </a:bodyPr>
          <a:lstStyle/>
          <a:p>
            <a:r>
              <a:rPr lang="en-US" sz="2000" b="1" dirty="0"/>
              <a:t>Conditional</a:t>
            </a:r>
            <a:r>
              <a:rPr lang="en-US" sz="2000" dirty="0"/>
              <a:t> </a:t>
            </a:r>
            <a:r>
              <a:rPr lang="en-US" sz="2000" b="1" dirty="0"/>
              <a:t>formatting</a:t>
            </a:r>
            <a:r>
              <a:rPr lang="en-US" sz="2000" dirty="0"/>
              <a:t>: to find blank values</a:t>
            </a:r>
          </a:p>
          <a:p>
            <a:r>
              <a:rPr lang="en-US" sz="2000" b="1" dirty="0"/>
              <a:t>Filter</a:t>
            </a:r>
            <a:r>
              <a:rPr lang="en-US" sz="2000" dirty="0"/>
              <a:t>: to remove blank values</a:t>
            </a:r>
          </a:p>
          <a:p>
            <a:r>
              <a:rPr lang="en-US" sz="2000" b="1" dirty="0"/>
              <a:t>Text to columns</a:t>
            </a:r>
            <a:r>
              <a:rPr lang="en-US" sz="2000" dirty="0"/>
              <a:t>: to split the info into two columns</a:t>
            </a:r>
          </a:p>
          <a:p>
            <a:r>
              <a:rPr lang="en-US" sz="2000" b="1" dirty="0"/>
              <a:t>Wrap text</a:t>
            </a:r>
            <a:r>
              <a:rPr lang="en-US" sz="2000" dirty="0"/>
              <a:t>: to move the invisible letters to the next line of the same cell</a:t>
            </a:r>
          </a:p>
          <a:p>
            <a:r>
              <a:rPr lang="en-US" sz="2000" b="1" dirty="0"/>
              <a:t>Formula</a:t>
            </a:r>
            <a:r>
              <a:rPr lang="en-US" sz="2000" dirty="0"/>
              <a:t>: to find the performance</a:t>
            </a:r>
          </a:p>
          <a:p>
            <a:r>
              <a:rPr lang="en-US" sz="2000" b="1" dirty="0"/>
              <a:t>Pivot</a:t>
            </a:r>
            <a:r>
              <a:rPr lang="en-US" sz="2000" dirty="0"/>
              <a:t>: to get a summary</a:t>
            </a:r>
          </a:p>
          <a:p>
            <a:r>
              <a:rPr lang="en-US" sz="2000" b="1" dirty="0"/>
              <a:t>Graph</a:t>
            </a:r>
            <a:r>
              <a:rPr lang="en-US" sz="2000" dirty="0"/>
              <a:t>: data visualization</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17A9456-B80C-E812-6871-5C541E055A0E}"/>
              </a:ext>
            </a:extLst>
          </p:cNvPr>
          <p:cNvSpPr txBox="1"/>
          <p:nvPr/>
        </p:nvSpPr>
        <p:spPr>
          <a:xfrm>
            <a:off x="1143000" y="1447800"/>
            <a:ext cx="6019800" cy="3170099"/>
          </a:xfrm>
          <a:prstGeom prst="rect">
            <a:avLst/>
          </a:prstGeom>
          <a:noFill/>
        </p:spPr>
        <p:txBody>
          <a:bodyPr wrap="square" rtlCol="0">
            <a:spAutoFit/>
          </a:bodyPr>
          <a:lstStyle/>
          <a:p>
            <a:r>
              <a:rPr lang="en-US" sz="2000" dirty="0"/>
              <a:t>Employee dataset : naan </a:t>
            </a:r>
            <a:r>
              <a:rPr lang="en-US" sz="2000" dirty="0" err="1"/>
              <a:t>mudhalvan</a:t>
            </a:r>
            <a:r>
              <a:rPr lang="en-US" sz="2000" dirty="0"/>
              <a:t> dash board</a:t>
            </a:r>
          </a:p>
          <a:p>
            <a:r>
              <a:rPr lang="en-US" sz="2000" dirty="0"/>
              <a:t>Features available : 9 features</a:t>
            </a:r>
          </a:p>
          <a:p>
            <a:r>
              <a:rPr lang="en-US" sz="2000" dirty="0"/>
              <a:t>Selected features : 7 features</a:t>
            </a:r>
          </a:p>
          <a:p>
            <a:pPr marL="342900" indent="-342900">
              <a:buFont typeface="+mj-lt"/>
              <a:buAutoNum type="arabicParenR"/>
            </a:pPr>
            <a:r>
              <a:rPr lang="en-US" sz="2000" dirty="0"/>
              <a:t>Employee ID- number</a:t>
            </a:r>
          </a:p>
          <a:p>
            <a:pPr marL="342900" indent="-342900">
              <a:buFont typeface="+mj-lt"/>
              <a:buAutoNum type="arabicParenR"/>
            </a:pPr>
            <a:r>
              <a:rPr lang="en-US" sz="2000" dirty="0"/>
              <a:t>First name- text</a:t>
            </a:r>
          </a:p>
          <a:p>
            <a:pPr marL="342900" indent="-342900">
              <a:buFont typeface="+mj-lt"/>
              <a:buAutoNum type="arabicParenR"/>
            </a:pPr>
            <a:r>
              <a:rPr lang="en-US" sz="2000" dirty="0"/>
              <a:t>Last name- text</a:t>
            </a:r>
          </a:p>
          <a:p>
            <a:pPr marL="342900" indent="-342900">
              <a:buFont typeface="+mj-lt"/>
              <a:buAutoNum type="arabicParenR"/>
            </a:pPr>
            <a:r>
              <a:rPr lang="en-US" sz="2000" dirty="0"/>
              <a:t>Gender- male/female</a:t>
            </a:r>
          </a:p>
          <a:p>
            <a:pPr marL="342900" indent="-342900">
              <a:buFont typeface="+mj-lt"/>
              <a:buAutoNum type="arabicParenR"/>
            </a:pPr>
            <a:r>
              <a:rPr lang="en-US" sz="2000" dirty="0"/>
              <a:t>Department- text</a:t>
            </a:r>
          </a:p>
          <a:p>
            <a:pPr marL="342900" indent="-342900">
              <a:buFont typeface="+mj-lt"/>
              <a:buAutoNum type="arabicParenR"/>
            </a:pPr>
            <a:r>
              <a:rPr lang="en-US" sz="2000" dirty="0"/>
              <a:t>Employee rating- number</a:t>
            </a:r>
          </a:p>
          <a:p>
            <a:pPr marL="342900" indent="-342900">
              <a:buFont typeface="+mj-lt"/>
              <a:buAutoNum type="arabicParenR"/>
            </a:pPr>
            <a:r>
              <a:rPr lang="en-US" sz="2000" dirty="0"/>
              <a:t>Performance- very high, high, medium, low</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3956086-A74E-C261-DF56-FD09849D4806}"/>
              </a:ext>
            </a:extLst>
          </p:cNvPr>
          <p:cNvSpPr txBox="1"/>
          <p:nvPr/>
        </p:nvSpPr>
        <p:spPr>
          <a:xfrm>
            <a:off x="1143000" y="1800761"/>
            <a:ext cx="5486400" cy="1323439"/>
          </a:xfrm>
          <a:prstGeom prst="rect">
            <a:avLst/>
          </a:prstGeom>
          <a:noFill/>
        </p:spPr>
        <p:txBody>
          <a:bodyPr wrap="square" rtlCol="0">
            <a:spAutoFit/>
          </a:bodyPr>
          <a:lstStyle/>
          <a:p>
            <a:pPr marL="457200" indent="-457200">
              <a:buFont typeface="+mj-lt"/>
              <a:buAutoNum type="arabicParenR"/>
            </a:pPr>
            <a:r>
              <a:rPr lang="en-US" sz="2000" dirty="0"/>
              <a:t>Employee rating =RANDBETWEEN(1,5)</a:t>
            </a:r>
          </a:p>
          <a:p>
            <a:pPr marL="457200" indent="-457200">
              <a:buFont typeface="+mj-lt"/>
              <a:buAutoNum type="arabicParenR"/>
            </a:pPr>
            <a:endParaRPr lang="en-US" sz="2000" dirty="0"/>
          </a:p>
          <a:p>
            <a:pPr marL="457200" indent="-457200">
              <a:buFont typeface="+mj-lt"/>
              <a:buAutoNum type="arabicParenR"/>
            </a:pPr>
            <a:r>
              <a:rPr lang="en-US" sz="2000" dirty="0"/>
              <a:t>Employee performance =IFS(L3=5,"very high",L3&gt;3,"high",L3&gt;2,"medium",TRUE,"low")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TotalTime>
  <Words>788</Words>
  <Application>Microsoft Office PowerPoint</Application>
  <PresentationFormat>Widescreen</PresentationFormat>
  <Paragraphs>122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 GOPISH</cp:lastModifiedBy>
  <cp:revision>19</cp:revision>
  <dcterms:created xsi:type="dcterms:W3CDTF">2024-03-29T15:07:22Z</dcterms:created>
  <dcterms:modified xsi:type="dcterms:W3CDTF">2024-09-04T07:24:44Z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