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BC01DE-5FE9-4FAF-A9C6-10E964F53CEB}"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375C11-93F4-43B4-9CC1-673806A6A22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64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C01DE-5FE9-4FAF-A9C6-10E964F53CEB}"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375C11-93F4-43B4-9CC1-673806A6A22A}" type="slidenum">
              <a:rPr lang="en-IN" smtClean="0"/>
              <a:t>‹#›</a:t>
            </a:fld>
            <a:endParaRPr lang="en-IN"/>
          </a:p>
        </p:txBody>
      </p:sp>
    </p:spTree>
    <p:extLst>
      <p:ext uri="{BB962C8B-B14F-4D97-AF65-F5344CB8AC3E}">
        <p14:creationId xmlns:p14="http://schemas.microsoft.com/office/powerpoint/2010/main" val="425572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C01DE-5FE9-4FAF-A9C6-10E964F53CEB}"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375C11-93F4-43B4-9CC1-673806A6A22A}" type="slidenum">
              <a:rPr lang="en-IN" smtClean="0"/>
              <a:t>‹#›</a:t>
            </a:fld>
            <a:endParaRPr lang="en-IN"/>
          </a:p>
        </p:txBody>
      </p:sp>
    </p:spTree>
    <p:extLst>
      <p:ext uri="{BB962C8B-B14F-4D97-AF65-F5344CB8AC3E}">
        <p14:creationId xmlns:p14="http://schemas.microsoft.com/office/powerpoint/2010/main" val="53527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C01DE-5FE9-4FAF-A9C6-10E964F53CEB}"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375C11-93F4-43B4-9CC1-673806A6A22A}" type="slidenum">
              <a:rPr lang="en-IN" smtClean="0"/>
              <a:t>‹#›</a:t>
            </a:fld>
            <a:endParaRPr lang="en-IN"/>
          </a:p>
        </p:txBody>
      </p:sp>
    </p:spTree>
    <p:extLst>
      <p:ext uri="{BB962C8B-B14F-4D97-AF65-F5344CB8AC3E}">
        <p14:creationId xmlns:p14="http://schemas.microsoft.com/office/powerpoint/2010/main" val="3501226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BC01DE-5FE9-4FAF-A9C6-10E964F53CEB}"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375C11-93F4-43B4-9CC1-673806A6A22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954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BC01DE-5FE9-4FAF-A9C6-10E964F53CEB}" type="datetimeFigureOut">
              <a:rPr lang="en-IN" smtClean="0"/>
              <a:t>28-06-2024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375C11-93F4-43B4-9CC1-673806A6A22A}" type="slidenum">
              <a:rPr lang="en-IN" smtClean="0"/>
              <a:t>‹#›</a:t>
            </a:fld>
            <a:endParaRPr lang="en-IN"/>
          </a:p>
        </p:txBody>
      </p:sp>
    </p:spTree>
    <p:extLst>
      <p:ext uri="{BB962C8B-B14F-4D97-AF65-F5344CB8AC3E}">
        <p14:creationId xmlns:p14="http://schemas.microsoft.com/office/powerpoint/2010/main" val="72987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BC01DE-5FE9-4FAF-A9C6-10E964F53CEB}" type="datetimeFigureOut">
              <a:rPr lang="en-IN" smtClean="0"/>
              <a:t>28-06-2024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375C11-93F4-43B4-9CC1-673806A6A22A}" type="slidenum">
              <a:rPr lang="en-IN" smtClean="0"/>
              <a:t>‹#›</a:t>
            </a:fld>
            <a:endParaRPr lang="en-IN"/>
          </a:p>
        </p:txBody>
      </p:sp>
    </p:spTree>
    <p:extLst>
      <p:ext uri="{BB962C8B-B14F-4D97-AF65-F5344CB8AC3E}">
        <p14:creationId xmlns:p14="http://schemas.microsoft.com/office/powerpoint/2010/main" val="2711270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BC01DE-5FE9-4FAF-A9C6-10E964F53CEB}" type="datetimeFigureOut">
              <a:rPr lang="en-IN" smtClean="0"/>
              <a:t>28-06-2024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375C11-93F4-43B4-9CC1-673806A6A22A}" type="slidenum">
              <a:rPr lang="en-IN" smtClean="0"/>
              <a:t>‹#›</a:t>
            </a:fld>
            <a:endParaRPr lang="en-IN"/>
          </a:p>
        </p:txBody>
      </p:sp>
    </p:spTree>
    <p:extLst>
      <p:ext uri="{BB962C8B-B14F-4D97-AF65-F5344CB8AC3E}">
        <p14:creationId xmlns:p14="http://schemas.microsoft.com/office/powerpoint/2010/main" val="2102852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FBC01DE-5FE9-4FAF-A9C6-10E964F53CEB}" type="datetimeFigureOut">
              <a:rPr lang="en-IN" smtClean="0"/>
              <a:t>28-06-2024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6375C11-93F4-43B4-9CC1-673806A6A22A}" type="slidenum">
              <a:rPr lang="en-IN" smtClean="0"/>
              <a:t>‹#›</a:t>
            </a:fld>
            <a:endParaRPr lang="en-IN"/>
          </a:p>
        </p:txBody>
      </p:sp>
    </p:spTree>
    <p:extLst>
      <p:ext uri="{BB962C8B-B14F-4D97-AF65-F5344CB8AC3E}">
        <p14:creationId xmlns:p14="http://schemas.microsoft.com/office/powerpoint/2010/main" val="271829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FBC01DE-5FE9-4FAF-A9C6-10E964F53CEB}" type="datetimeFigureOut">
              <a:rPr lang="en-IN" smtClean="0"/>
              <a:t>28-06-2024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6375C11-93F4-43B4-9CC1-673806A6A22A}" type="slidenum">
              <a:rPr lang="en-IN" smtClean="0"/>
              <a:t>‹#›</a:t>
            </a:fld>
            <a:endParaRPr lang="en-IN"/>
          </a:p>
        </p:txBody>
      </p:sp>
    </p:spTree>
    <p:extLst>
      <p:ext uri="{BB962C8B-B14F-4D97-AF65-F5344CB8AC3E}">
        <p14:creationId xmlns:p14="http://schemas.microsoft.com/office/powerpoint/2010/main" val="419220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BC01DE-5FE9-4FAF-A9C6-10E964F53CEB}" type="datetimeFigureOut">
              <a:rPr lang="en-IN" smtClean="0"/>
              <a:t>28-06-2024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375C11-93F4-43B4-9CC1-673806A6A22A}" type="slidenum">
              <a:rPr lang="en-IN" smtClean="0"/>
              <a:t>‹#›</a:t>
            </a:fld>
            <a:endParaRPr lang="en-IN"/>
          </a:p>
        </p:txBody>
      </p:sp>
    </p:spTree>
    <p:extLst>
      <p:ext uri="{BB962C8B-B14F-4D97-AF65-F5344CB8AC3E}">
        <p14:creationId xmlns:p14="http://schemas.microsoft.com/office/powerpoint/2010/main" val="2799025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FBC01DE-5FE9-4FAF-A9C6-10E964F53CEB}" type="datetimeFigureOut">
              <a:rPr lang="en-IN" smtClean="0"/>
              <a:t>28-06-2024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6375C11-93F4-43B4-9CC1-673806A6A22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069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C5482-88DF-607E-6CAA-68F78E5191DA}"/>
              </a:ext>
            </a:extLst>
          </p:cNvPr>
          <p:cNvSpPr>
            <a:spLocks noGrp="1"/>
          </p:cNvSpPr>
          <p:nvPr>
            <p:ph type="ctrTitle"/>
          </p:nvPr>
        </p:nvSpPr>
        <p:spPr/>
        <p:txBody>
          <a:bodyPr>
            <a:normAutofit/>
          </a:bodyPr>
          <a:lstStyle/>
          <a:p>
            <a:pPr algn="ctr"/>
            <a:r>
              <a:rPr lang="en-IN" sz="5000" dirty="0"/>
              <a:t>Ni/</a:t>
            </a:r>
            <a:r>
              <a:rPr lang="en-IN" sz="5000" dirty="0" err="1"/>
              <a:t>Metglas</a:t>
            </a:r>
            <a:r>
              <a:rPr lang="en-IN" sz="5000" dirty="0"/>
              <a:t>/PVDF Based ME Antenna for near field communication</a:t>
            </a:r>
          </a:p>
        </p:txBody>
      </p:sp>
      <p:sp>
        <p:nvSpPr>
          <p:cNvPr id="3" name="Subtitle 2">
            <a:extLst>
              <a:ext uri="{FF2B5EF4-FFF2-40B4-BE49-F238E27FC236}">
                <a16:creationId xmlns:a16="http://schemas.microsoft.com/office/drawing/2014/main" id="{C92BC4CC-BEAC-BF56-C35A-9174C7D0F915}"/>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308284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876A-FC77-DAA2-4463-63EB62751383}"/>
              </a:ext>
            </a:extLst>
          </p:cNvPr>
          <p:cNvSpPr>
            <a:spLocks noGrp="1"/>
          </p:cNvSpPr>
          <p:nvPr>
            <p:ph type="title"/>
          </p:nvPr>
        </p:nvSpPr>
        <p:spPr/>
        <p:txBody>
          <a:bodyPr/>
          <a:lstStyle/>
          <a:p>
            <a:r>
              <a:rPr lang="en-IN" dirty="0" err="1"/>
              <a:t>Softwares</a:t>
            </a:r>
            <a:endParaRPr lang="en-IN" dirty="0"/>
          </a:p>
        </p:txBody>
      </p:sp>
      <p:sp>
        <p:nvSpPr>
          <p:cNvPr id="3" name="Content Placeholder 2">
            <a:extLst>
              <a:ext uri="{FF2B5EF4-FFF2-40B4-BE49-F238E27FC236}">
                <a16:creationId xmlns:a16="http://schemas.microsoft.com/office/drawing/2014/main" id="{CE55BBF6-0355-FCA2-57F6-71A5F6F36AEF}"/>
              </a:ext>
            </a:extLst>
          </p:cNvPr>
          <p:cNvSpPr>
            <a:spLocks noGrp="1"/>
          </p:cNvSpPr>
          <p:nvPr>
            <p:ph idx="1"/>
          </p:nvPr>
        </p:nvSpPr>
        <p:spPr/>
        <p:txBody>
          <a:bodyPr/>
          <a:lstStyle/>
          <a:p>
            <a:pPr>
              <a:buFont typeface="Wingdings" panose="05000000000000000000" pitchFamily="2" charset="2"/>
              <a:buChar char="v"/>
            </a:pPr>
            <a:r>
              <a:rPr lang="en-IN" dirty="0"/>
              <a:t> We started on the last week of may learning basics of Antennas </a:t>
            </a:r>
          </a:p>
          <a:p>
            <a:pPr>
              <a:buFont typeface="Wingdings" panose="05000000000000000000" pitchFamily="2" charset="2"/>
              <a:buChar char="v"/>
            </a:pPr>
            <a:r>
              <a:rPr lang="en-IN" dirty="0"/>
              <a:t>Then we learned simulation </a:t>
            </a:r>
            <a:r>
              <a:rPr lang="en-IN" dirty="0" err="1"/>
              <a:t>softwares</a:t>
            </a:r>
            <a:r>
              <a:rPr lang="en-IN" dirty="0"/>
              <a:t> like COMSOL, </a:t>
            </a:r>
            <a:r>
              <a:rPr lang="en-IN" dirty="0" err="1"/>
              <a:t>Matlab</a:t>
            </a:r>
            <a:r>
              <a:rPr lang="en-IN" dirty="0"/>
              <a:t> and simulated</a:t>
            </a:r>
          </a:p>
          <a:p>
            <a:pPr lvl="1">
              <a:buFont typeface="Wingdings" panose="05000000000000000000" pitchFamily="2" charset="2"/>
              <a:buChar char="§"/>
            </a:pPr>
            <a:r>
              <a:rPr lang="en-IN" dirty="0"/>
              <a:t>Dipole Antenna</a:t>
            </a:r>
          </a:p>
          <a:p>
            <a:pPr lvl="1">
              <a:buFont typeface="Wingdings" panose="05000000000000000000" pitchFamily="2" charset="2"/>
              <a:buChar char="§"/>
            </a:pPr>
            <a:r>
              <a:rPr lang="en-IN" dirty="0" err="1"/>
              <a:t>Helmoltz</a:t>
            </a:r>
            <a:r>
              <a:rPr lang="en-IN" dirty="0"/>
              <a:t> Coil</a:t>
            </a:r>
          </a:p>
          <a:p>
            <a:pPr lvl="1">
              <a:buFont typeface="Wingdings" panose="05000000000000000000" pitchFamily="2" charset="2"/>
              <a:buChar char="§"/>
            </a:pPr>
            <a:r>
              <a:rPr lang="en-IN" dirty="0"/>
              <a:t>Magnetoelectric antenna (shape change on applying magnetic field)</a:t>
            </a:r>
          </a:p>
        </p:txBody>
      </p:sp>
      <p:pic>
        <p:nvPicPr>
          <p:cNvPr id="5" name="Picture 4" descr="A colorful object with a curved corner&#10;&#10;Description automatically generated with medium confidence">
            <a:extLst>
              <a:ext uri="{FF2B5EF4-FFF2-40B4-BE49-F238E27FC236}">
                <a16:creationId xmlns:a16="http://schemas.microsoft.com/office/drawing/2014/main" id="{28395328-DDA7-34F1-773C-08101A235A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4172" y="3380282"/>
            <a:ext cx="4377828" cy="2385184"/>
          </a:xfrm>
          <a:prstGeom prst="rect">
            <a:avLst/>
          </a:prstGeom>
        </p:spPr>
      </p:pic>
      <p:pic>
        <p:nvPicPr>
          <p:cNvPr id="7" name="Picture 6" descr="A pink ball with a crack in the middle&#10;&#10;Description automatically generated">
            <a:extLst>
              <a:ext uri="{FF2B5EF4-FFF2-40B4-BE49-F238E27FC236}">
                <a16:creationId xmlns:a16="http://schemas.microsoft.com/office/drawing/2014/main" id="{FD85C29E-A549-732C-952F-2B4182EF38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73" y="3572331"/>
            <a:ext cx="4981013" cy="1801643"/>
          </a:xfrm>
          <a:prstGeom prst="rect">
            <a:avLst/>
          </a:prstGeom>
        </p:spPr>
      </p:pic>
      <p:pic>
        <p:nvPicPr>
          <p:cNvPr id="9" name="Picture 8" descr="A green and purple rectangle&#10;&#10;Description automatically generated">
            <a:extLst>
              <a:ext uri="{FF2B5EF4-FFF2-40B4-BE49-F238E27FC236}">
                <a16:creationId xmlns:a16="http://schemas.microsoft.com/office/drawing/2014/main" id="{6DA85D84-7032-89A9-3FF0-0BE3F9AA81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5095" y="4489102"/>
            <a:ext cx="4212237" cy="1488366"/>
          </a:xfrm>
          <a:prstGeom prst="rect">
            <a:avLst/>
          </a:prstGeom>
        </p:spPr>
      </p:pic>
    </p:spTree>
    <p:extLst>
      <p:ext uri="{BB962C8B-B14F-4D97-AF65-F5344CB8AC3E}">
        <p14:creationId xmlns:p14="http://schemas.microsoft.com/office/powerpoint/2010/main" val="118111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EDD95-72EB-5DD4-AA15-7178C65487BE}"/>
              </a:ext>
            </a:extLst>
          </p:cNvPr>
          <p:cNvSpPr>
            <a:spLocks noGrp="1"/>
          </p:cNvSpPr>
          <p:nvPr>
            <p:ph type="title"/>
          </p:nvPr>
        </p:nvSpPr>
        <p:spPr/>
        <p:txBody>
          <a:bodyPr/>
          <a:lstStyle/>
          <a:p>
            <a:r>
              <a:rPr lang="en-IN" dirty="0"/>
              <a:t>Frequency Analysis Of ME antenna</a:t>
            </a:r>
          </a:p>
        </p:txBody>
      </p:sp>
      <p:sp>
        <p:nvSpPr>
          <p:cNvPr id="3" name="Content Placeholder 2">
            <a:extLst>
              <a:ext uri="{FF2B5EF4-FFF2-40B4-BE49-F238E27FC236}">
                <a16:creationId xmlns:a16="http://schemas.microsoft.com/office/drawing/2014/main" id="{09255674-A181-EDBE-017D-2A41770EC980}"/>
              </a:ext>
            </a:extLst>
          </p:cNvPr>
          <p:cNvSpPr>
            <a:spLocks noGrp="1"/>
          </p:cNvSpPr>
          <p:nvPr>
            <p:ph idx="1"/>
          </p:nvPr>
        </p:nvSpPr>
        <p:spPr/>
        <p:txBody>
          <a:bodyPr/>
          <a:lstStyle/>
          <a:p>
            <a:pPr>
              <a:buFont typeface="Wingdings" panose="05000000000000000000" pitchFamily="2" charset="2"/>
              <a:buChar char="v"/>
            </a:pPr>
            <a:r>
              <a:rPr lang="en-IN" dirty="0"/>
              <a:t> For the first time we worked on hardware level. For different values of Frequency of input magnetic field we calculated the output voltage and tried to match it with our simulation</a:t>
            </a:r>
          </a:p>
          <a:p>
            <a:pPr>
              <a:buFont typeface="Wingdings" panose="05000000000000000000" pitchFamily="2" charset="2"/>
              <a:buChar char="v"/>
            </a:pPr>
            <a:r>
              <a:rPr lang="en-IN" dirty="0"/>
              <a:t>  we took 185 different values of frequency (20KHz to 70KHz) and made graph in Excel and Origin </a:t>
            </a:r>
            <a:r>
              <a:rPr lang="en-IN" dirty="0" err="1"/>
              <a:t>softwares</a:t>
            </a:r>
            <a:endParaRPr lang="en-IN" dirty="0"/>
          </a:p>
        </p:txBody>
      </p:sp>
      <p:pic>
        <p:nvPicPr>
          <p:cNvPr id="5" name="Picture 4" descr="A machine with wires and a display&#10;&#10;Description automatically generated with medium confidence">
            <a:extLst>
              <a:ext uri="{FF2B5EF4-FFF2-40B4-BE49-F238E27FC236}">
                <a16:creationId xmlns:a16="http://schemas.microsoft.com/office/drawing/2014/main" id="{803CDAE9-DFB9-EEC4-DE54-18A0EC352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7240" y="3300158"/>
            <a:ext cx="6177529" cy="2825647"/>
          </a:xfrm>
          <a:prstGeom prst="rect">
            <a:avLst/>
          </a:prstGeom>
        </p:spPr>
      </p:pic>
      <p:cxnSp>
        <p:nvCxnSpPr>
          <p:cNvPr id="13" name="Straight Arrow Connector 12">
            <a:extLst>
              <a:ext uri="{FF2B5EF4-FFF2-40B4-BE49-F238E27FC236}">
                <a16:creationId xmlns:a16="http://schemas.microsoft.com/office/drawing/2014/main" id="{BF03A36B-6B72-7D5B-D954-BD78859B8200}"/>
              </a:ext>
            </a:extLst>
          </p:cNvPr>
          <p:cNvCxnSpPr/>
          <p:nvPr/>
        </p:nvCxnSpPr>
        <p:spPr>
          <a:xfrm flipV="1">
            <a:off x="7422776" y="3918857"/>
            <a:ext cx="1921009" cy="537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B1D8047-FC5C-68E5-3E61-2D35F4C50221}"/>
              </a:ext>
            </a:extLst>
          </p:cNvPr>
          <p:cNvCxnSpPr/>
          <p:nvPr/>
        </p:nvCxnSpPr>
        <p:spPr>
          <a:xfrm flipH="1">
            <a:off x="1903751" y="4287187"/>
            <a:ext cx="2076138" cy="599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D64ECF8A-39E8-ABF1-FFC6-9F69FAA43FEC}"/>
              </a:ext>
            </a:extLst>
          </p:cNvPr>
          <p:cNvCxnSpPr>
            <a:cxnSpLocks/>
          </p:cNvCxnSpPr>
          <p:nvPr/>
        </p:nvCxnSpPr>
        <p:spPr>
          <a:xfrm flipH="1">
            <a:off x="1806315" y="4305621"/>
            <a:ext cx="2708223" cy="13306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8BA68280-7203-1EDE-275D-66F297F195E3}"/>
              </a:ext>
            </a:extLst>
          </p:cNvPr>
          <p:cNvSpPr txBox="1"/>
          <p:nvPr/>
        </p:nvSpPr>
        <p:spPr>
          <a:xfrm>
            <a:off x="9343785" y="3734191"/>
            <a:ext cx="2017412" cy="369332"/>
          </a:xfrm>
          <a:prstGeom prst="rect">
            <a:avLst/>
          </a:prstGeom>
          <a:noFill/>
        </p:spPr>
        <p:txBody>
          <a:bodyPr wrap="none" rtlCol="0">
            <a:spAutoFit/>
          </a:bodyPr>
          <a:lstStyle/>
          <a:p>
            <a:r>
              <a:rPr lang="en-IN" dirty="0"/>
              <a:t>Function Generator</a:t>
            </a:r>
          </a:p>
        </p:txBody>
      </p:sp>
      <p:sp>
        <p:nvSpPr>
          <p:cNvPr id="19" name="TextBox 18">
            <a:extLst>
              <a:ext uri="{FF2B5EF4-FFF2-40B4-BE49-F238E27FC236}">
                <a16:creationId xmlns:a16="http://schemas.microsoft.com/office/drawing/2014/main" id="{478811CA-A9DD-ABBA-F924-4B52206779C0}"/>
              </a:ext>
            </a:extLst>
          </p:cNvPr>
          <p:cNvSpPr txBox="1"/>
          <p:nvPr/>
        </p:nvSpPr>
        <p:spPr>
          <a:xfrm>
            <a:off x="426437" y="4162482"/>
            <a:ext cx="1428596" cy="369332"/>
          </a:xfrm>
          <a:prstGeom prst="rect">
            <a:avLst/>
          </a:prstGeom>
          <a:noFill/>
        </p:spPr>
        <p:txBody>
          <a:bodyPr wrap="none" rtlCol="0">
            <a:spAutoFit/>
          </a:bodyPr>
          <a:lstStyle/>
          <a:p>
            <a:r>
              <a:rPr lang="en-IN" dirty="0" err="1"/>
              <a:t>Helmoltz</a:t>
            </a:r>
            <a:r>
              <a:rPr lang="en-IN" dirty="0"/>
              <a:t> Coil</a:t>
            </a:r>
          </a:p>
        </p:txBody>
      </p:sp>
      <p:sp>
        <p:nvSpPr>
          <p:cNvPr id="20" name="TextBox 19">
            <a:extLst>
              <a:ext uri="{FF2B5EF4-FFF2-40B4-BE49-F238E27FC236}">
                <a16:creationId xmlns:a16="http://schemas.microsoft.com/office/drawing/2014/main" id="{3A75A548-008D-78C1-597D-5833F294D689}"/>
              </a:ext>
            </a:extLst>
          </p:cNvPr>
          <p:cNvSpPr txBox="1"/>
          <p:nvPr/>
        </p:nvSpPr>
        <p:spPr>
          <a:xfrm>
            <a:off x="553074" y="5568032"/>
            <a:ext cx="1301959" cy="369332"/>
          </a:xfrm>
          <a:prstGeom prst="rect">
            <a:avLst/>
          </a:prstGeom>
          <a:noFill/>
        </p:spPr>
        <p:txBody>
          <a:bodyPr wrap="none" rtlCol="0">
            <a:spAutoFit/>
          </a:bodyPr>
          <a:lstStyle/>
          <a:p>
            <a:r>
              <a:rPr lang="en-IN" dirty="0"/>
              <a:t>ME </a:t>
            </a:r>
            <a:r>
              <a:rPr lang="en-IN" dirty="0" err="1"/>
              <a:t>reciever</a:t>
            </a:r>
            <a:endParaRPr lang="en-IN" dirty="0"/>
          </a:p>
        </p:txBody>
      </p:sp>
    </p:spTree>
    <p:extLst>
      <p:ext uri="{BB962C8B-B14F-4D97-AF65-F5344CB8AC3E}">
        <p14:creationId xmlns:p14="http://schemas.microsoft.com/office/powerpoint/2010/main" val="21068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of a frequency&#10;&#10;Description automatically generated">
            <a:extLst>
              <a:ext uri="{FF2B5EF4-FFF2-40B4-BE49-F238E27FC236}">
                <a16:creationId xmlns:a16="http://schemas.microsoft.com/office/drawing/2014/main" id="{780E87DF-E047-5847-A7AD-6B0B575E959A}"/>
              </a:ext>
            </a:extLst>
          </p:cNvPr>
          <p:cNvPicPr>
            <a:picLocks noChangeAspect="1"/>
          </p:cNvPicPr>
          <p:nvPr/>
        </p:nvPicPr>
        <p:blipFill rotWithShape="1">
          <a:blip r:embed="rId2">
            <a:extLst>
              <a:ext uri="{28A0092B-C50C-407E-A947-70E740481C1C}">
                <a14:useLocalDpi xmlns:a14="http://schemas.microsoft.com/office/drawing/2010/main" val="0"/>
              </a:ext>
            </a:extLst>
          </a:blip>
          <a:srcRect b="4584"/>
          <a:stretch/>
        </p:blipFill>
        <p:spPr>
          <a:xfrm>
            <a:off x="6312792" y="1557502"/>
            <a:ext cx="5489464" cy="4037674"/>
          </a:xfrm>
          <a:prstGeom prst="rect">
            <a:avLst/>
          </a:prstGeom>
        </p:spPr>
      </p:pic>
      <p:sp>
        <p:nvSpPr>
          <p:cNvPr id="8" name="TextBox 7">
            <a:extLst>
              <a:ext uri="{FF2B5EF4-FFF2-40B4-BE49-F238E27FC236}">
                <a16:creationId xmlns:a16="http://schemas.microsoft.com/office/drawing/2014/main" id="{DBCC3131-4238-ED09-A15B-31330FAFA777}"/>
              </a:ext>
            </a:extLst>
          </p:cNvPr>
          <p:cNvSpPr txBox="1"/>
          <p:nvPr/>
        </p:nvSpPr>
        <p:spPr>
          <a:xfrm>
            <a:off x="7344523" y="1078158"/>
            <a:ext cx="3426002" cy="369332"/>
          </a:xfrm>
          <a:prstGeom prst="rect">
            <a:avLst/>
          </a:prstGeom>
          <a:noFill/>
        </p:spPr>
        <p:txBody>
          <a:bodyPr wrap="none" rtlCol="0">
            <a:spAutoFit/>
          </a:bodyPr>
          <a:lstStyle/>
          <a:p>
            <a:r>
              <a:rPr lang="en-IN" dirty="0"/>
              <a:t>Plotting Observation data in Origin</a:t>
            </a:r>
          </a:p>
        </p:txBody>
      </p:sp>
      <p:pic>
        <p:nvPicPr>
          <p:cNvPr id="11" name="Picture 10">
            <a:extLst>
              <a:ext uri="{FF2B5EF4-FFF2-40B4-BE49-F238E27FC236}">
                <a16:creationId xmlns:a16="http://schemas.microsoft.com/office/drawing/2014/main" id="{2876A123-0858-6944-6AA3-6922059F8E58}"/>
              </a:ext>
            </a:extLst>
          </p:cNvPr>
          <p:cNvPicPr>
            <a:picLocks noChangeAspect="1"/>
          </p:cNvPicPr>
          <p:nvPr/>
        </p:nvPicPr>
        <p:blipFill>
          <a:blip r:embed="rId3"/>
          <a:stretch>
            <a:fillRect/>
          </a:stretch>
        </p:blipFill>
        <p:spPr>
          <a:xfrm>
            <a:off x="72783" y="1418604"/>
            <a:ext cx="5753960" cy="4315470"/>
          </a:xfrm>
          <a:prstGeom prst="rect">
            <a:avLst/>
          </a:prstGeom>
        </p:spPr>
      </p:pic>
      <p:sp>
        <p:nvSpPr>
          <p:cNvPr id="12" name="TextBox 11">
            <a:extLst>
              <a:ext uri="{FF2B5EF4-FFF2-40B4-BE49-F238E27FC236}">
                <a16:creationId xmlns:a16="http://schemas.microsoft.com/office/drawing/2014/main" id="{A88F51EF-D057-E49B-BF5A-867605A43BAB}"/>
              </a:ext>
            </a:extLst>
          </p:cNvPr>
          <p:cNvSpPr txBox="1"/>
          <p:nvPr/>
        </p:nvSpPr>
        <p:spPr>
          <a:xfrm>
            <a:off x="1421476" y="1078158"/>
            <a:ext cx="2132892" cy="369332"/>
          </a:xfrm>
          <a:prstGeom prst="rect">
            <a:avLst/>
          </a:prstGeom>
          <a:noFill/>
        </p:spPr>
        <p:txBody>
          <a:bodyPr wrap="none" rtlCol="0">
            <a:spAutoFit/>
          </a:bodyPr>
          <a:lstStyle/>
          <a:p>
            <a:r>
              <a:rPr lang="en-IN" dirty="0"/>
              <a:t>Simulation in </a:t>
            </a:r>
            <a:r>
              <a:rPr lang="en-IN" dirty="0" err="1"/>
              <a:t>Matlab</a:t>
            </a:r>
            <a:endParaRPr lang="en-IN" dirty="0"/>
          </a:p>
        </p:txBody>
      </p:sp>
    </p:spTree>
    <p:extLst>
      <p:ext uri="{BB962C8B-B14F-4D97-AF65-F5344CB8AC3E}">
        <p14:creationId xmlns:p14="http://schemas.microsoft.com/office/powerpoint/2010/main" val="3159028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6C1DE-93D9-29F2-C50C-E02ED66025A0}"/>
              </a:ext>
            </a:extLst>
          </p:cNvPr>
          <p:cNvSpPr>
            <a:spLocks noGrp="1"/>
          </p:cNvSpPr>
          <p:nvPr>
            <p:ph type="title"/>
          </p:nvPr>
        </p:nvSpPr>
        <p:spPr/>
        <p:txBody>
          <a:bodyPr/>
          <a:lstStyle/>
          <a:p>
            <a:r>
              <a:rPr lang="en-IN" dirty="0"/>
              <a:t>Some COMSOL Simulations</a:t>
            </a:r>
          </a:p>
        </p:txBody>
      </p:sp>
      <p:pic>
        <p:nvPicPr>
          <p:cNvPr id="9" name="Content Placeholder 8" descr="A green and purple rectangle&#10;&#10;Description automatically generated">
            <a:extLst>
              <a:ext uri="{FF2B5EF4-FFF2-40B4-BE49-F238E27FC236}">
                <a16:creationId xmlns:a16="http://schemas.microsoft.com/office/drawing/2014/main" id="{F1E6DBF1-899C-2236-2B6B-C10873165E1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719" r="26449"/>
          <a:stretch/>
        </p:blipFill>
        <p:spPr>
          <a:xfrm>
            <a:off x="884420" y="3154393"/>
            <a:ext cx="3605135" cy="2281547"/>
          </a:xfrm>
        </p:spPr>
      </p:pic>
      <p:sp>
        <p:nvSpPr>
          <p:cNvPr id="10" name="TextBox 9">
            <a:extLst>
              <a:ext uri="{FF2B5EF4-FFF2-40B4-BE49-F238E27FC236}">
                <a16:creationId xmlns:a16="http://schemas.microsoft.com/office/drawing/2014/main" id="{2DA67185-8BC6-03B1-1190-01E40A90DB3B}"/>
              </a:ext>
            </a:extLst>
          </p:cNvPr>
          <p:cNvSpPr txBox="1"/>
          <p:nvPr/>
        </p:nvSpPr>
        <p:spPr>
          <a:xfrm>
            <a:off x="1221699" y="3105834"/>
            <a:ext cx="3177914" cy="646331"/>
          </a:xfrm>
          <a:prstGeom prst="rect">
            <a:avLst/>
          </a:prstGeom>
          <a:noFill/>
        </p:spPr>
        <p:txBody>
          <a:bodyPr wrap="square" rtlCol="0">
            <a:spAutoFit/>
          </a:bodyPr>
          <a:lstStyle/>
          <a:p>
            <a:r>
              <a:rPr lang="en-IN" dirty="0"/>
              <a:t>Shape Change Due to Applied Magnetic Field</a:t>
            </a:r>
          </a:p>
        </p:txBody>
      </p:sp>
      <p:pic>
        <p:nvPicPr>
          <p:cNvPr id="12" name="Picture 11" descr="A graph with a line&#10;&#10;Description automatically generated">
            <a:extLst>
              <a:ext uri="{FF2B5EF4-FFF2-40B4-BE49-F238E27FC236}">
                <a16:creationId xmlns:a16="http://schemas.microsoft.com/office/drawing/2014/main" id="{151CDA60-E804-5C59-11BA-D177DE67E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4091" y="2548629"/>
            <a:ext cx="6640643" cy="3638225"/>
          </a:xfrm>
          <a:prstGeom prst="rect">
            <a:avLst/>
          </a:prstGeom>
        </p:spPr>
      </p:pic>
      <p:sp>
        <p:nvSpPr>
          <p:cNvPr id="13" name="TextBox 12">
            <a:extLst>
              <a:ext uri="{FF2B5EF4-FFF2-40B4-BE49-F238E27FC236}">
                <a16:creationId xmlns:a16="http://schemas.microsoft.com/office/drawing/2014/main" id="{5F945EBA-6A97-F444-9FEA-DB00D063C842}"/>
              </a:ext>
            </a:extLst>
          </p:cNvPr>
          <p:cNvSpPr txBox="1"/>
          <p:nvPr/>
        </p:nvSpPr>
        <p:spPr>
          <a:xfrm>
            <a:off x="7802381" y="2179297"/>
            <a:ext cx="1838388" cy="369332"/>
          </a:xfrm>
          <a:prstGeom prst="rect">
            <a:avLst/>
          </a:prstGeom>
          <a:noFill/>
        </p:spPr>
        <p:txBody>
          <a:bodyPr wrap="none" rtlCol="0">
            <a:spAutoFit/>
          </a:bodyPr>
          <a:lstStyle/>
          <a:p>
            <a:r>
              <a:rPr lang="en-IN" dirty="0"/>
              <a:t>Frequency Sweep</a:t>
            </a:r>
          </a:p>
        </p:txBody>
      </p:sp>
    </p:spTree>
    <p:extLst>
      <p:ext uri="{BB962C8B-B14F-4D97-AF65-F5344CB8AC3E}">
        <p14:creationId xmlns:p14="http://schemas.microsoft.com/office/powerpoint/2010/main" val="4079528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AC16-36AE-9A61-E354-BE0EDD536F26}"/>
              </a:ext>
            </a:extLst>
          </p:cNvPr>
          <p:cNvSpPr>
            <a:spLocks noGrp="1"/>
          </p:cNvSpPr>
          <p:nvPr>
            <p:ph type="title"/>
          </p:nvPr>
        </p:nvSpPr>
        <p:spPr/>
        <p:txBody>
          <a:bodyPr/>
          <a:lstStyle/>
          <a:p>
            <a:r>
              <a:rPr lang="en-IN" dirty="0"/>
              <a:t>Testing as </a:t>
            </a:r>
            <a:r>
              <a:rPr lang="en-IN" dirty="0" err="1"/>
              <a:t>reciever</a:t>
            </a:r>
            <a:endParaRPr lang="en-IN" dirty="0"/>
          </a:p>
        </p:txBody>
      </p:sp>
      <p:sp>
        <p:nvSpPr>
          <p:cNvPr id="3" name="Content Placeholder 2">
            <a:extLst>
              <a:ext uri="{FF2B5EF4-FFF2-40B4-BE49-F238E27FC236}">
                <a16:creationId xmlns:a16="http://schemas.microsoft.com/office/drawing/2014/main" id="{F7502B06-78B2-235B-FE09-274B1BB1B1A8}"/>
              </a:ext>
            </a:extLst>
          </p:cNvPr>
          <p:cNvSpPr>
            <a:spLocks noGrp="1"/>
          </p:cNvSpPr>
          <p:nvPr>
            <p:ph idx="1"/>
          </p:nvPr>
        </p:nvSpPr>
        <p:spPr>
          <a:xfrm>
            <a:off x="1097280" y="1845734"/>
            <a:ext cx="10902346" cy="4023360"/>
          </a:xfrm>
        </p:spPr>
        <p:txBody>
          <a:bodyPr/>
          <a:lstStyle/>
          <a:p>
            <a:r>
              <a:rPr lang="en-IN" dirty="0"/>
              <a:t>After Frequency analysis we are currently testing the ME chip as a receiver and will be simulating it later</a:t>
            </a:r>
          </a:p>
          <a:p>
            <a:r>
              <a:rPr lang="en-IN" dirty="0"/>
              <a:t>We established below setup to check the waveform of input and output signal</a:t>
            </a:r>
            <a:br>
              <a:rPr lang="en-IN" dirty="0"/>
            </a:br>
            <a:endParaRPr lang="en-IN" dirty="0"/>
          </a:p>
        </p:txBody>
      </p:sp>
      <p:pic>
        <p:nvPicPr>
          <p:cNvPr id="5" name="Picture 4" descr="A microwave oven and other electronic devices on a table&#10;&#10;Description automatically generated">
            <a:extLst>
              <a:ext uri="{FF2B5EF4-FFF2-40B4-BE49-F238E27FC236}">
                <a16:creationId xmlns:a16="http://schemas.microsoft.com/office/drawing/2014/main" id="{7783E41B-1FEE-131A-6118-1A4A9E3EA5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209" y="2772116"/>
            <a:ext cx="5561352" cy="3096978"/>
          </a:xfrm>
          <a:prstGeom prst="rect">
            <a:avLst/>
          </a:prstGeom>
        </p:spPr>
      </p:pic>
      <p:cxnSp>
        <p:nvCxnSpPr>
          <p:cNvPr id="7" name="Straight Arrow Connector 6">
            <a:extLst>
              <a:ext uri="{FF2B5EF4-FFF2-40B4-BE49-F238E27FC236}">
                <a16:creationId xmlns:a16="http://schemas.microsoft.com/office/drawing/2014/main" id="{8C200F54-3FFD-3B09-42A9-B16BED35B3BF}"/>
              </a:ext>
            </a:extLst>
          </p:cNvPr>
          <p:cNvCxnSpPr/>
          <p:nvPr/>
        </p:nvCxnSpPr>
        <p:spPr>
          <a:xfrm>
            <a:off x="7367666" y="2960557"/>
            <a:ext cx="1663908" cy="2398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76BE10E7-FDC0-9467-1B94-BB8D3249DDF3}"/>
              </a:ext>
            </a:extLst>
          </p:cNvPr>
          <p:cNvCxnSpPr>
            <a:cxnSpLocks/>
          </p:cNvCxnSpPr>
          <p:nvPr/>
        </p:nvCxnSpPr>
        <p:spPr>
          <a:xfrm>
            <a:off x="6208426" y="2971327"/>
            <a:ext cx="2642267" cy="1247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97CFFA1C-23A3-88C5-4CE4-24DAF400CE56}"/>
              </a:ext>
            </a:extLst>
          </p:cNvPr>
          <p:cNvCxnSpPr>
            <a:cxnSpLocks/>
          </p:cNvCxnSpPr>
          <p:nvPr/>
        </p:nvCxnSpPr>
        <p:spPr>
          <a:xfrm flipH="1" flipV="1">
            <a:off x="2323475" y="3962400"/>
            <a:ext cx="2798164" cy="511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D9E25CCF-AF73-A739-379F-5A72451F95EF}"/>
              </a:ext>
            </a:extLst>
          </p:cNvPr>
          <p:cNvCxnSpPr>
            <a:cxnSpLocks/>
          </p:cNvCxnSpPr>
          <p:nvPr/>
        </p:nvCxnSpPr>
        <p:spPr>
          <a:xfrm>
            <a:off x="7075357" y="5051685"/>
            <a:ext cx="1815309" cy="2398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6E941B6E-B196-5567-BC76-7A670D115530}"/>
              </a:ext>
            </a:extLst>
          </p:cNvPr>
          <p:cNvCxnSpPr>
            <a:cxnSpLocks/>
          </p:cNvCxnSpPr>
          <p:nvPr/>
        </p:nvCxnSpPr>
        <p:spPr>
          <a:xfrm flipH="1">
            <a:off x="2241030" y="5424838"/>
            <a:ext cx="2663251" cy="444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6F213543-67DA-D11E-6018-3B6C26285756}"/>
              </a:ext>
            </a:extLst>
          </p:cNvPr>
          <p:cNvCxnSpPr>
            <a:cxnSpLocks/>
          </p:cNvCxnSpPr>
          <p:nvPr/>
        </p:nvCxnSpPr>
        <p:spPr>
          <a:xfrm flipH="1">
            <a:off x="1746354" y="5048668"/>
            <a:ext cx="1762593" cy="242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8623C9A9-F32D-6FAF-8485-C9FFED64D5FB}"/>
              </a:ext>
            </a:extLst>
          </p:cNvPr>
          <p:cNvSpPr txBox="1"/>
          <p:nvPr/>
        </p:nvSpPr>
        <p:spPr>
          <a:xfrm>
            <a:off x="9211456" y="3200400"/>
            <a:ext cx="832216" cy="369332"/>
          </a:xfrm>
          <a:prstGeom prst="rect">
            <a:avLst/>
          </a:prstGeom>
          <a:noFill/>
        </p:spPr>
        <p:txBody>
          <a:bodyPr wrap="none" rtlCol="0">
            <a:spAutoFit/>
          </a:bodyPr>
          <a:lstStyle/>
          <a:p>
            <a:r>
              <a:rPr lang="en-IN" dirty="0"/>
              <a:t>Laptop</a:t>
            </a:r>
          </a:p>
        </p:txBody>
      </p:sp>
      <p:sp>
        <p:nvSpPr>
          <p:cNvPr id="20" name="TextBox 19">
            <a:extLst>
              <a:ext uri="{FF2B5EF4-FFF2-40B4-BE49-F238E27FC236}">
                <a16:creationId xmlns:a16="http://schemas.microsoft.com/office/drawing/2014/main" id="{17125308-C255-0F86-0D1E-F4697AC8621E}"/>
              </a:ext>
            </a:extLst>
          </p:cNvPr>
          <p:cNvSpPr txBox="1"/>
          <p:nvPr/>
        </p:nvSpPr>
        <p:spPr>
          <a:xfrm>
            <a:off x="8956623" y="4033732"/>
            <a:ext cx="1118576" cy="369332"/>
          </a:xfrm>
          <a:prstGeom prst="rect">
            <a:avLst/>
          </a:prstGeom>
          <a:noFill/>
        </p:spPr>
        <p:txBody>
          <a:bodyPr wrap="none" rtlCol="0">
            <a:spAutoFit/>
          </a:bodyPr>
          <a:lstStyle/>
          <a:p>
            <a:r>
              <a:rPr lang="en-IN" dirty="0" err="1"/>
              <a:t>Picoscope</a:t>
            </a:r>
            <a:endParaRPr lang="en-IN" dirty="0"/>
          </a:p>
        </p:txBody>
      </p:sp>
      <p:sp>
        <p:nvSpPr>
          <p:cNvPr id="21" name="TextBox 20">
            <a:extLst>
              <a:ext uri="{FF2B5EF4-FFF2-40B4-BE49-F238E27FC236}">
                <a16:creationId xmlns:a16="http://schemas.microsoft.com/office/drawing/2014/main" id="{D4CE81F4-04F0-A0AC-4F52-963C29824491}"/>
              </a:ext>
            </a:extLst>
          </p:cNvPr>
          <p:cNvSpPr txBox="1"/>
          <p:nvPr/>
        </p:nvSpPr>
        <p:spPr>
          <a:xfrm>
            <a:off x="8890666" y="5170098"/>
            <a:ext cx="1890261" cy="369332"/>
          </a:xfrm>
          <a:prstGeom prst="rect">
            <a:avLst/>
          </a:prstGeom>
          <a:noFill/>
        </p:spPr>
        <p:txBody>
          <a:bodyPr wrap="none" rtlCol="0">
            <a:spAutoFit/>
          </a:bodyPr>
          <a:lstStyle/>
          <a:p>
            <a:r>
              <a:rPr lang="en-IN" dirty="0"/>
              <a:t>ME chip (</a:t>
            </a:r>
            <a:r>
              <a:rPr lang="en-IN" dirty="0" err="1"/>
              <a:t>reciever</a:t>
            </a:r>
            <a:r>
              <a:rPr lang="en-IN" dirty="0"/>
              <a:t>)</a:t>
            </a:r>
          </a:p>
        </p:txBody>
      </p:sp>
      <p:sp>
        <p:nvSpPr>
          <p:cNvPr id="22" name="TextBox 21">
            <a:extLst>
              <a:ext uri="{FF2B5EF4-FFF2-40B4-BE49-F238E27FC236}">
                <a16:creationId xmlns:a16="http://schemas.microsoft.com/office/drawing/2014/main" id="{F9986BA6-94AE-0EF5-BE53-0917493B3C77}"/>
              </a:ext>
            </a:extLst>
          </p:cNvPr>
          <p:cNvSpPr txBox="1"/>
          <p:nvPr/>
        </p:nvSpPr>
        <p:spPr>
          <a:xfrm>
            <a:off x="1097280" y="3521227"/>
            <a:ext cx="1143775" cy="646331"/>
          </a:xfrm>
          <a:prstGeom prst="rect">
            <a:avLst/>
          </a:prstGeom>
          <a:noFill/>
        </p:spPr>
        <p:txBody>
          <a:bodyPr wrap="none" rtlCol="0">
            <a:spAutoFit/>
          </a:bodyPr>
          <a:lstStyle/>
          <a:p>
            <a:r>
              <a:rPr lang="en-IN" dirty="0"/>
              <a:t>Function</a:t>
            </a:r>
            <a:br>
              <a:rPr lang="en-IN" dirty="0"/>
            </a:br>
            <a:r>
              <a:rPr lang="en-IN" dirty="0"/>
              <a:t>Generator</a:t>
            </a:r>
          </a:p>
        </p:txBody>
      </p:sp>
      <p:sp>
        <p:nvSpPr>
          <p:cNvPr id="23" name="TextBox 22">
            <a:extLst>
              <a:ext uri="{FF2B5EF4-FFF2-40B4-BE49-F238E27FC236}">
                <a16:creationId xmlns:a16="http://schemas.microsoft.com/office/drawing/2014/main" id="{6962E067-6FFF-2109-3AE9-7C98472C3AC8}"/>
              </a:ext>
            </a:extLst>
          </p:cNvPr>
          <p:cNvSpPr txBox="1"/>
          <p:nvPr/>
        </p:nvSpPr>
        <p:spPr>
          <a:xfrm>
            <a:off x="152671" y="5230269"/>
            <a:ext cx="1697901" cy="369332"/>
          </a:xfrm>
          <a:prstGeom prst="rect">
            <a:avLst/>
          </a:prstGeom>
          <a:noFill/>
        </p:spPr>
        <p:txBody>
          <a:bodyPr wrap="none" rtlCol="0">
            <a:spAutoFit/>
          </a:bodyPr>
          <a:lstStyle/>
          <a:p>
            <a:r>
              <a:rPr lang="en-IN" dirty="0" err="1"/>
              <a:t>Lockin</a:t>
            </a:r>
            <a:r>
              <a:rPr lang="en-IN" dirty="0"/>
              <a:t> Amplifier</a:t>
            </a:r>
          </a:p>
        </p:txBody>
      </p:sp>
      <p:sp>
        <p:nvSpPr>
          <p:cNvPr id="24" name="TextBox 23">
            <a:extLst>
              <a:ext uri="{FF2B5EF4-FFF2-40B4-BE49-F238E27FC236}">
                <a16:creationId xmlns:a16="http://schemas.microsoft.com/office/drawing/2014/main" id="{D488C6FD-D87D-A607-575E-681596D4CF0F}"/>
              </a:ext>
            </a:extLst>
          </p:cNvPr>
          <p:cNvSpPr txBox="1"/>
          <p:nvPr/>
        </p:nvSpPr>
        <p:spPr>
          <a:xfrm>
            <a:off x="905963" y="5788545"/>
            <a:ext cx="1261114" cy="369332"/>
          </a:xfrm>
          <a:prstGeom prst="rect">
            <a:avLst/>
          </a:prstGeom>
          <a:noFill/>
        </p:spPr>
        <p:txBody>
          <a:bodyPr wrap="none" rtlCol="0">
            <a:spAutoFit/>
          </a:bodyPr>
          <a:lstStyle/>
          <a:p>
            <a:r>
              <a:rPr lang="en-IN" dirty="0"/>
              <a:t>Transmitter</a:t>
            </a:r>
          </a:p>
        </p:txBody>
      </p:sp>
    </p:spTree>
    <p:extLst>
      <p:ext uri="{BB962C8B-B14F-4D97-AF65-F5344CB8AC3E}">
        <p14:creationId xmlns:p14="http://schemas.microsoft.com/office/powerpoint/2010/main" val="2055217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33C322-F709-ED7D-95FA-5904BDDC57F3}"/>
              </a:ext>
            </a:extLst>
          </p:cNvPr>
          <p:cNvPicPr>
            <a:picLocks noChangeAspect="1"/>
          </p:cNvPicPr>
          <p:nvPr/>
        </p:nvPicPr>
        <p:blipFill>
          <a:blip r:embed="rId2"/>
          <a:stretch>
            <a:fillRect/>
          </a:stretch>
        </p:blipFill>
        <p:spPr>
          <a:xfrm>
            <a:off x="764498" y="397238"/>
            <a:ext cx="10373194" cy="5834921"/>
          </a:xfrm>
          <a:prstGeom prst="rect">
            <a:avLst/>
          </a:prstGeom>
        </p:spPr>
      </p:pic>
    </p:spTree>
    <p:extLst>
      <p:ext uri="{BB962C8B-B14F-4D97-AF65-F5344CB8AC3E}">
        <p14:creationId xmlns:p14="http://schemas.microsoft.com/office/powerpoint/2010/main" val="593206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red and blue line&#10;&#10;Description automatically generated">
            <a:extLst>
              <a:ext uri="{FF2B5EF4-FFF2-40B4-BE49-F238E27FC236}">
                <a16:creationId xmlns:a16="http://schemas.microsoft.com/office/drawing/2014/main" id="{49B94A84-283E-E3FF-2000-9ADC281ED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865" y="322288"/>
            <a:ext cx="10595548" cy="5959996"/>
          </a:xfrm>
          <a:prstGeom prst="rect">
            <a:avLst/>
          </a:prstGeom>
        </p:spPr>
      </p:pic>
    </p:spTree>
    <p:extLst>
      <p:ext uri="{BB962C8B-B14F-4D97-AF65-F5344CB8AC3E}">
        <p14:creationId xmlns:p14="http://schemas.microsoft.com/office/powerpoint/2010/main" val="15703716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76</TotalTime>
  <Words>185</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Wingdings</vt:lpstr>
      <vt:lpstr>Retrospect</vt:lpstr>
      <vt:lpstr>Ni/Metglas/PVDF Based ME Antenna for near field communication</vt:lpstr>
      <vt:lpstr>Softwares</vt:lpstr>
      <vt:lpstr>Frequency Analysis Of ME antenna</vt:lpstr>
      <vt:lpstr>PowerPoint Presentation</vt:lpstr>
      <vt:lpstr>Some COMSOL Simulations</vt:lpstr>
      <vt:lpstr>Testing as reciever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Divyansh Kumar</dc:creator>
  <cp:lastModifiedBy>Dibyajyoti Mukherjee</cp:lastModifiedBy>
  <cp:revision>3</cp:revision>
  <dcterms:created xsi:type="dcterms:W3CDTF">2024-06-27T14:50:54Z</dcterms:created>
  <dcterms:modified xsi:type="dcterms:W3CDTF">2024-06-28T13:22:25Z</dcterms:modified>
</cp:coreProperties>
</file>