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oppu05/AICTE_INTERNSHIP_IBM_CYBER_STEG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494504" y="4153746"/>
            <a:ext cx="958354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Gopendra Nirmalkar</a:t>
            </a:r>
          </a:p>
          <a:p>
            <a:r>
              <a:rPr lang="en-US" sz="2000" b="1" dirty="0">
                <a:solidFill>
                  <a:schemeClr val="accent1">
                    <a:lumMod val="75000"/>
                  </a:schemeClr>
                </a:solidFill>
                <a:latin typeface="Arial"/>
                <a:cs typeface="Arial"/>
              </a:rPr>
              <a:t>College Name : Shri Shankaracharya Technical Campus</a:t>
            </a:r>
          </a:p>
          <a:p>
            <a:r>
              <a:rPr lang="en-US" sz="2000" b="1" dirty="0">
                <a:solidFill>
                  <a:schemeClr val="accent1">
                    <a:lumMod val="75000"/>
                  </a:schemeClr>
                </a:solidFill>
                <a:latin typeface="Arial"/>
                <a:cs typeface="Arial"/>
              </a:rPr>
              <a:t>Department : CSE(CYBERSECURITY)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10994" y="1547832"/>
            <a:ext cx="11345336" cy="5472400"/>
          </a:xfrm>
        </p:spPr>
        <p:txBody>
          <a:bodyPr/>
          <a:lstStyle/>
          <a:p>
            <a:r>
              <a:rPr lang="en-US" b="1" dirty="0"/>
              <a:t>1. Enhanced Security:</a:t>
            </a:r>
            <a:endParaRPr lang="en-US" dirty="0"/>
          </a:p>
          <a:p>
            <a:pPr>
              <a:buFont typeface="Arial" panose="020B0604020202020204" pitchFamily="34" charset="0"/>
              <a:buChar char="•"/>
            </a:pPr>
            <a:r>
              <a:rPr lang="en-US" b="1" dirty="0"/>
              <a:t>Advanced Encryption:</a:t>
            </a:r>
            <a:r>
              <a:rPr lang="en-US" dirty="0"/>
              <a:t> Implement robust encryption algorithms (e.g., AES, RSA) to protect the hidden data.</a:t>
            </a:r>
          </a:p>
          <a:p>
            <a:pPr>
              <a:buFont typeface="Arial" panose="020B0604020202020204" pitchFamily="34" charset="0"/>
              <a:buChar char="•"/>
            </a:pPr>
            <a:r>
              <a:rPr lang="en-US" b="1" dirty="0"/>
              <a:t>Secure Key Management:</a:t>
            </a:r>
            <a:r>
              <a:rPr lang="en-US" dirty="0"/>
              <a:t> Develop secure key generation, storage, and exchange mechanisms.</a:t>
            </a:r>
          </a:p>
          <a:p>
            <a:pPr>
              <a:buFont typeface="Arial" panose="020B0604020202020204" pitchFamily="34" charset="0"/>
              <a:buChar char="•"/>
            </a:pPr>
            <a:r>
              <a:rPr lang="en-US" b="1" dirty="0"/>
              <a:t>Steganalysis Countermeasures:</a:t>
            </a:r>
            <a:r>
              <a:rPr lang="en-US" dirty="0"/>
              <a:t> Incorporate techniques to make the hidden data more resistant to steganalysis.</a:t>
            </a:r>
          </a:p>
          <a:p>
            <a:pPr>
              <a:buFont typeface="Arial" panose="020B0604020202020204" pitchFamily="34" charset="0"/>
              <a:buChar char="•"/>
            </a:pPr>
            <a:r>
              <a:rPr lang="en-US" b="1" dirty="0"/>
              <a:t>Two-Factor Authentication:</a:t>
            </a:r>
            <a:r>
              <a:rPr lang="en-US" dirty="0"/>
              <a:t> Add 2FA to protect user accounts.</a:t>
            </a:r>
          </a:p>
          <a:p>
            <a:pPr>
              <a:buFont typeface="Arial" panose="020B0604020202020204" pitchFamily="34" charset="0"/>
              <a:buChar char="•"/>
            </a:pPr>
            <a:r>
              <a:rPr lang="en-US" b="1" dirty="0"/>
              <a:t>Client side Encryption:</a:t>
            </a:r>
            <a:r>
              <a:rPr lang="en-US" dirty="0"/>
              <a:t> Encrypt the data before it leaves the users browser.</a:t>
            </a:r>
          </a:p>
          <a:p>
            <a:r>
              <a:rPr lang="en-IN" b="1" dirty="0"/>
              <a:t>2. Improved Functionality:</a:t>
            </a:r>
            <a:endParaRPr lang="en-IN" dirty="0"/>
          </a:p>
          <a:p>
            <a:pPr>
              <a:buFont typeface="Arial" panose="020B0604020202020204" pitchFamily="34" charset="0"/>
              <a:buChar char="•"/>
            </a:pPr>
            <a:r>
              <a:rPr lang="en-IN" b="1" dirty="0"/>
              <a:t>Expanded File Format Support:</a:t>
            </a:r>
            <a:r>
              <a:rPr lang="en-IN" dirty="0"/>
              <a:t> Add support for a wider range of file formats (e.g., PDFs, documents).</a:t>
            </a:r>
          </a:p>
          <a:p>
            <a:pPr>
              <a:buFont typeface="Arial" panose="020B0604020202020204" pitchFamily="34" charset="0"/>
              <a:buChar char="•"/>
            </a:pPr>
            <a:r>
              <a:rPr lang="en-IN" b="1" dirty="0"/>
              <a:t>Metadata Manipulation:</a:t>
            </a:r>
            <a:r>
              <a:rPr lang="en-IN" dirty="0"/>
              <a:t> Allow users to modify or remove metadata from carrier files.</a:t>
            </a:r>
          </a:p>
          <a:p>
            <a:r>
              <a:rPr lang="en-IN" b="1" dirty="0"/>
              <a:t>3. User Experience (UX) Enhancements:</a:t>
            </a:r>
            <a:endParaRPr lang="en-IN" dirty="0"/>
          </a:p>
          <a:p>
            <a:pPr>
              <a:buFont typeface="Arial" panose="020B0604020202020204" pitchFamily="34" charset="0"/>
              <a:buChar char="•"/>
            </a:pPr>
            <a:r>
              <a:rPr lang="en-IN" b="1" dirty="0"/>
              <a:t>Intuitive User Interface (UI):</a:t>
            </a:r>
            <a:r>
              <a:rPr lang="en-IN" dirty="0"/>
              <a:t> Develop a modern and user-friendly web interface with drag-and-drop functionality, progress indicators, and clear feedback.</a:t>
            </a:r>
          </a:p>
          <a:p>
            <a:pPr>
              <a:buFont typeface="Arial" panose="020B0604020202020204" pitchFamily="34" charset="0"/>
              <a:buChar char="•"/>
            </a:pPr>
            <a:r>
              <a:rPr lang="en-IN" b="1" dirty="0"/>
              <a:t>Mobile Responsiveness:</a:t>
            </a:r>
            <a:r>
              <a:rPr lang="en-IN" dirty="0"/>
              <a:t> Ensure the application is accessible and usable on mobile devices.</a:t>
            </a:r>
          </a:p>
          <a:p>
            <a:pPr>
              <a:buFont typeface="Arial" panose="020B0604020202020204" pitchFamily="34" charset="0"/>
              <a:buChar char="•"/>
            </a:pPr>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47500" lnSpcReduction="20000"/>
          </a:bodyPr>
          <a:lstStyle/>
          <a:p>
            <a:r>
              <a:rPr lang="en-US" sz="3200" dirty="0"/>
              <a:t>Currently, performing steganography (hiding data within other data) often requires technical expertise and the use of command-line tools or specialized software. This creates barriers for users who may need to securely share information without attracting unwanted attention but lack the technical skills or access to appropriate tools. There's a need for a user-friendly, accessible, and platform-independent solution that simplifies the process of embedding and extracting hidden data within digital files.</a:t>
            </a:r>
          </a:p>
          <a:p>
            <a:r>
              <a:rPr lang="en-US" sz="3200" b="1" dirty="0"/>
              <a:t>Specific Issues:</a:t>
            </a:r>
            <a:endParaRPr lang="en-US" sz="3200" dirty="0"/>
          </a:p>
          <a:p>
            <a:pPr>
              <a:buFont typeface="Arial" panose="020B0604020202020204" pitchFamily="34" charset="0"/>
              <a:buChar char="•"/>
            </a:pPr>
            <a:r>
              <a:rPr lang="en-US" sz="3200" b="1" dirty="0"/>
              <a:t>Lack of User-Friendly Interface:</a:t>
            </a:r>
            <a:r>
              <a:rPr lang="en-US" sz="3200" dirty="0"/>
              <a:t> Existing tools are often complex, intimidating, and require technical knowledge to operate.</a:t>
            </a:r>
          </a:p>
          <a:p>
            <a:pPr>
              <a:buFont typeface="Arial" panose="020B0604020202020204" pitchFamily="34" charset="0"/>
              <a:buChar char="•"/>
            </a:pPr>
            <a:r>
              <a:rPr lang="en-US" sz="3200" b="1" dirty="0"/>
              <a:t>Platform Dependence:</a:t>
            </a:r>
            <a:r>
              <a:rPr lang="en-US" sz="3200" dirty="0"/>
              <a:t> Many steganography tools are designed for specific operating systems, limiting accessibility.</a:t>
            </a:r>
          </a:p>
          <a:p>
            <a:pPr>
              <a:buFont typeface="Arial" panose="020B0604020202020204" pitchFamily="34" charset="0"/>
              <a:buChar char="•"/>
            </a:pPr>
            <a:r>
              <a:rPr lang="en-US" sz="3200" b="1" dirty="0"/>
              <a:t>Limited File Format Support:</a:t>
            </a:r>
            <a:r>
              <a:rPr lang="en-US" sz="3200" dirty="0"/>
              <a:t> Some tools may not support a wide range of file formats for embedding and extraction.</a:t>
            </a:r>
          </a:p>
          <a:p>
            <a:pPr>
              <a:buFont typeface="Arial" panose="020B0604020202020204" pitchFamily="34" charset="0"/>
              <a:buChar char="•"/>
            </a:pPr>
            <a:r>
              <a:rPr lang="en-US" sz="3200" b="1" dirty="0"/>
              <a:t>Difficulty in Managing Keys and Passwords:</a:t>
            </a:r>
            <a:r>
              <a:rPr lang="en-US" sz="3200" dirty="0"/>
              <a:t> Securely handling encryption keys and passwords is crucial for steganography, but current solutions may not provide intuitive management.</a:t>
            </a:r>
          </a:p>
          <a:p>
            <a:pPr>
              <a:buFont typeface="Arial" panose="020B0604020202020204" pitchFamily="34" charset="0"/>
              <a:buChar char="•"/>
            </a:pPr>
            <a:r>
              <a:rPr lang="en-US" sz="3200" b="1" dirty="0"/>
              <a:t>Lack of Visual Feedback:</a:t>
            </a:r>
            <a:r>
              <a:rPr lang="en-US" sz="3200" dirty="0"/>
              <a:t> Users may find it challenging to understand the process and verify the successful embedding or extraction of data without visual feedback.</a:t>
            </a:r>
          </a:p>
          <a:p>
            <a:pPr>
              <a:buFont typeface="Arial" panose="020B0604020202020204" pitchFamily="34" charset="0"/>
              <a:buChar char="•"/>
            </a:pPr>
            <a:r>
              <a:rPr lang="en-US" sz="3200" b="1" dirty="0"/>
              <a:t>Security Concerns:</a:t>
            </a:r>
            <a:r>
              <a:rPr lang="en-US" sz="3200" dirty="0"/>
              <a:t> Some existing web based tools are not secure, or do not offer the ability to encrypt the hidden data.</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C3D7FCFA-0E89-F8A9-FCE8-F0BA1C4BEF25}"/>
              </a:ext>
            </a:extLst>
          </p:cNvPr>
          <p:cNvSpPr>
            <a:spLocks noGrp="1" noChangeArrowheads="1"/>
          </p:cNvSpPr>
          <p:nvPr>
            <p:ph idx="1"/>
          </p:nvPr>
        </p:nvSpPr>
        <p:spPr bwMode="auto">
          <a:xfrm>
            <a:off x="198891" y="1518884"/>
            <a:ext cx="117942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Python:</a:t>
            </a:r>
            <a:r>
              <a:rPr kumimoji="0" lang="en-US" altLang="en-US" sz="1600" b="0" i="0" u="none" strike="noStrike" cap="none" normalizeH="0" baseline="0" dirty="0">
                <a:ln>
                  <a:noFill/>
                </a:ln>
                <a:solidFill>
                  <a:schemeClr val="tx1"/>
                </a:solidFill>
                <a:effectLst/>
              </a:rPr>
              <a:t> The core programming language used for the application.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Flask:</a:t>
            </a:r>
            <a:r>
              <a:rPr kumimoji="0" lang="en-US" altLang="en-US" sz="1600" b="0" i="0" u="none" strike="noStrike" cap="none" normalizeH="0" baseline="0" dirty="0">
                <a:ln>
                  <a:noFill/>
                </a:ln>
                <a:solidFill>
                  <a:schemeClr val="tx1"/>
                </a:solidFill>
                <a:effectLst/>
              </a:rPr>
              <a:t> A lightweight and flexible Python web framework used to build the web application. It handles routing, request handling, and response generation.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HTML/Templates:</a:t>
            </a:r>
            <a:r>
              <a:rPr kumimoji="0" lang="en-US" altLang="en-US" sz="1600" b="0" i="0" u="none" strike="noStrike" cap="none" normalizeH="0" baseline="0" dirty="0">
                <a:ln>
                  <a:noFill/>
                </a:ln>
                <a:solidFill>
                  <a:schemeClr val="tx1"/>
                </a:solidFill>
                <a:effectLst/>
              </a:rPr>
              <a:t> The </a:t>
            </a:r>
            <a:r>
              <a:rPr kumimoji="0" lang="en-US" altLang="en-US" sz="1600" b="0" i="0" u="none" strike="noStrike" cap="none" normalizeH="0" baseline="0" dirty="0" err="1">
                <a:ln>
                  <a:noFill/>
                </a:ln>
                <a:solidFill>
                  <a:schemeClr val="tx1"/>
                </a:solidFill>
                <a:effectLst/>
              </a:rPr>
              <a:t>render_template</a:t>
            </a:r>
            <a:r>
              <a:rPr kumimoji="0" lang="en-US" altLang="en-US" sz="1600" b="0" i="0" u="none" strike="noStrike" cap="none" normalizeH="0" baseline="0" dirty="0">
                <a:ln>
                  <a:noFill/>
                </a:ln>
                <a:solidFill>
                  <a:schemeClr val="tx1"/>
                </a:solidFill>
                <a:effectLst/>
              </a:rPr>
              <a:t> function suggests the use of HTML templates (likely Jinja2 templates, which Flask uses by default) for the index.html file, which defines the structure and content of the web page.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JavaScript (Implied):</a:t>
            </a:r>
            <a:r>
              <a:rPr kumimoji="0" lang="en-US" altLang="en-US" sz="1600" b="0" i="0" u="none" strike="noStrike" cap="none" normalizeH="0" baseline="0" dirty="0">
                <a:ln>
                  <a:noFill/>
                </a:ln>
                <a:solidFill>
                  <a:schemeClr val="tx1"/>
                </a:solidFill>
                <a:effectLst/>
              </a:rPr>
              <a:t> While not explicitly shown in the Python code, the use of </a:t>
            </a:r>
            <a:r>
              <a:rPr kumimoji="0" lang="en-US" altLang="en-US" sz="1600" b="0" i="0" u="none" strike="noStrike" cap="none" normalizeH="0" baseline="0" dirty="0" err="1">
                <a:ln>
                  <a:noFill/>
                </a:ln>
                <a:solidFill>
                  <a:schemeClr val="tx1"/>
                </a:solidFill>
                <a:effectLst/>
              </a:rPr>
              <a:t>jsonify</a:t>
            </a:r>
            <a:r>
              <a:rPr kumimoji="0" lang="en-US" altLang="en-US" sz="1600" b="0" i="0" u="none" strike="noStrike" cap="none" normalizeH="0" baseline="0" dirty="0">
                <a:ln>
                  <a:noFill/>
                </a:ln>
                <a:solidFill>
                  <a:schemeClr val="tx1"/>
                </a:solidFill>
                <a:effectLst/>
              </a:rPr>
              <a:t> and the handling of file uploads through </a:t>
            </a:r>
            <a:r>
              <a:rPr kumimoji="0" lang="en-US" altLang="en-US" sz="1600" b="0" i="0" u="none" strike="noStrike" cap="none" normalizeH="0" baseline="0" dirty="0" err="1">
                <a:ln>
                  <a:noFill/>
                </a:ln>
                <a:solidFill>
                  <a:schemeClr val="tx1"/>
                </a:solidFill>
                <a:effectLst/>
              </a:rPr>
              <a:t>request.files</a:t>
            </a:r>
            <a:r>
              <a:rPr kumimoji="0" lang="en-US" altLang="en-US" sz="1600" b="0" i="0" u="none" strike="noStrike" cap="none" normalizeH="0" baseline="0" dirty="0">
                <a:ln>
                  <a:noFill/>
                </a:ln>
                <a:solidFill>
                  <a:schemeClr val="tx1"/>
                </a:solidFill>
                <a:effectLst/>
              </a:rPr>
              <a:t> strongly imply the presence of JavaScript in the index.html file. JavaScript would be used for: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Handling file uploads.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Making AJAX requests to the /encode and /decode routes.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Dynamically updating the web page with the results.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File Handling (Python's built-in):</a:t>
            </a:r>
            <a:r>
              <a:rPr kumimoji="0" lang="en-US" altLang="en-US" sz="1600" b="0" i="0" u="none" strike="noStrike" cap="none" normalizeH="0" baseline="0" dirty="0">
                <a:ln>
                  <a:noFill/>
                </a:ln>
                <a:solidFill>
                  <a:schemeClr val="tx1"/>
                </a:solidFill>
                <a:effectLst/>
              </a:rPr>
              <a:t> The code uses Python's file handling capabilities to read and process uploaded files.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JSON:</a:t>
            </a:r>
            <a:r>
              <a:rPr kumimoji="0" lang="en-US" altLang="en-US" sz="1600" b="0" i="0" u="none" strike="noStrike" cap="none" normalizeH="0" baseline="0" dirty="0">
                <a:ln>
                  <a:noFill/>
                </a:ln>
                <a:solidFill>
                  <a:schemeClr val="tx1"/>
                </a:solidFill>
                <a:effectLst/>
              </a:rPr>
              <a:t> The </a:t>
            </a:r>
            <a:r>
              <a:rPr kumimoji="0" lang="en-US" altLang="en-US" sz="1600" b="0" i="0" u="none" strike="noStrike" cap="none" normalizeH="0" baseline="0" dirty="0" err="1">
                <a:ln>
                  <a:noFill/>
                </a:ln>
                <a:solidFill>
                  <a:schemeClr val="tx1"/>
                </a:solidFill>
                <a:effectLst/>
              </a:rPr>
              <a:t>jsonify</a:t>
            </a:r>
            <a:r>
              <a:rPr kumimoji="0" lang="en-US" altLang="en-US" sz="1600" b="0" i="0" u="none" strike="noStrike" cap="none" normalizeH="0" baseline="0" dirty="0">
                <a:ln>
                  <a:noFill/>
                </a:ln>
                <a:solidFill>
                  <a:schemeClr val="tx1"/>
                </a:solidFill>
                <a:effectLst/>
              </a:rPr>
              <a:t> function is used to return data in JSON format, which is a standard format for data exchange between web servers and clients.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Modules (encode.py and decode.py):</a:t>
            </a:r>
            <a:r>
              <a:rPr kumimoji="0" lang="en-US" altLang="en-US" sz="1600" b="0" i="0" u="none" strike="noStrike" cap="none" normalizeH="0" baseline="0" dirty="0">
                <a:ln>
                  <a:noFill/>
                </a:ln>
                <a:solidFill>
                  <a:schemeClr val="tx1"/>
                </a:solidFill>
                <a:effectLst/>
              </a:rPr>
              <a:t> The code imports functionalities from encode.py and decode.py. These modules presumably contain the actual steganography logic for encoding and decoding messages within images, audio, and video files.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HTTP:</a:t>
            </a:r>
            <a:r>
              <a:rPr kumimoji="0" lang="en-US" altLang="en-US" sz="1600" b="0" i="0" u="none" strike="noStrike" cap="none" normalizeH="0" baseline="0" dirty="0">
                <a:ln>
                  <a:noFill/>
                </a:ln>
                <a:solidFill>
                  <a:schemeClr val="tx1"/>
                </a:solidFill>
                <a:effectLst/>
              </a:rPr>
              <a:t> The web application uses the HTTP protocol for communication between the client (web browser) and the server.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Request/Response cycle:</a:t>
            </a:r>
            <a:r>
              <a:rPr kumimoji="0" lang="en-US" altLang="en-US" sz="1600" b="0" i="0" u="none" strike="noStrike" cap="none" normalizeH="0" baseline="0" dirty="0">
                <a:ln>
                  <a:noFill/>
                </a:ln>
                <a:solidFill>
                  <a:schemeClr val="tx1"/>
                </a:solidFill>
                <a:effectLst/>
              </a:rPr>
              <a:t> The code follows the standard request/response cycle of web applications, handling POST requests for encoding and decoding.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7" name="Rectangle 2">
            <a:extLst>
              <a:ext uri="{FF2B5EF4-FFF2-40B4-BE49-F238E27FC236}">
                <a16:creationId xmlns:a16="http://schemas.microsoft.com/office/drawing/2014/main" id="{0024409B-F631-D221-8615-780C5B530D90}"/>
              </a:ext>
            </a:extLst>
          </p:cNvPr>
          <p:cNvSpPr>
            <a:spLocks noGrp="1" noChangeArrowheads="1"/>
          </p:cNvSpPr>
          <p:nvPr>
            <p:ph idx="1"/>
          </p:nvPr>
        </p:nvSpPr>
        <p:spPr bwMode="auto">
          <a:xfrm>
            <a:off x="180870" y="1274239"/>
            <a:ext cx="1142993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Multi-Media Support: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code aims to handle steganography across three different media types: images, audio, and video. This broad support is a significant plus, as many steganography tools focus on a single media type.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Flask Web Framework:</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Flask makes the application relatively lightweight and easy to deploy. Flask's simplicity allows for rapid prototyping and development, which is beneficial for building a proof-of-concept.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JSON API:</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use of </a:t>
            </a:r>
            <a:r>
              <a:rPr kumimoji="0" lang="en-US" altLang="en-US" sz="1800" b="0" i="0" u="none" strike="noStrike" cap="none" normalizeH="0" baseline="0" dirty="0" err="1">
                <a:ln>
                  <a:noFill/>
                </a:ln>
                <a:solidFill>
                  <a:schemeClr val="tx1"/>
                </a:solidFill>
                <a:effectLst/>
                <a:latin typeface="Arial Unicode MS"/>
              </a:rPr>
              <a:t>jsonify</a:t>
            </a:r>
            <a:r>
              <a:rPr kumimoji="0" lang="en-US" altLang="en-US" sz="1800" b="0" i="0" u="none" strike="noStrike" cap="none" normalizeH="0" baseline="0" dirty="0">
                <a:ln>
                  <a:noFill/>
                </a:ln>
                <a:solidFill>
                  <a:schemeClr val="tx1"/>
                </a:solidFill>
                <a:effectLst/>
              </a:rPr>
              <a:t> to return data in JSON format is a modern and efficient approach. It allows for easy integration with JavaScript on the client-side, enabling dynamic updates and a more interactive user experience.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Modular Design: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separation of encoding and decoding logic into separate modules (</a:t>
            </a:r>
            <a:r>
              <a:rPr kumimoji="0" lang="en-US" altLang="en-US" sz="1800" b="0" i="0" u="none" strike="noStrike" cap="none" normalizeH="0" baseline="0" dirty="0">
                <a:ln>
                  <a:noFill/>
                </a:ln>
                <a:solidFill>
                  <a:schemeClr val="tx1"/>
                </a:solidFill>
                <a:effectLst/>
                <a:latin typeface="Arial Unicode MS"/>
              </a:rPr>
              <a:t>encode.py</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a:ln>
                  <a:noFill/>
                </a:ln>
                <a:solidFill>
                  <a:schemeClr val="tx1"/>
                </a:solidFill>
                <a:effectLst/>
                <a:latin typeface="Arial Unicode MS"/>
              </a:rPr>
              <a:t>decode.py</a:t>
            </a:r>
            <a:r>
              <a:rPr kumimoji="0" lang="en-US" altLang="en-US" sz="1800" b="0" i="0" u="none" strike="noStrike" cap="none" normalizeH="0" baseline="0" dirty="0">
                <a:ln>
                  <a:noFill/>
                </a:ln>
                <a:solidFill>
                  <a:schemeClr val="tx1"/>
                </a:solidFill>
                <a:effectLst/>
              </a:rPr>
              <a:t>) promotes code organization and maintainability. This modularity makes it easier to extend the application with new steganography algorithms or media types.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File Upload Handling: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code manages file uploads, which is a core requirement for a steganography application.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code has some basic error handling, checking if the correct amount of files are uploaded. This is a very good start.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344130" y="1196543"/>
            <a:ext cx="11266678" cy="5555974"/>
          </a:xfrm>
        </p:spPr>
        <p:txBody>
          <a:bodyPr>
            <a:normAutofit fontScale="55000" lnSpcReduction="20000"/>
          </a:bodyPr>
          <a:lstStyle/>
          <a:p>
            <a:pPr>
              <a:buFont typeface="Arial" panose="020B0604020202020204" pitchFamily="34" charset="0"/>
              <a:buChar char="•"/>
            </a:pPr>
            <a:r>
              <a:rPr lang="en-US" sz="1900" b="1" dirty="0"/>
              <a:t>General Users:</a:t>
            </a:r>
            <a:r>
              <a:rPr lang="en-US" sz="1900" dirty="0"/>
              <a:t> </a:t>
            </a:r>
          </a:p>
          <a:p>
            <a:pPr marL="742950" lvl="1" indent="-285750">
              <a:buFont typeface="Arial" panose="020B0604020202020204" pitchFamily="34" charset="0"/>
              <a:buChar char="•"/>
            </a:pPr>
            <a:r>
              <a:rPr lang="en-US" sz="1900" dirty="0"/>
              <a:t>People who want to share personal photos or messages discreetly, perhaps to avoid unwanted attention on social media.</a:t>
            </a:r>
          </a:p>
          <a:p>
            <a:pPr marL="742950" lvl="1" indent="-285750">
              <a:buFont typeface="Arial" panose="020B0604020202020204" pitchFamily="34" charset="0"/>
              <a:buChar char="•"/>
            </a:pPr>
            <a:r>
              <a:rPr lang="en-US" sz="1900" dirty="0"/>
              <a:t>Individuals seeking to protect sensitive personal data.</a:t>
            </a:r>
          </a:p>
          <a:p>
            <a:pPr>
              <a:buFont typeface="Arial" panose="020B0604020202020204" pitchFamily="34" charset="0"/>
              <a:buChar char="•"/>
            </a:pPr>
            <a:r>
              <a:rPr lang="en-US" sz="1900" b="1" dirty="0"/>
              <a:t>Journalists and Activists:</a:t>
            </a:r>
            <a:r>
              <a:rPr lang="en-US" sz="1900" dirty="0"/>
              <a:t> </a:t>
            </a:r>
          </a:p>
          <a:p>
            <a:pPr marL="742950" lvl="1" indent="-285750">
              <a:buFont typeface="Arial" panose="020B0604020202020204" pitchFamily="34" charset="0"/>
              <a:buChar char="•"/>
            </a:pPr>
            <a:r>
              <a:rPr lang="en-US" sz="1900" dirty="0"/>
              <a:t>Those working in environments with censorship or surveillance, needing to communicate securely with sources or share information.</a:t>
            </a:r>
          </a:p>
          <a:p>
            <a:pPr marL="742950" lvl="1" indent="-285750">
              <a:buFont typeface="Arial" panose="020B0604020202020204" pitchFamily="34" charset="0"/>
              <a:buChar char="•"/>
            </a:pPr>
            <a:r>
              <a:rPr lang="en-US" sz="1900" dirty="0"/>
              <a:t>Individuals seeking to protect whistleblowing activities.</a:t>
            </a:r>
          </a:p>
          <a:p>
            <a:r>
              <a:rPr lang="en-US" sz="1900" b="1" dirty="0"/>
              <a:t>2. Professionals Handling Sensitive Information:</a:t>
            </a:r>
            <a:endParaRPr lang="en-US" sz="1900" dirty="0"/>
          </a:p>
          <a:p>
            <a:pPr>
              <a:buFont typeface="Arial" panose="020B0604020202020204" pitchFamily="34" charset="0"/>
              <a:buChar char="•"/>
            </a:pPr>
            <a:r>
              <a:rPr lang="en-US" sz="1900" b="1" dirty="0"/>
              <a:t>Cybersecurity Professionals:</a:t>
            </a:r>
            <a:r>
              <a:rPr lang="en-US" sz="1900" dirty="0"/>
              <a:t> </a:t>
            </a:r>
          </a:p>
          <a:p>
            <a:pPr marL="742950" lvl="1" indent="-285750">
              <a:buFont typeface="Arial" panose="020B0604020202020204" pitchFamily="34" charset="0"/>
              <a:buChar char="•"/>
            </a:pPr>
            <a:r>
              <a:rPr lang="en-US" sz="1900" dirty="0"/>
              <a:t>Using steganography for covert communication, hiding encryption keys, or watermarking digital assets.</a:t>
            </a:r>
          </a:p>
          <a:p>
            <a:pPr marL="742950" lvl="1" indent="-285750">
              <a:buFont typeface="Arial" panose="020B0604020202020204" pitchFamily="34" charset="0"/>
              <a:buChar char="•"/>
            </a:pPr>
            <a:r>
              <a:rPr lang="en-US" sz="1900" dirty="0"/>
              <a:t>Forensic analysts who might encounter steganography during investigations.</a:t>
            </a:r>
          </a:p>
          <a:p>
            <a:pPr>
              <a:buFont typeface="Arial" panose="020B0604020202020204" pitchFamily="34" charset="0"/>
              <a:buChar char="•"/>
            </a:pPr>
            <a:r>
              <a:rPr lang="en-US" sz="1900" b="1" dirty="0"/>
              <a:t>Law Enforcement:</a:t>
            </a:r>
            <a:r>
              <a:rPr lang="en-US" sz="1900" dirty="0"/>
              <a:t> </a:t>
            </a:r>
          </a:p>
          <a:p>
            <a:pPr marL="742950" lvl="1" indent="-285750">
              <a:buFont typeface="Arial" panose="020B0604020202020204" pitchFamily="34" charset="0"/>
              <a:buChar char="•"/>
            </a:pPr>
            <a:r>
              <a:rPr lang="en-US" sz="1900" dirty="0"/>
              <a:t>Utilizing steganography for covert communication or to embed hidden identifiers in digital evidence.</a:t>
            </a:r>
          </a:p>
          <a:p>
            <a:r>
              <a:rPr lang="en-US" sz="1900" b="1" dirty="0"/>
              <a:t>3. Digital Content Creators and Distributors:</a:t>
            </a:r>
            <a:endParaRPr lang="en-US" sz="1900" dirty="0"/>
          </a:p>
          <a:p>
            <a:pPr>
              <a:buFont typeface="Arial" panose="020B0604020202020204" pitchFamily="34" charset="0"/>
              <a:buChar char="•"/>
            </a:pPr>
            <a:r>
              <a:rPr lang="en-US" sz="1900" b="1" dirty="0"/>
              <a:t>Photographers and Artists:</a:t>
            </a:r>
            <a:r>
              <a:rPr lang="en-US" sz="1900" dirty="0"/>
              <a:t> </a:t>
            </a:r>
          </a:p>
          <a:p>
            <a:pPr marL="742950" lvl="1" indent="-285750">
              <a:buFont typeface="Arial" panose="020B0604020202020204" pitchFamily="34" charset="0"/>
              <a:buChar char="•"/>
            </a:pPr>
            <a:r>
              <a:rPr lang="en-US" sz="1900" dirty="0"/>
              <a:t>Embedding watermarks or copyright information within their digital creations.</a:t>
            </a:r>
          </a:p>
          <a:p>
            <a:pPr>
              <a:buFont typeface="Arial" panose="020B0604020202020204" pitchFamily="34" charset="0"/>
              <a:buChar char="•"/>
            </a:pPr>
            <a:r>
              <a:rPr lang="en-US" sz="1900" b="1" dirty="0"/>
              <a:t>Content Distributors:</a:t>
            </a:r>
            <a:r>
              <a:rPr lang="en-US" sz="1900" dirty="0"/>
              <a:t> </a:t>
            </a:r>
          </a:p>
          <a:p>
            <a:pPr marL="742950" lvl="1" indent="-285750">
              <a:buFont typeface="Arial" panose="020B0604020202020204" pitchFamily="34" charset="0"/>
              <a:buChar char="•"/>
            </a:pPr>
            <a:r>
              <a:rPr lang="en-US" sz="1900" dirty="0"/>
              <a:t>Hiding metadata or tracking information within media files.</a:t>
            </a:r>
          </a:p>
          <a:p>
            <a:r>
              <a:rPr lang="en-US" sz="1900" b="1" dirty="0"/>
              <a:t>4. Hobbyists and Tech Enthusiasts:</a:t>
            </a:r>
            <a:endParaRPr lang="en-US" sz="1900" dirty="0"/>
          </a:p>
          <a:p>
            <a:pPr>
              <a:buFont typeface="Arial" panose="020B0604020202020204" pitchFamily="34" charset="0"/>
              <a:buChar char="•"/>
            </a:pPr>
            <a:r>
              <a:rPr lang="en-US" sz="1900" b="1" dirty="0"/>
              <a:t>Individuals interested in cryptography and information security:</a:t>
            </a:r>
            <a:r>
              <a:rPr lang="en-US" sz="1900" dirty="0"/>
              <a:t> </a:t>
            </a:r>
          </a:p>
          <a:p>
            <a:pPr marL="742950" lvl="1" indent="-285750">
              <a:buFont typeface="Arial" panose="020B0604020202020204" pitchFamily="34" charset="0"/>
              <a:buChar char="•"/>
            </a:pPr>
            <a:r>
              <a:rPr lang="en-US" sz="1900" dirty="0"/>
              <a:t>Experimenting with steganography techniques for educational or personal projects.</a:t>
            </a:r>
          </a:p>
          <a:p>
            <a:pPr>
              <a:buFont typeface="Arial" panose="020B0604020202020204" pitchFamily="34" charset="0"/>
              <a:buChar char="•"/>
            </a:pPr>
            <a:r>
              <a:rPr lang="en-US" sz="1900" b="1" dirty="0"/>
              <a:t>People who enjoy puzzles and secret messaging:</a:t>
            </a:r>
            <a:r>
              <a:rPr lang="en-US" sz="1900" dirty="0"/>
              <a:t> </a:t>
            </a:r>
          </a:p>
          <a:p>
            <a:pPr marL="742950" lvl="1" indent="-285750">
              <a:buFont typeface="Arial" panose="020B0604020202020204" pitchFamily="34" charset="0"/>
              <a:buChar char="•"/>
            </a:pPr>
            <a:r>
              <a:rPr lang="en-US" sz="1900" dirty="0"/>
              <a:t>Using steganography for fun and communication with friends.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AD936F5-D47C-418E-957B-E67FE0AB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383D63D-AFF6-450E-9563-88C596AE6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Rectangle 50">
            <a:extLst>
              <a:ext uri="{FF2B5EF4-FFF2-40B4-BE49-F238E27FC236}">
                <a16:creationId xmlns:a16="http://schemas.microsoft.com/office/drawing/2014/main" id="{1E16AD71-390C-4868-A5FB-5EB087437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3" name="Rectangle 52">
            <a:extLst>
              <a:ext uri="{FF2B5EF4-FFF2-40B4-BE49-F238E27FC236}">
                <a16:creationId xmlns:a16="http://schemas.microsoft.com/office/drawing/2014/main" id="{831BE33D-0E67-4BB0-8A1B-581C9F3C4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5" name="Rectangle 54">
            <a:extLst>
              <a:ext uri="{FF2B5EF4-FFF2-40B4-BE49-F238E27FC236}">
                <a16:creationId xmlns:a16="http://schemas.microsoft.com/office/drawing/2014/main" id="{FC428F49-D716-4BA1-9E15-BCC588E96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5" y="619432"/>
            <a:ext cx="3697570" cy="5771133"/>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420" y="2338817"/>
            <a:ext cx="3433547" cy="1366281"/>
          </a:xfrm>
        </p:spPr>
        <p:txBody>
          <a:bodyPr vert="horz" lIns="91440" tIns="45720" rIns="91440" bIns="45720" rtlCol="0">
            <a:normAutofit/>
          </a:bodyPr>
          <a:lstStyle/>
          <a:p>
            <a:r>
              <a:rPr lang="en-US" dirty="0">
                <a:solidFill>
                  <a:srgbClr val="FFFFFF"/>
                </a:solidFill>
              </a:rPr>
              <a:t>Results</a:t>
            </a:r>
          </a:p>
        </p:txBody>
      </p:sp>
      <p:pic>
        <p:nvPicPr>
          <p:cNvPr id="9" name="Picture 8">
            <a:extLst>
              <a:ext uri="{FF2B5EF4-FFF2-40B4-BE49-F238E27FC236}">
                <a16:creationId xmlns:a16="http://schemas.microsoft.com/office/drawing/2014/main" id="{0FF74895-A2C3-2FF8-71D5-745F3FB9157A}"/>
              </a:ext>
            </a:extLst>
          </p:cNvPr>
          <p:cNvPicPr>
            <a:picLocks noChangeAspect="1"/>
          </p:cNvPicPr>
          <p:nvPr/>
        </p:nvPicPr>
        <p:blipFill>
          <a:blip r:embed="rId2"/>
          <a:srcRect r="26835" b="-1"/>
          <a:stretch/>
        </p:blipFill>
        <p:spPr>
          <a:xfrm>
            <a:off x="4241827" y="619432"/>
            <a:ext cx="3703320" cy="2847165"/>
          </a:xfrm>
          <a:prstGeom prst="rect">
            <a:avLst/>
          </a:prstGeom>
        </p:spPr>
      </p:pic>
      <p:pic>
        <p:nvPicPr>
          <p:cNvPr id="11" name="Picture 10">
            <a:extLst>
              <a:ext uri="{FF2B5EF4-FFF2-40B4-BE49-F238E27FC236}">
                <a16:creationId xmlns:a16="http://schemas.microsoft.com/office/drawing/2014/main" id="{C582D4AE-70E6-7CDE-C9C7-77C3A8B9B271}"/>
              </a:ext>
            </a:extLst>
          </p:cNvPr>
          <p:cNvPicPr>
            <a:picLocks noChangeAspect="1"/>
          </p:cNvPicPr>
          <p:nvPr/>
        </p:nvPicPr>
        <p:blipFill>
          <a:blip r:embed="rId3"/>
          <a:srcRect r="26842" b="-1"/>
          <a:stretch/>
        </p:blipFill>
        <p:spPr>
          <a:xfrm>
            <a:off x="8042503" y="619432"/>
            <a:ext cx="3702973" cy="2847165"/>
          </a:xfrm>
          <a:prstGeom prst="rect">
            <a:avLst/>
          </a:prstGeom>
        </p:spPr>
      </p:pic>
      <p:pic>
        <p:nvPicPr>
          <p:cNvPr id="7" name="Picture 6">
            <a:extLst>
              <a:ext uri="{FF2B5EF4-FFF2-40B4-BE49-F238E27FC236}">
                <a16:creationId xmlns:a16="http://schemas.microsoft.com/office/drawing/2014/main" id="{28C44ED8-3393-C5D7-BBE3-1F33368C455C}"/>
              </a:ext>
            </a:extLst>
          </p:cNvPr>
          <p:cNvPicPr>
            <a:picLocks noChangeAspect="1"/>
          </p:cNvPicPr>
          <p:nvPr/>
        </p:nvPicPr>
        <p:blipFill>
          <a:blip r:embed="rId4"/>
          <a:srcRect r="26276" b="2"/>
          <a:stretch/>
        </p:blipFill>
        <p:spPr>
          <a:xfrm>
            <a:off x="4246401" y="3575304"/>
            <a:ext cx="3703320" cy="2825496"/>
          </a:xfrm>
          <a:prstGeom prst="rect">
            <a:avLst/>
          </a:prstGeom>
        </p:spPr>
      </p:pic>
      <p:pic>
        <p:nvPicPr>
          <p:cNvPr id="5" name="Content Placeholder 4">
            <a:extLst>
              <a:ext uri="{FF2B5EF4-FFF2-40B4-BE49-F238E27FC236}">
                <a16:creationId xmlns:a16="http://schemas.microsoft.com/office/drawing/2014/main" id="{0180388B-D86E-8C06-A297-D4A17F1E7A74}"/>
              </a:ext>
            </a:extLst>
          </p:cNvPr>
          <p:cNvPicPr>
            <a:picLocks noChangeAspect="1"/>
          </p:cNvPicPr>
          <p:nvPr/>
        </p:nvPicPr>
        <p:blipFill>
          <a:blip r:embed="rId5"/>
          <a:srcRect l="13642" r="12641" b="2"/>
          <a:stretch/>
        </p:blipFill>
        <p:spPr>
          <a:xfrm>
            <a:off x="8037116" y="3562351"/>
            <a:ext cx="3702973" cy="282549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314633" y="1351187"/>
            <a:ext cx="11296175" cy="5236426"/>
          </a:xfrm>
        </p:spPr>
        <p:txBody>
          <a:bodyPr>
            <a:normAutofit fontScale="92500"/>
          </a:bodyPr>
          <a:lstStyle/>
          <a:p>
            <a:r>
              <a:rPr lang="en-US" sz="1900" b="1" dirty="0"/>
              <a:t>Strengths:</a:t>
            </a:r>
            <a:endParaRPr lang="en-US" sz="1900" dirty="0"/>
          </a:p>
          <a:p>
            <a:pPr>
              <a:buFont typeface="Arial" panose="020B0604020202020204" pitchFamily="34" charset="0"/>
              <a:buChar char="•"/>
            </a:pPr>
            <a:r>
              <a:rPr lang="en-US" sz="1900" b="1" dirty="0"/>
              <a:t>Functional Core:</a:t>
            </a:r>
            <a:r>
              <a:rPr lang="en-US" sz="1900" dirty="0"/>
              <a:t> The code effectively outlines the core logic for a steganography web application.</a:t>
            </a:r>
          </a:p>
          <a:p>
            <a:pPr>
              <a:buFont typeface="Arial" panose="020B0604020202020204" pitchFamily="34" charset="0"/>
              <a:buChar char="•"/>
            </a:pPr>
            <a:r>
              <a:rPr lang="en-US" sz="1900" b="1" dirty="0"/>
              <a:t>Multi-Media Potential:</a:t>
            </a:r>
            <a:r>
              <a:rPr lang="en-US" sz="1900" dirty="0"/>
              <a:t> It lays the groundwork for supporting diverse media types.</a:t>
            </a:r>
          </a:p>
          <a:p>
            <a:pPr>
              <a:buFont typeface="Arial" panose="020B0604020202020204" pitchFamily="34" charset="0"/>
              <a:buChar char="•"/>
            </a:pPr>
            <a:r>
              <a:rPr lang="en-US" sz="1900" b="1" dirty="0"/>
              <a:t>Flask Framework:</a:t>
            </a:r>
            <a:r>
              <a:rPr lang="en-US" sz="1900" dirty="0"/>
              <a:t> The use of Flask provides a lightweight and flexible foundation.</a:t>
            </a:r>
          </a:p>
          <a:p>
            <a:pPr>
              <a:buFont typeface="Arial" panose="020B0604020202020204" pitchFamily="34" charset="0"/>
              <a:buChar char="•"/>
            </a:pPr>
            <a:r>
              <a:rPr lang="en-US" sz="1900" b="1" dirty="0"/>
              <a:t>Modular Design:</a:t>
            </a:r>
            <a:r>
              <a:rPr lang="en-US" sz="1900" dirty="0"/>
              <a:t> The separation of encoding and decoding logic enhances maintainability.</a:t>
            </a:r>
          </a:p>
          <a:p>
            <a:r>
              <a:rPr lang="en-US" sz="1900" b="1" dirty="0"/>
              <a:t>Weaknesses and Areas for Improvement:</a:t>
            </a:r>
            <a:endParaRPr lang="en-US" sz="1900" dirty="0"/>
          </a:p>
          <a:p>
            <a:pPr>
              <a:buFont typeface="Arial" panose="020B0604020202020204" pitchFamily="34" charset="0"/>
              <a:buChar char="•"/>
            </a:pPr>
            <a:r>
              <a:rPr lang="en-US" sz="1900" b="1" dirty="0"/>
              <a:t>Missing Frontend:</a:t>
            </a:r>
            <a:r>
              <a:rPr lang="en-US" sz="1900" dirty="0"/>
              <a:t> A user-friendly interface is essential for end-user adoption.</a:t>
            </a:r>
          </a:p>
          <a:p>
            <a:pPr>
              <a:buFont typeface="Arial" panose="020B0604020202020204" pitchFamily="34" charset="0"/>
              <a:buChar char="•"/>
            </a:pPr>
            <a:r>
              <a:rPr lang="en-US" sz="1900" b="1" dirty="0"/>
              <a:t>Security Gaps:</a:t>
            </a:r>
            <a:r>
              <a:rPr lang="en-US" sz="1900" dirty="0"/>
              <a:t> The absence of robust encryption and secure key management raises serious security concerns.</a:t>
            </a:r>
          </a:p>
          <a:p>
            <a:pPr>
              <a:buFont typeface="Arial" panose="020B0604020202020204" pitchFamily="34" charset="0"/>
              <a:buChar char="•"/>
            </a:pPr>
            <a:r>
              <a:rPr lang="en-US" sz="1900" b="1" dirty="0"/>
              <a:t>Lack of Error Handling and Validation:</a:t>
            </a:r>
            <a:r>
              <a:rPr lang="en-US" sz="1900" dirty="0"/>
              <a:t> More comprehensive error handling and file validation are needed.</a:t>
            </a:r>
          </a:p>
          <a:p>
            <a:pPr>
              <a:buFont typeface="Arial" panose="020B0604020202020204" pitchFamily="34" charset="0"/>
              <a:buChar char="•"/>
            </a:pPr>
            <a:r>
              <a:rPr lang="en-US" sz="1900" b="1" dirty="0"/>
              <a:t>Performance Considerations:</a:t>
            </a:r>
            <a:r>
              <a:rPr lang="en-US" sz="1900" dirty="0"/>
              <a:t> Optimization for handling large files is crucial.</a:t>
            </a:r>
          </a:p>
          <a:p>
            <a:pPr>
              <a:buFont typeface="Arial" panose="020B0604020202020204" pitchFamily="34" charset="0"/>
              <a:buChar char="•"/>
            </a:pPr>
            <a:r>
              <a:rPr lang="en-US" sz="1900" b="1" dirty="0"/>
              <a:t>Usability Deficiencies:</a:t>
            </a:r>
            <a:r>
              <a:rPr lang="en-US" sz="1900" dirty="0"/>
              <a:t> Clear instructions, feedback mechanisms, and progress indicators are necessary.</a:t>
            </a:r>
          </a:p>
          <a:p>
            <a:pPr>
              <a:buFont typeface="Arial" panose="020B0604020202020204" pitchFamily="34" charset="0"/>
              <a:buChar char="•"/>
            </a:pPr>
            <a:r>
              <a:rPr lang="en-US" sz="1900" b="1" dirty="0"/>
              <a:t>Privacy concerns:</a:t>
            </a:r>
            <a:r>
              <a:rPr lang="en-US" sz="1900" dirty="0"/>
              <a:t> User trust must be earned by ensuring that user data is not stored unnecessarily.</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hlinkClick r:id="rId2"/>
              </a:rPr>
              <a:t>https://github.com/Goppu05/AICTE_INTERNSHIP_IBM_CYBER_STEGO.git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1312</Words>
  <Application>Microsoft Office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 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Gopendra Nirmalkar</cp:lastModifiedBy>
  <cp:revision>26</cp:revision>
  <dcterms:created xsi:type="dcterms:W3CDTF">2021-05-26T16:50:10Z</dcterms:created>
  <dcterms:modified xsi:type="dcterms:W3CDTF">2025-02-26T13:27:44Z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