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Open Sans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2" y="53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04086" y="1445342"/>
            <a:ext cx="6045695" cy="526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Organization Name : </a:t>
            </a:r>
            <a:r>
              <a:rPr lang="en-GB" i="0" dirty="0">
                <a:solidFill>
                  <a:srgbClr val="212529"/>
                </a:solidFill>
                <a:effectLst/>
                <a:latin typeface="Libre Franklin" pitchFamily="2" charset="0"/>
              </a:rPr>
              <a:t>Ministry of AYUSH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r>
              <a:rPr lang="en-US" dirty="0">
                <a:latin typeface="montserratregular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SIH</a:t>
            </a:r>
            <a:r>
              <a:rPr lang="en-GB" i="0" dirty="0">
                <a:solidFill>
                  <a:srgbClr val="212529"/>
                </a:solidFill>
                <a:effectLst/>
                <a:latin typeface="Libre Franklin" pitchFamily="2" charset="0"/>
              </a:rPr>
              <a:t>1344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GB" sz="1600" i="0" dirty="0">
                <a:solidFill>
                  <a:srgbClr val="212529"/>
                </a:solidFill>
                <a:effectLst/>
                <a:latin typeface="Libre Franklin" pitchFamily="2" charset="0"/>
              </a:rPr>
              <a:t>Al-based tool for preliminary 		          diagnosis of Dermatological manifestations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GB" i="0" dirty="0">
                <a:solidFill>
                  <a:srgbClr val="212529"/>
                </a:solidFill>
                <a:effectLst/>
                <a:latin typeface="Libre Franklin" pitchFamily="2" charset="0"/>
              </a:rPr>
              <a:t>Alpha</a:t>
            </a:r>
            <a:endParaRPr lang="en-US" dirty="0">
              <a:solidFill>
                <a:schemeClr val="tx1"/>
              </a:solidFill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GB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S.Syed</a:t>
            </a:r>
            <a:r>
              <a:rPr lang="en-GB" i="0" dirty="0">
                <a:solidFill>
                  <a:srgbClr val="212529"/>
                </a:solidFill>
                <a:effectLst/>
                <a:latin typeface="Libre Franklin" pitchFamily="2" charset="0"/>
              </a:rPr>
              <a:t> Masood</a:t>
            </a:r>
            <a:endParaRPr lang="en-US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GB" i="0" dirty="0">
                <a:solidFill>
                  <a:srgbClr val="212529"/>
                </a:solidFill>
                <a:effectLst/>
                <a:latin typeface="Libre Franklin" pitchFamily="2" charset="0"/>
              </a:rPr>
              <a:t>C-25006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GB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GB" dirty="0" err="1">
                <a:solidFill>
                  <a:schemeClr val="tx1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Saranathan</a:t>
            </a:r>
            <a:r>
              <a:rPr lang="en-GB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 College of Engineering </a:t>
            </a:r>
            <a:endParaRPr lang="en-US" dirty="0">
              <a:latin typeface="Libre Franklin" pitchFamily="2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GB" i="0" dirty="0">
                <a:solidFill>
                  <a:srgbClr val="212529"/>
                </a:solidFill>
                <a:effectLst/>
                <a:latin typeface="Libre Franklin" pitchFamily="2" charset="0"/>
              </a:rPr>
              <a:t>MedTech / </a:t>
            </a:r>
            <a:r>
              <a:rPr lang="en-GB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BioTech</a:t>
            </a:r>
            <a:r>
              <a:rPr lang="en-GB" i="0" dirty="0">
                <a:solidFill>
                  <a:srgbClr val="212529"/>
                </a:solidFill>
                <a:effectLst/>
                <a:latin typeface="Libre Franklin" pitchFamily="2" charset="0"/>
              </a:rPr>
              <a:t> / </a:t>
            </a:r>
            <a:r>
              <a:rPr lang="en-GB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HealthTech</a:t>
            </a:r>
            <a:endParaRPr dirty="0">
              <a:latin typeface="Libre Franklin" pitchFamily="2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740923" y="117448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Idea/Approach Details</a:t>
            </a:r>
            <a:endParaRPr sz="40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565401" y="2013598"/>
            <a:ext cx="6031881" cy="467472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20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Solution :</a:t>
            </a:r>
          </a:p>
          <a:p>
            <a:pPr marL="285750" lvl="0" indent="-285750">
              <a:spcAft>
                <a:spcPts val="600"/>
              </a:spcAft>
              <a:buFont typeface="Noto Sans Symbols"/>
              <a:buChar char="⮚"/>
            </a:pPr>
            <a:r>
              <a:rPr lang="en-GB" dirty="0">
                <a:latin typeface="Libre Franklin" pitchFamily="2" charset="0"/>
              </a:rPr>
              <a:t>We propose an AI-powered Mobile and Web application to identify dermatological diseases as a solution.</a:t>
            </a:r>
          </a:p>
          <a:p>
            <a:pPr marL="285750" lvl="0" indent="-285750">
              <a:spcAft>
                <a:spcPts val="600"/>
              </a:spcAft>
              <a:buFont typeface="Noto Sans Symbols"/>
              <a:buChar char="⮚"/>
            </a:pPr>
            <a:r>
              <a:rPr lang="en-US" dirty="0">
                <a:latin typeface="Libre Franklin" pitchFamily="2" charset="0"/>
              </a:rPr>
              <a:t>Using the app, users can upload/snap a picture of the area that they suspect to be affected by a Dermatological Disease.</a:t>
            </a:r>
          </a:p>
          <a:p>
            <a:pPr marL="285750" lvl="0" indent="-285750">
              <a:spcAft>
                <a:spcPts val="600"/>
              </a:spcAft>
              <a:buFont typeface="Noto Sans Symbols"/>
              <a:buChar char="⮚"/>
            </a:pPr>
            <a:r>
              <a:rPr lang="en-GB" dirty="0">
                <a:latin typeface="Libre Franklin" pitchFamily="2" charset="0"/>
              </a:rPr>
              <a:t>The app analyses the image and provides information on the disease, dietary recommendations, and a list of expert doctors.</a:t>
            </a:r>
          </a:p>
          <a:p>
            <a:pPr marL="285750" lvl="0" indent="-285750">
              <a:spcAft>
                <a:spcPts val="600"/>
              </a:spcAft>
              <a:buFont typeface="Noto Sans Symbols"/>
              <a:buChar char="⮚"/>
            </a:pPr>
            <a:r>
              <a:rPr lang="en-US" dirty="0">
                <a:latin typeface="Libre Franklin" pitchFamily="2" charset="0"/>
              </a:rPr>
              <a:t>The Deep Learning Model comprises : </a:t>
            </a:r>
          </a:p>
          <a:p>
            <a:pPr marL="631825" lvl="1" indent="-285750">
              <a:lnSpc>
                <a:spcPct val="100000"/>
              </a:lnSpc>
              <a:spcBef>
                <a:spcPts val="1000"/>
              </a:spcBef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Libre Franklin" pitchFamily="2" charset="0"/>
              </a:rPr>
              <a:t>Convolutional Neural Network (CNN) </a:t>
            </a:r>
            <a:r>
              <a:rPr lang="en-US" sz="1600" dirty="0">
                <a:latin typeface="Libre Franklin" pitchFamily="2" charset="0"/>
              </a:rPr>
              <a:t>for Image Feature Extraction</a:t>
            </a:r>
          </a:p>
          <a:p>
            <a:pPr marL="631825" lvl="1" indent="-285750">
              <a:lnSpc>
                <a:spcPct val="100000"/>
              </a:lnSpc>
              <a:spcBef>
                <a:spcPts val="1000"/>
              </a:spcBef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Libre Franklin" pitchFamily="2" charset="0"/>
              </a:rPr>
              <a:t>Dense Neural Network (DNN) </a:t>
            </a:r>
            <a:r>
              <a:rPr lang="en-US" sz="1600" dirty="0">
                <a:latin typeface="Libre Franklin" pitchFamily="2" charset="0"/>
              </a:rPr>
              <a:t>for Identifying the Dermatological Disease</a:t>
            </a: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SzPts val="1600"/>
              <a:buNone/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SzPts val="1600"/>
              <a:buNone/>
            </a:pPr>
            <a:endParaRPr lang="en-US" sz="1600" dirty="0"/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SzPts val="1600"/>
              <a:buFont typeface="Noto Sans Symbols"/>
              <a:buChar char="⮚"/>
            </a:pP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863395" y="6371303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7695A56C-4658-CED7-4DBD-DC68213E375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226" r="1226"/>
          <a:stretch/>
        </p:blipFill>
        <p:spPr>
          <a:xfrm>
            <a:off x="6597282" y="169682"/>
            <a:ext cx="5488475" cy="342193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218555" y="3744583"/>
            <a:ext cx="4572001" cy="279817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1800" b="0" i="0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016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TensorFlow, </a:t>
            </a:r>
            <a:r>
              <a:rPr lang="en-US" b="1" dirty="0" err="1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Keras</a:t>
            </a:r>
            <a:r>
              <a:rPr lang="en-US" b="1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 - </a:t>
            </a:r>
            <a:r>
              <a:rPr lang="en-US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Deep Learning Framework </a:t>
            </a:r>
          </a:p>
          <a:p>
            <a:pPr marL="285750" marR="0" lvl="0" indent="-2016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b="1" dirty="0">
                <a:solidFill>
                  <a:schemeClr val="tx1"/>
                </a:solidFill>
                <a:latin typeface="Libre Franklin" pitchFamily="2" charset="0"/>
              </a:rPr>
              <a:t>Flask - </a:t>
            </a:r>
            <a:r>
              <a:rPr lang="en-GB" dirty="0">
                <a:solidFill>
                  <a:schemeClr val="tx1"/>
                </a:solidFill>
                <a:latin typeface="Libre Franklin" pitchFamily="2" charset="0"/>
              </a:rPr>
              <a:t>Web Framework  </a:t>
            </a:r>
          </a:p>
          <a:p>
            <a:pPr marL="285750" marR="0" lvl="0" indent="-2016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b="1" dirty="0">
                <a:solidFill>
                  <a:schemeClr val="tx1"/>
                </a:solidFill>
                <a:latin typeface="Libre Franklin" pitchFamily="2" charset="0"/>
              </a:rPr>
              <a:t>React Native(Expo) - </a:t>
            </a:r>
            <a:r>
              <a:rPr lang="en-GB" dirty="0">
                <a:solidFill>
                  <a:schemeClr val="tx1"/>
                </a:solidFill>
                <a:latin typeface="Libre Franklin" pitchFamily="2" charset="0"/>
              </a:rPr>
              <a:t>Mobile App Framework</a:t>
            </a:r>
          </a:p>
          <a:p>
            <a:pPr marL="285750" marR="0" lvl="0" indent="-2016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b="1" dirty="0">
                <a:solidFill>
                  <a:schemeClr val="tx1"/>
                </a:solidFill>
                <a:latin typeface="Libre Franklin" pitchFamily="2" charset="0"/>
              </a:rPr>
              <a:t>SQLite -  </a:t>
            </a:r>
            <a:r>
              <a:rPr lang="en-GB" dirty="0">
                <a:solidFill>
                  <a:schemeClr val="tx1"/>
                </a:solidFill>
                <a:latin typeface="Libre Franklin" pitchFamily="2" charset="0"/>
              </a:rPr>
              <a:t>Database</a:t>
            </a:r>
          </a:p>
          <a:p>
            <a:pPr marL="285750" marR="0" lvl="0" indent="-2016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b="1" dirty="0">
                <a:solidFill>
                  <a:schemeClr val="tx1"/>
                </a:solidFill>
                <a:latin typeface="Libre Franklin" pitchFamily="2" charset="0"/>
              </a:rPr>
              <a:t>OpenCV, PIL -  </a:t>
            </a:r>
            <a:r>
              <a:rPr lang="en-GB" dirty="0">
                <a:solidFill>
                  <a:schemeClr val="tx1"/>
                </a:solidFill>
                <a:latin typeface="Libre Franklin" pitchFamily="2" charset="0"/>
              </a:rPr>
              <a:t>Image Processing</a:t>
            </a:r>
          </a:p>
          <a:p>
            <a:pPr marL="285750" marR="0" lvl="0" indent="-2016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b="1" dirty="0">
                <a:solidFill>
                  <a:schemeClr val="tx1"/>
                </a:solidFill>
                <a:latin typeface="Libre Franklin" pitchFamily="2" charset="0"/>
              </a:rPr>
              <a:t>spaCy - </a:t>
            </a:r>
            <a:r>
              <a:rPr lang="en-GB" dirty="0">
                <a:solidFill>
                  <a:schemeClr val="tx1"/>
                </a:solidFill>
                <a:latin typeface="Libre Franklin" pitchFamily="2" charset="0"/>
              </a:rPr>
              <a:t>Natural Language Processing</a:t>
            </a:r>
          </a:p>
          <a:p>
            <a:pPr marL="285750" marR="0" lvl="0" indent="-2016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b="1" dirty="0">
                <a:solidFill>
                  <a:schemeClr val="tx1"/>
                </a:solidFill>
                <a:latin typeface="Libre Franklin" pitchFamily="2" charset="0"/>
              </a:rPr>
              <a:t>GeoPy - </a:t>
            </a:r>
            <a:r>
              <a:rPr lang="en-GB" dirty="0">
                <a:solidFill>
                  <a:schemeClr val="tx1"/>
                </a:solidFill>
                <a:latin typeface="Libre Franklin" pitchFamily="2" charset="0"/>
              </a:rPr>
              <a:t>Geolocation</a:t>
            </a:r>
            <a:endParaRPr dirty="0">
              <a:solidFill>
                <a:schemeClr val="tx1"/>
              </a:solidFill>
              <a:latin typeface="Libre Franklin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2DB22-4A0C-2833-2AFE-4E1F6BE5F0B9}"/>
              </a:ext>
            </a:extLst>
          </p:cNvPr>
          <p:cNvSpPr txBox="1"/>
          <p:nvPr/>
        </p:nvSpPr>
        <p:spPr>
          <a:xfrm>
            <a:off x="6758854" y="420691"/>
            <a:ext cx="231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Architecture</a:t>
            </a:r>
            <a:endParaRPr lang="en-IN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513246" y="2038013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/>
              <a:t>Use Cases: </a:t>
            </a:r>
            <a:endParaRPr sz="2000"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6199694" y="1921458"/>
            <a:ext cx="5059928" cy="462074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388" lvl="0" indent="-179388" algn="l" rtl="0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3"/>
                </a:solidFill>
                <a:latin typeface="Libre Franklin" pitchFamily="2" charset="0"/>
              </a:rPr>
              <a:t>Dermatological Disease Identification</a:t>
            </a:r>
          </a:p>
          <a:p>
            <a:pPr marL="0" lvl="0" indent="0" rtl="0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n-GB" sz="1800" dirty="0">
                <a:solidFill>
                  <a:schemeClr val="accent3"/>
                </a:solidFill>
                <a:latin typeface="Libre Franklin" pitchFamily="2" charset="0"/>
              </a:rPr>
              <a:t>         </a:t>
            </a:r>
            <a:r>
              <a:rPr lang="en-GB" sz="1400" dirty="0">
                <a:solidFill>
                  <a:schemeClr val="tx1"/>
                </a:solidFill>
                <a:latin typeface="Libre Franklin" pitchFamily="2" charset="0"/>
              </a:rPr>
              <a:t>Identify the Dermatological disease with an Image of   </a:t>
            </a:r>
          </a:p>
          <a:p>
            <a:pPr marL="0" lvl="0" indent="0" rtl="0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n-GB" sz="1400" dirty="0">
                <a:solidFill>
                  <a:schemeClr val="tx1"/>
                </a:solidFill>
                <a:latin typeface="Libre Franklin" pitchFamily="2" charset="0"/>
              </a:rPr>
              <a:t>the Disease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495A2"/>
              </a:solidFill>
              <a:effectLst/>
              <a:uLnTx/>
              <a:uFillTx/>
              <a:latin typeface="Libre Franklin" pitchFamily="2" charset="0"/>
              <a:sym typeface="Libre Franklin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Doctor Recommendation and Consultation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        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Get a list of Expert Dermatologists nearby and an 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option to book a consultation session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495A2"/>
              </a:solidFill>
              <a:effectLst/>
              <a:uLnTx/>
              <a:uFillTx/>
              <a:latin typeface="Libre Franklin" pitchFamily="2" charset="0"/>
              <a:sym typeface="Libre Franklin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Diet Recommendation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        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Get a list of Food items to take and not to take for a 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quick recovery</a:t>
            </a:r>
            <a:endParaRPr lang="en-GB" sz="2400" dirty="0">
              <a:solidFill>
                <a:schemeClr val="tx1"/>
              </a:solidFill>
              <a:latin typeface="Libre Franklin" pitchFamily="2" charset="0"/>
            </a:endParaRPr>
          </a:p>
          <a:p>
            <a:pPr marL="0" lvl="0" indent="0" rtl="0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600"/>
            </a:pPr>
            <a:endParaRPr lang="en-GB" sz="1200" dirty="0">
              <a:solidFill>
                <a:schemeClr val="accent3"/>
              </a:solidFill>
              <a:latin typeface="Libre Franklin" pitchFamily="2" charset="0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Get Useful Tips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        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Get useful Tips to Recover from the Disease and to 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Prevent the Spreading of the Disease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re Franklin" pitchFamily="2" charset="0"/>
              <a:sym typeface="Libre Franklin"/>
            </a:endParaRP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re Franklin" pitchFamily="2" charset="0"/>
              <a:sym typeface="Libre Franklin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Community</a:t>
            </a: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 Forum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300" b="0" i="0" u="none" strike="noStrike" kern="0" cap="none" spc="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         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Join the Community for support and spread Awareness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endParaRPr lang="en-GB" sz="1200" dirty="0">
              <a:solidFill>
                <a:schemeClr val="accent3"/>
              </a:solidFill>
              <a:latin typeface="Libre Franklin" pitchFamily="2" charset="0"/>
            </a:endParaRPr>
          </a:p>
          <a:p>
            <a:pPr marL="179388" lvl="0" indent="-179388" algn="l" rtl="0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3"/>
                </a:solidFill>
                <a:latin typeface="Libre Franklin" pitchFamily="2" charset="0"/>
              </a:rPr>
              <a:t>Multilingual Support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lang="en-GB" sz="1400" dirty="0">
                <a:solidFill>
                  <a:srgbClr val="000000"/>
                </a:solidFill>
                <a:latin typeface="Libre Franklin" pitchFamily="2" charset="0"/>
              </a:rPr>
              <a:t>           Supports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 Major Languages across India and the World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Libre Franklin" pitchFamily="2" charset="0"/>
              <a:sym typeface="Libre Franklin"/>
            </a:endParaRP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endParaRPr lang="en-GB" sz="1200" dirty="0">
              <a:solidFill>
                <a:schemeClr val="accent3"/>
              </a:solidFill>
              <a:latin typeface="Libre Franklin" pitchFamily="2" charset="0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Ø"/>
              <a:tabLst/>
              <a:defRPr/>
            </a:pPr>
            <a:r>
              <a:rPr lang="en-GB" dirty="0">
                <a:solidFill>
                  <a:srgbClr val="4495A2"/>
                </a:solidFill>
                <a:latin typeface="Libre Franklin" pitchFamily="2" charset="0"/>
              </a:rPr>
              <a:t>Cross Platform Support 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tabLst/>
              <a:defRPr/>
            </a:pPr>
            <a:r>
              <a:rPr lang="en-GB" sz="1400" dirty="0">
                <a:solidFill>
                  <a:srgbClr val="4495A2"/>
                </a:solidFill>
                <a:latin typeface="Libre Franklin" pitchFamily="2" charset="0"/>
              </a:rPr>
              <a:t>           </a:t>
            </a:r>
            <a:r>
              <a:rPr lang="en-GB" sz="1400" dirty="0">
                <a:solidFill>
                  <a:srgbClr val="000000"/>
                </a:solidFill>
                <a:latin typeface="Libre Franklin" pitchFamily="2" charset="0"/>
              </a:rPr>
              <a:t>Works on Android, iOS and all the Web Browsers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rgbClr val="4495A2"/>
              </a:solidFill>
              <a:effectLst/>
              <a:uLnTx/>
              <a:uFillTx/>
              <a:latin typeface="Libre Franklin" pitchFamily="2" charset="0"/>
              <a:sym typeface="Libre Franklin"/>
            </a:endParaRP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 pitchFamily="2" charset="0"/>
                <a:sym typeface="Libre Franklin"/>
              </a:rPr>
              <a:t>          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495A2"/>
              </a:solidFill>
              <a:effectLst/>
              <a:uLnTx/>
              <a:uFillTx/>
              <a:latin typeface="Libre Franklin" pitchFamily="2" charset="0"/>
              <a:sym typeface="Libre Franklin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765686" y="6456045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20584" y="1463914"/>
            <a:ext cx="5143500" cy="36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Show Stoppers :</a:t>
            </a:r>
            <a:endParaRPr sz="1600"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530763" y="2212241"/>
            <a:ext cx="5181880" cy="397174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GB" sz="1600" dirty="0">
              <a:latin typeface="Libre Franklin" pitchFamily="2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sz="1600" i="0" dirty="0">
                <a:solidFill>
                  <a:schemeClr val="accent3"/>
                </a:solidFill>
                <a:effectLst/>
                <a:latin typeface="Libre Franklin" pitchFamily="2" charset="0"/>
              </a:rPr>
              <a:t>Early detection and Treatment : </a:t>
            </a:r>
            <a:r>
              <a:rPr lang="en-GB" sz="1600" i="0" dirty="0">
                <a:solidFill>
                  <a:schemeClr val="tx1"/>
                </a:solidFill>
                <a:effectLst/>
                <a:latin typeface="Libre Franklin" pitchFamily="2" charset="0"/>
              </a:rPr>
              <a:t>The App helps us</a:t>
            </a:r>
            <a:r>
              <a:rPr lang="en-GB" sz="1600" dirty="0">
                <a:solidFill>
                  <a:schemeClr val="tx1"/>
                </a:solidFill>
                <a:latin typeface="Libre Franklin" pitchFamily="2" charset="0"/>
              </a:rPr>
              <a:t>ers to quickly know about the disease, so they can take Remedial actions or consult doctor for serious cases.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sz="1600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sz="1600" dirty="0">
                <a:solidFill>
                  <a:schemeClr val="accent3"/>
                </a:solidFill>
                <a:latin typeface="Libre Franklin" pitchFamily="2" charset="0"/>
              </a:rPr>
              <a:t>Awareness about the Disease : </a:t>
            </a:r>
            <a:r>
              <a:rPr lang="en-GB" sz="1600" dirty="0">
                <a:solidFill>
                  <a:schemeClr val="tx1"/>
                </a:solidFill>
                <a:latin typeface="Libre Franklin" pitchFamily="2" charset="0"/>
              </a:rPr>
              <a:t>The App helps to create awareness among the public, especially in rural areas.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sz="1600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indent="-285750"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sz="1600" dirty="0">
                <a:solidFill>
                  <a:schemeClr val="accent3"/>
                </a:solidFill>
                <a:latin typeface="Libre Franklin" pitchFamily="2" charset="0"/>
              </a:rPr>
              <a:t>Useful in Remote Areas : </a:t>
            </a:r>
            <a:r>
              <a:rPr lang="en-GB" sz="1600" dirty="0">
                <a:solidFill>
                  <a:schemeClr val="tx1"/>
                </a:solidFill>
                <a:latin typeface="Libre Franklin" pitchFamily="2" charset="0"/>
              </a:rPr>
              <a:t>The Mobile App can be used in remote areas with no internet connection to get basic information.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sz="1600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sz="1600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sz="1600" dirty="0">
              <a:solidFill>
                <a:schemeClr val="accent3"/>
              </a:solidFill>
              <a:latin typeface="Libre Franklin" pitchFamily="2" charset="0"/>
            </a:endParaRPr>
          </a:p>
        </p:txBody>
      </p:sp>
      <p:sp>
        <p:nvSpPr>
          <p:cNvPr id="4" name="Google Shape;217;p2">
            <a:extLst>
              <a:ext uri="{FF2B5EF4-FFF2-40B4-BE49-F238E27FC236}">
                <a16:creationId xmlns:a16="http://schemas.microsoft.com/office/drawing/2014/main" id="{BB26E062-A556-FF7A-A211-63820076B0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0923" y="117448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Idea/Approach Details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702794" y="2062101"/>
            <a:ext cx="11145119" cy="47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Leader Name:  </a:t>
            </a:r>
            <a:r>
              <a:rPr lang="en-US" sz="1400" b="1" dirty="0">
                <a:solidFill>
                  <a:schemeClr val="tx1"/>
                </a:solidFill>
              </a:rPr>
              <a:t>S. Syed Masood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 : B.E 			                        Stream  : CSE			Year  : III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1 Name:  </a:t>
            </a:r>
            <a:r>
              <a:rPr lang="en-US" sz="1400" b="1" dirty="0">
                <a:solidFill>
                  <a:schemeClr val="tx1"/>
                </a:solidFill>
              </a:rPr>
              <a:t>D. </a:t>
            </a:r>
            <a:r>
              <a:rPr lang="en-US" sz="1400" b="1" dirty="0" err="1">
                <a:solidFill>
                  <a:schemeClr val="tx1"/>
                </a:solidFill>
              </a:rPr>
              <a:t>Suryaa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 : B.E 				Stream  : CSE			Year 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2 Name:  </a:t>
            </a:r>
            <a:r>
              <a:rPr lang="en-US" sz="1400" b="1" dirty="0">
                <a:solidFill>
                  <a:schemeClr val="tx1"/>
                </a:solidFill>
              </a:rPr>
              <a:t>M. GoppyKrishna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 : B.E 				Stream  : CSE			Year 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3 Name:  </a:t>
            </a:r>
            <a:r>
              <a:rPr lang="en-US" sz="1400" b="1" dirty="0">
                <a:solidFill>
                  <a:schemeClr val="tx1"/>
                </a:solidFill>
              </a:rPr>
              <a:t>VV. </a:t>
            </a:r>
            <a:r>
              <a:rPr lang="en-US" sz="1400" b="1" dirty="0" err="1">
                <a:solidFill>
                  <a:schemeClr val="tx1"/>
                </a:solidFill>
              </a:rPr>
              <a:t>Velvizhi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 : B.E 				Stream  : CSE			Year 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4 Name:  </a:t>
            </a:r>
            <a:r>
              <a:rPr lang="en-US" sz="1400" b="1" dirty="0">
                <a:solidFill>
                  <a:schemeClr val="tx1"/>
                </a:solidFill>
              </a:rPr>
              <a:t>P. Sai Charan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 : B.E 				Stream  : CSE			Year 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5 Name:  </a:t>
            </a:r>
            <a:r>
              <a:rPr lang="en-US" sz="1400" b="1" dirty="0">
                <a:solidFill>
                  <a:schemeClr val="tx1"/>
                </a:solidFill>
              </a:rPr>
              <a:t>N. Vishwa</a:t>
            </a:r>
            <a:endParaRPr sz="1800" dirty="0"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400" dirty="0"/>
              <a:t>Branch  : B.E 				Stream  : CSE			Year  : III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400" b="1" dirty="0">
                <a:solidFill>
                  <a:srgbClr val="804160"/>
                </a:solidFill>
              </a:rPr>
              <a:t>Team Mentor 1 Name:  </a:t>
            </a:r>
            <a:r>
              <a:rPr lang="en-GB" sz="1400" b="1" dirty="0">
                <a:solidFill>
                  <a:schemeClr val="tx1"/>
                </a:solidFill>
              </a:rPr>
              <a:t>B. </a:t>
            </a:r>
            <a:r>
              <a:rPr lang="en-GB" sz="1400" b="1" dirty="0" err="1">
                <a:solidFill>
                  <a:schemeClr val="tx1"/>
                </a:solidFill>
              </a:rPr>
              <a:t>Rethina</a:t>
            </a:r>
            <a:r>
              <a:rPr lang="en-GB" sz="1400" b="1" dirty="0">
                <a:solidFill>
                  <a:schemeClr val="tx1"/>
                </a:solidFill>
              </a:rPr>
              <a:t>  Kumar</a:t>
            </a:r>
            <a:endParaRPr lang="en-GB"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 dirty="0"/>
              <a:t>Category : Assistant  professor, CSE, SCE 	                        Expertise : AI/ML 		        Domain Experience :   21 years</a:t>
            </a:r>
            <a:endParaRPr lang="en-GB" sz="1800" dirty="0"/>
          </a:p>
        </p:txBody>
      </p:sp>
      <p:sp>
        <p:nvSpPr>
          <p:cNvPr id="2" name="Google Shape;217;p2">
            <a:extLst>
              <a:ext uri="{FF2B5EF4-FFF2-40B4-BE49-F238E27FC236}">
                <a16:creationId xmlns:a16="http://schemas.microsoft.com/office/drawing/2014/main" id="{C0F5EB2B-8020-3BC1-EE18-0F21B27EE746}"/>
              </a:ext>
            </a:extLst>
          </p:cNvPr>
          <p:cNvSpPr txBox="1">
            <a:spLocks/>
          </p:cNvSpPr>
          <p:nvPr/>
        </p:nvSpPr>
        <p:spPr>
          <a:xfrm>
            <a:off x="740923" y="117448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000" dirty="0"/>
              <a:t>Team Members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597</Words>
  <Application>Microsoft Office PowerPoint</Application>
  <PresentationFormat>Widescreen</PresentationFormat>
  <Paragraphs>83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Noto Sans Symbols</vt:lpstr>
      <vt:lpstr>Libre Franklin</vt:lpstr>
      <vt:lpstr>Open Sans</vt:lpstr>
      <vt:lpstr>Wingdings</vt:lpstr>
      <vt:lpstr>Franklin Gothic</vt:lpstr>
      <vt:lpstr>montserratregular</vt:lpstr>
      <vt:lpstr>Arial</vt:lpstr>
      <vt:lpstr>Theme1</vt:lpstr>
      <vt:lpstr>Basic Details of the Team and Problem Statement</vt:lpstr>
      <vt:lpstr>Idea/Approach Details</vt:lpstr>
      <vt:lpstr>Idea/Approach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Goppy Krishna Murali</cp:lastModifiedBy>
  <cp:revision>26</cp:revision>
  <dcterms:created xsi:type="dcterms:W3CDTF">2022-02-11T07:14:46Z</dcterms:created>
  <dcterms:modified xsi:type="dcterms:W3CDTF">2023-10-02T10:42:55Z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