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4" r:id="rId7"/>
    <p:sldId id="260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9874B8-DA84-2A2D-6206-E44D74DE9157}" v="564" dt="2025-05-21T16:08:06.2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rGre14/hauffman_cod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  <a:ea typeface="+mj-lt"/>
                <a:cs typeface="+mj-lt"/>
              </a:rPr>
              <a:t>Huffman Coding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 fontScale="92500" lnSpcReduction="20000"/>
          </a:bodyPr>
          <a:lstStyle/>
          <a:p>
            <a:pPr algn="l"/>
            <a:r>
              <a:rPr lang="en-US" dirty="0"/>
              <a:t>TOR 3 project</a:t>
            </a:r>
          </a:p>
          <a:p>
            <a:pPr algn="l"/>
            <a:r>
              <a:rPr lang="en-US" dirty="0"/>
              <a:t>Gregor </a:t>
            </a:r>
            <a:r>
              <a:rPr lang="en-US" dirty="0" err="1"/>
              <a:t>Antonaz</a:t>
            </a:r>
            <a:r>
              <a:rPr lang="en-US" dirty="0"/>
              <a:t>, Miha </a:t>
            </a:r>
            <a:r>
              <a:rPr lang="en-US" dirty="0" err="1"/>
              <a:t>Sivka</a:t>
            </a:r>
          </a:p>
          <a:p>
            <a:pPr algn="l"/>
            <a:r>
              <a:rPr lang="en-US" dirty="0"/>
              <a:t>20.5.2025</a:t>
            </a:r>
          </a:p>
          <a:p>
            <a:pPr algn="l"/>
            <a:r>
              <a:rPr lang="en-US" dirty="0"/>
              <a:t>Git repo: </a:t>
            </a:r>
            <a:r>
              <a:rPr lang="en-US" dirty="0">
                <a:ea typeface="+mn-lt"/>
                <a:cs typeface="+mn-lt"/>
                <a:hlinkClick r:id="rId2"/>
              </a:rPr>
              <a:t>https://github.com/GorGre14/hauffman_code</a:t>
            </a:r>
            <a:r>
              <a:rPr lang="en-US" dirty="0">
                <a:ea typeface="+mn-lt"/>
                <a:cs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C76F2A-BABA-63DC-D34E-A30DE3CF1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8EE59-398A-3772-212C-47C370C5E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Aptos"/>
                <a:ea typeface="Calibri"/>
                <a:cs typeface="Calibri"/>
              </a:rPr>
              <a:t>Restrict your alphabet to 6 letters {a, b, c, d, e, f} and construct the sequence of 300 symbols e.g. </a:t>
            </a:r>
            <a:r>
              <a:rPr lang="en-US" sz="2000" dirty="0" err="1">
                <a:latin typeface="Aptos"/>
                <a:ea typeface="Calibri"/>
                <a:cs typeface="Calibri"/>
              </a:rPr>
              <a:t>abacefddcabbdedacffaeebdfcabeafbdcab</a:t>
            </a:r>
            <a:endParaRPr lang="en-US" sz="2000" dirty="0">
              <a:latin typeface="Aptos"/>
              <a:ea typeface="Calibri"/>
              <a:cs typeface="Calibri"/>
            </a:endParaRPr>
          </a:p>
          <a:p>
            <a:r>
              <a:rPr lang="en-US" sz="2000" dirty="0">
                <a:latin typeface="Aptos"/>
                <a:ea typeface="Calibri"/>
                <a:cs typeface="Calibri"/>
              </a:rPr>
              <a:t>using the following probability distribution :</a:t>
            </a:r>
            <a:br>
              <a:rPr lang="en-US" sz="2000" dirty="0"/>
            </a:br>
            <a:r>
              <a:rPr lang="en-US" sz="2000" dirty="0">
                <a:latin typeface="Aptos"/>
                <a:ea typeface="Calibri"/>
                <a:cs typeface="Calibri"/>
              </a:rPr>
              <a:t>Pb(a)=0.05, Pb(b)=0.1, Pb(c)=0.15, Pb(d)=0.18, Pb(e)=0.22, Pb(f)=0.3</a:t>
            </a:r>
          </a:p>
          <a:p>
            <a:r>
              <a:rPr lang="en-US" sz="2000" dirty="0">
                <a:latin typeface="Aptos"/>
                <a:ea typeface="+mn-lt"/>
                <a:cs typeface="+mn-lt"/>
              </a:rPr>
              <a:t>Huffman coding assigns shorter codewords to more frequent symbols and longer ones to less frequent symbols, thereby minimizing the expected codeword length</a:t>
            </a:r>
            <a:endParaRPr lang="en-US" sz="2000">
              <a:latin typeface="Aptos"/>
              <a:ea typeface="+mn-lt"/>
              <a:cs typeface="+mn-lt"/>
            </a:endParaRPr>
          </a:p>
          <a:p>
            <a:r>
              <a:rPr lang="en-US" sz="2000" dirty="0">
                <a:latin typeface="Aptos"/>
                <a:ea typeface="Calibri"/>
                <a:cs typeface="Calibri"/>
              </a:rPr>
              <a:t>In this project we show Huffman coding and decoding of the stream and compute the average length of codewords</a:t>
            </a:r>
          </a:p>
          <a:p>
            <a:r>
              <a:rPr lang="en-US" sz="2000" dirty="0">
                <a:latin typeface="Aptos"/>
                <a:ea typeface="Calibri"/>
                <a:cs typeface="Calibri"/>
              </a:rPr>
              <a:t>And what happens if  the probability is changed so that Pb(a)=0.3 and P(f)=0.05</a:t>
            </a:r>
          </a:p>
        </p:txBody>
      </p:sp>
    </p:spTree>
    <p:extLst>
      <p:ext uri="{BB962C8B-B14F-4D97-AF65-F5344CB8AC3E}">
        <p14:creationId xmlns:p14="http://schemas.microsoft.com/office/powerpoint/2010/main" val="1677552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5806DA-A869-C40E-76D4-C4A66B5D8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3D541D-B41B-2109-4B87-E1CF40E28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856C8B-EA7B-466A-86DB-0EDEA14E4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5EDBE9-321E-33A1-15CA-8AB325F4C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AE4147-EC10-84CC-DE8F-83A08ADC2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6700B5-7A19-E313-0255-951C69050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F21EFD-4C93-3C16-13B7-60643BB3C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Code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4A07E-FE25-27BE-9276-8C4F5370F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Node class - defines nodes in the </a:t>
            </a:r>
            <a:r>
              <a:rPr lang="en-US" sz="2000" dirty="0" err="1"/>
              <a:t>huffman</a:t>
            </a:r>
            <a:r>
              <a:rPr lang="en-US" sz="2000" dirty="0"/>
              <a:t> tree</a:t>
            </a:r>
          </a:p>
          <a:p>
            <a:r>
              <a:rPr lang="en-US" sz="2000" dirty="0" err="1"/>
              <a:t>Huffman_code</a:t>
            </a:r>
            <a:r>
              <a:rPr lang="en-US" sz="2000" dirty="0"/>
              <a:t> – </a:t>
            </a:r>
            <a:r>
              <a:rPr lang="en-US" sz="2000" dirty="0" err="1"/>
              <a:t>buildes</a:t>
            </a:r>
            <a:r>
              <a:rPr lang="en-US" sz="2000" dirty="0"/>
              <a:t> a Huffman code for the given dictionary and probabilities</a:t>
            </a:r>
          </a:p>
          <a:p>
            <a:r>
              <a:rPr lang="en-US" sz="2000" dirty="0"/>
              <a:t>Encoding – encodes the sequence with Huffman codebook</a:t>
            </a:r>
          </a:p>
          <a:p>
            <a:r>
              <a:rPr lang="en-US" sz="2000" dirty="0"/>
              <a:t>Decoding – decodes the string back to its original form</a:t>
            </a:r>
          </a:p>
          <a:p>
            <a:r>
              <a:rPr lang="en-US" sz="2000" dirty="0" err="1"/>
              <a:t>Expected_length</a:t>
            </a:r>
            <a:r>
              <a:rPr lang="en-US" sz="2000" dirty="0"/>
              <a:t> – calculates the expected codeword length</a:t>
            </a:r>
          </a:p>
          <a:p>
            <a:r>
              <a:rPr lang="en-US" sz="2000" err="1"/>
              <a:t>Averaged_realised_length</a:t>
            </a:r>
            <a:r>
              <a:rPr lang="en-US" sz="2000" dirty="0"/>
              <a:t> – computes the empirical average codeword length</a:t>
            </a:r>
          </a:p>
          <a:p>
            <a:r>
              <a:rPr lang="en-US" sz="2000" dirty="0" err="1"/>
              <a:t>Compression_ratio</a:t>
            </a:r>
            <a:r>
              <a:rPr lang="en-US" sz="2000" dirty="0"/>
              <a:t> – estimates the compression ratio</a:t>
            </a:r>
          </a:p>
        </p:txBody>
      </p:sp>
    </p:spTree>
    <p:extLst>
      <p:ext uri="{BB962C8B-B14F-4D97-AF65-F5344CB8AC3E}">
        <p14:creationId xmlns:p14="http://schemas.microsoft.com/office/powerpoint/2010/main" val="1865004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096FBE-6C3B-4E20-8D74-A374511FC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B99292-0AF4-077D-6113-EC3C16885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08FA36-35EB-8EE5-91CA-1E55740B9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644475-94D7-922C-7C6F-D43EBBD2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4C6175-0AF1-4562-3F44-6B97B7E93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958AA3-70D1-2C56-3AE1-ACDE6F663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5816D7-969B-6ED0-6349-AEFE92C85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Defining  the probabilities and generating the sequence</a:t>
            </a:r>
          </a:p>
        </p:txBody>
      </p:sp>
      <p:pic>
        <p:nvPicPr>
          <p:cNvPr id="7" name="Content Placeholder 6" descr="A computer screen with white text and numbers&#10;&#10;AI-generated content may be incorrect.">
            <a:extLst>
              <a:ext uri="{FF2B5EF4-FFF2-40B4-BE49-F238E27FC236}">
                <a16:creationId xmlns:a16="http://schemas.microsoft.com/office/drawing/2014/main" id="{ADA11698-4BFC-AE40-9D70-679F14373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2961" y="2916124"/>
            <a:ext cx="6877050" cy="1800225"/>
          </a:xfrm>
        </p:spPr>
      </p:pic>
    </p:spTree>
    <p:extLst>
      <p:ext uri="{BB962C8B-B14F-4D97-AF65-F5344CB8AC3E}">
        <p14:creationId xmlns:p14="http://schemas.microsoft.com/office/powerpoint/2010/main" val="3344608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E993D8-4A0C-5A29-E9BA-2DA91B9BF3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645051C-735B-B97B-013C-619608004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BB5DFE-58C6-5A58-D7FC-36C43996C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84F09D-3D29-D4C1-F00F-D2A1E60A2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87CAC2-A7DB-6091-C31A-DFA344D5A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332430-0E51-5E5B-03AB-114A8A713B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767B3A-FEF0-14C2-EB67-6D9E1DEAE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Constructing the codebook and calculating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its stats</a:t>
            </a:r>
          </a:p>
        </p:txBody>
      </p:sp>
      <p:pic>
        <p:nvPicPr>
          <p:cNvPr id="7" name="Content Placeholder 6" descr="A computer screen shot of a program code&#10;&#10;AI-generated content may be incorrect.">
            <a:extLst>
              <a:ext uri="{FF2B5EF4-FFF2-40B4-BE49-F238E27FC236}">
                <a16:creationId xmlns:a16="http://schemas.microsoft.com/office/drawing/2014/main" id="{074E7918-AA33-9716-A17F-F1B2B5DD8F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4321" y="1838439"/>
            <a:ext cx="6438900" cy="4238625"/>
          </a:xfrm>
        </p:spPr>
      </p:pic>
    </p:spTree>
    <p:extLst>
      <p:ext uri="{BB962C8B-B14F-4D97-AF65-F5344CB8AC3E}">
        <p14:creationId xmlns:p14="http://schemas.microsoft.com/office/powerpoint/2010/main" val="3128909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5824E3-3D59-C6B7-DBDB-3AFF2B3D6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F6F4D1A-02B1-1A82-95C8-14A5D821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74DB12-7403-B078-7DDB-1FCEDA989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9D887D-EAEF-181A-7197-3EAAE22FC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BCD93F-476C-570F-4D0F-B13425CCE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C3C18D-F441-5D61-9191-4BF9A8D28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0E250-DD27-CACC-9484-A7292F4B5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Encoding and decoding </a:t>
            </a:r>
          </a:p>
        </p:txBody>
      </p:sp>
      <p:pic>
        <p:nvPicPr>
          <p:cNvPr id="4" name="Content Placeholder 3" descr="A computer screen shot of code&#10;&#10;AI-generated content may be incorrect.">
            <a:extLst>
              <a:ext uri="{FF2B5EF4-FFF2-40B4-BE49-F238E27FC236}">
                <a16:creationId xmlns:a16="http://schemas.microsoft.com/office/drawing/2014/main" id="{82AC1A72-9D1C-3A9D-9411-F74DCFEBCA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5864" y="2335838"/>
            <a:ext cx="5581650" cy="2981325"/>
          </a:xfrm>
        </p:spPr>
      </p:pic>
    </p:spTree>
    <p:extLst>
      <p:ext uri="{BB962C8B-B14F-4D97-AF65-F5344CB8AC3E}">
        <p14:creationId xmlns:p14="http://schemas.microsoft.com/office/powerpoint/2010/main" val="47831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F985B2-3BB4-4FBB-5087-1EDE52AEA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136AD2B-ECCF-EADA-25B5-6CC61D189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411A02-BFE0-C0FF-FB1A-53A6E1CB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BCD4F5-0EB5-44D2-18CD-795747747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9148FF-C095-D2B3-814F-1F2DCC1A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03A622-D228-5240-9331-AAB631C62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87DD1D-C84A-9B97-8600-9938FC76D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Defining the block size and probability shift and running everything</a:t>
            </a:r>
          </a:p>
        </p:txBody>
      </p:sp>
      <p:pic>
        <p:nvPicPr>
          <p:cNvPr id="7" name="Content Placeholder 6" descr="A computer screen shot of a program code&#10;&#10;AI-generated content may be incorrect.">
            <a:extLst>
              <a:ext uri="{FF2B5EF4-FFF2-40B4-BE49-F238E27FC236}">
                <a16:creationId xmlns:a16="http://schemas.microsoft.com/office/drawing/2014/main" id="{9352C914-9335-23EB-202C-07F9233607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7287" y="2386807"/>
            <a:ext cx="6943725" cy="3114675"/>
          </a:xfrm>
        </p:spPr>
      </p:pic>
    </p:spTree>
    <p:extLst>
      <p:ext uri="{BB962C8B-B14F-4D97-AF65-F5344CB8AC3E}">
        <p14:creationId xmlns:p14="http://schemas.microsoft.com/office/powerpoint/2010/main" val="3924300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A2D454-3B86-83EE-1CD7-5AEADF8F2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16C5293-A48D-EE6E-F1D1-A0EBF98E6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EB419B-0599-67FA-00B9-250D2ACF3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A60449-F7B0-8825-C139-9674F7197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E23BD2-13B0-3916-409B-678DF9DF9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9A2F5A-F37B-0C78-9A97-48E5C5757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2DD3D0-5E73-25C3-8CDC-961730CA9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Output </a:t>
            </a:r>
            <a:endParaRPr lang="en-US" dirty="0"/>
          </a:p>
        </p:txBody>
      </p:sp>
      <p:pic>
        <p:nvPicPr>
          <p:cNvPr id="7" name="Content Placeholder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8C7A76C5-BECF-B59C-E5B3-EA29C6AB7F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6837" y="2186781"/>
            <a:ext cx="5229225" cy="3495675"/>
          </a:xfrm>
        </p:spPr>
      </p:pic>
    </p:spTree>
    <p:extLst>
      <p:ext uri="{BB962C8B-B14F-4D97-AF65-F5344CB8AC3E}">
        <p14:creationId xmlns:p14="http://schemas.microsoft.com/office/powerpoint/2010/main" val="4292758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CCB60D-A4CC-8115-6DDD-95FA90B95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763C70-7ABE-45E3-377E-3F97F2CF9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B599EF-D044-C5A4-BBF8-FA37C6797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3A2EB6-12CC-A07D-825E-3F8089A89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FC720F-93CF-8E55-1486-85F702AB5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12C3E9-7ACD-A4A0-9698-78747D38D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2C03B-6ED5-7213-C3EB-2E2D6D5F6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82790-E7D4-56FC-9DBC-4B2439082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Aptos"/>
                <a:ea typeface="+mn-lt"/>
                <a:cs typeface="+mn-lt"/>
              </a:rPr>
              <a:t>When the symbol probabilities are suddenly changed so that P(a) = 0.30 and P(f) = 0.05, but you continue using the original Huffman code (which was optimized for P(a) = 0.05 and P(f) = 0.30), the compression ratio drops significantly</a:t>
            </a:r>
          </a:p>
          <a:p>
            <a:r>
              <a:rPr lang="en-US" sz="2000" dirty="0">
                <a:ea typeface="+mn-lt"/>
                <a:cs typeface="+mn-lt"/>
              </a:rPr>
              <a:t>Huffman coding is optimal only when the code matches the source distribution</a:t>
            </a:r>
          </a:p>
          <a:p>
            <a:r>
              <a:rPr lang="en-US" sz="2000" dirty="0">
                <a:latin typeface="Aptos"/>
              </a:rPr>
              <a:t>The compression ratio drops to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" sz="2000" dirty="0">
                <a:ea typeface="+mn-lt"/>
                <a:cs typeface="+mn-lt"/>
              </a:rPr>
              <a:t>~</a:t>
            </a:r>
            <a:r>
              <a:rPr lang="en-US" sz="2000" dirty="0">
                <a:latin typeface="Aptos"/>
              </a:rPr>
              <a:t> 0.87, meaning the method becomes inefficient and counterproductive</a:t>
            </a:r>
          </a:p>
        </p:txBody>
      </p:sp>
    </p:spTree>
    <p:extLst>
      <p:ext uri="{BB962C8B-B14F-4D97-AF65-F5344CB8AC3E}">
        <p14:creationId xmlns:p14="http://schemas.microsoft.com/office/powerpoint/2010/main" val="2884369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Huffman Coding Project</vt:lpstr>
      <vt:lpstr>Project description</vt:lpstr>
      <vt:lpstr>Code explanation</vt:lpstr>
      <vt:lpstr>Defining  the probabilities and generating the sequence</vt:lpstr>
      <vt:lpstr>Constructing the codebook and calculating its stats</vt:lpstr>
      <vt:lpstr>Encoding and decoding </vt:lpstr>
      <vt:lpstr>Defining the block size and probability shift and running everything</vt:lpstr>
      <vt:lpstr>Output 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189</cp:revision>
  <dcterms:created xsi:type="dcterms:W3CDTF">2025-05-21T12:11:28Z</dcterms:created>
  <dcterms:modified xsi:type="dcterms:W3CDTF">2025-05-21T16:08:57Z</dcterms:modified>
</cp:coreProperties>
</file>