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37"/>
  </p:notesMasterIdLst>
  <p:sldIdLst>
    <p:sldId id="256" r:id="rId2"/>
    <p:sldId id="291" r:id="rId3"/>
    <p:sldId id="292" r:id="rId4"/>
    <p:sldId id="260" r:id="rId5"/>
    <p:sldId id="281" r:id="rId6"/>
    <p:sldId id="261" r:id="rId7"/>
    <p:sldId id="262" r:id="rId8"/>
    <p:sldId id="266" r:id="rId9"/>
    <p:sldId id="267" r:id="rId10"/>
    <p:sldId id="289" r:id="rId11"/>
    <p:sldId id="265" r:id="rId12"/>
    <p:sldId id="285" r:id="rId13"/>
    <p:sldId id="268" r:id="rId14"/>
    <p:sldId id="270" r:id="rId15"/>
    <p:sldId id="271" r:id="rId16"/>
    <p:sldId id="277" r:id="rId17"/>
    <p:sldId id="282" r:id="rId18"/>
    <p:sldId id="290" r:id="rId19"/>
    <p:sldId id="264" r:id="rId20"/>
    <p:sldId id="274" r:id="rId21"/>
    <p:sldId id="287" r:id="rId22"/>
    <p:sldId id="288" r:id="rId23"/>
    <p:sldId id="276" r:id="rId24"/>
    <p:sldId id="273" r:id="rId25"/>
    <p:sldId id="275" r:id="rId26"/>
    <p:sldId id="278" r:id="rId27"/>
    <p:sldId id="279" r:id="rId28"/>
    <p:sldId id="272" r:id="rId29"/>
    <p:sldId id="280" r:id="rId30"/>
    <p:sldId id="269" r:id="rId31"/>
    <p:sldId id="258" r:id="rId32"/>
    <p:sldId id="257" r:id="rId33"/>
    <p:sldId id="259" r:id="rId34"/>
    <p:sldId id="286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C2E5-474E-407D-9EFD-F1172292BEE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40C8-1DE3-465D-9F4F-5D955912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Gor Nishanov. I am a developer in Visual C++ team and I work on design and standardization of C++ Coroutines.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coroutine? Let’s consult with the dry language of the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summer we had a standardization meeting in Toronto which brought us many great gifts.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4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unpacking the first gift. What is in the networking box?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40C8-1DE3-465D-9F4F-5D9559129D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9784-BD28-4A94-9C8E-BE31FC68671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D9A4-EE7F-485F-A380-26564709672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765-CA31-429E-A2F4-52970F7944F6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5E48-3E44-49C0-A9CA-E40D7EF2D66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4DE0DE-C72A-4C78-9120-4B2E9F30110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9FA0-0FC0-4B93-BC15-840245FBD0CC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E466-7948-4EB7-A644-4D9100E2789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79BE-7D8F-49BA-BF23-E0023745B1F9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D740-D5CE-4A35-9BBE-FB24F44E50A7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794F-2311-4D58-80DF-DE3EABBF91B6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F6C-38CD-4AAD-8969-9C3F86A5592B}" type="datetime1">
              <a:rPr lang="en-US" smtClean="0"/>
              <a:t>9/28/2017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D71160-F914-4146-BB91-F29FD0F76D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CppCon 2017 • Naked Coroutines Live with Networking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F851AC-A5FA-498F-BA1A-FB50941B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wissbaker/cppcoro" TargetMode="External"/><Relationship Id="rId2" Type="http://schemas.openxmlformats.org/officeDocument/2006/relationships/hyperlink" Target="https://github.com/chriskohlhoff/networking-ts-imp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Nishanov/await/tree/master/2017_CppC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ohlhoff/networking-ts-impl/blob/master/include/experimental/__net_ts/impl/use_future.h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g/26viu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8DB2-2441-436C-A2B4-3039A4AC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2" y="188897"/>
            <a:ext cx="6303252" cy="361049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E55186FA-5BF6-4DBF-A5ED-F2BEA723049E}"/>
              </a:ext>
            </a:extLst>
          </p:cNvPr>
          <p:cNvSpPr/>
          <p:nvPr/>
        </p:nvSpPr>
        <p:spPr>
          <a:xfrm>
            <a:off x="8371162" y="386173"/>
            <a:ext cx="3158837" cy="2639070"/>
          </a:xfrm>
          <a:prstGeom prst="irregularSeal1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BC68-9895-457A-A32A-0A2E56C8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92" y="2583180"/>
            <a:ext cx="9144000" cy="2387600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Naked 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D45F7-A9F8-4E4C-A346-769E38FF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314" y="4967761"/>
            <a:ext cx="9144000" cy="1655762"/>
          </a:xfrm>
        </p:spPr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live with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F790B-5282-4D7C-BA6C-CE6EEB4E562D}"/>
              </a:ext>
            </a:extLst>
          </p:cNvPr>
          <p:cNvSpPr/>
          <p:nvPr/>
        </p:nvSpPr>
        <p:spPr>
          <a:xfrm>
            <a:off x="9259306" y="1159816"/>
            <a:ext cx="143500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pic>
        <p:nvPicPr>
          <p:cNvPr id="1026" name="Picture 2" descr="Network straight connector for ethernet RJ-45 clip art">
            <a:extLst>
              <a:ext uri="{FF2B5EF4-FFF2-40B4-BE49-F238E27FC236}">
                <a16:creationId xmlns:a16="http://schemas.microsoft.com/office/drawing/2014/main" id="{7A71FD5F-7882-45CA-BACE-5CD27B83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72" y="5368020"/>
            <a:ext cx="3054441" cy="8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2F4A4C-D95C-47AF-B6C5-0E714FD62E58}"/>
              </a:ext>
            </a:extLst>
          </p:cNvPr>
          <p:cNvSpPr/>
          <p:nvPr/>
        </p:nvSpPr>
        <p:spPr>
          <a:xfrm>
            <a:off x="1550314" y="5255370"/>
            <a:ext cx="34313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Gor Nishanov • Visual C++ Team • Microsoft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7E1B8-DD44-4307-BF5E-CEBED23C85B3}"/>
              </a:ext>
            </a:extLst>
          </p:cNvPr>
          <p:cNvSpPr/>
          <p:nvPr/>
        </p:nvSpPr>
        <p:spPr>
          <a:xfrm>
            <a:off x="9127277" y="185610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CppCon 2017</a:t>
            </a:r>
          </a:p>
        </p:txBody>
      </p:sp>
    </p:spTree>
    <p:extLst>
      <p:ext uri="{BB962C8B-B14F-4D97-AF65-F5344CB8AC3E}">
        <p14:creationId xmlns:p14="http://schemas.microsoft.com/office/powerpoint/2010/main" val="356006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6CC86-4A8E-4FB0-BBB4-7E2E723A86C3}"/>
              </a:ext>
            </a:extLst>
          </p:cNvPr>
          <p:cNvSpPr/>
          <p:nvPr/>
        </p:nvSpPr>
        <p:spPr>
          <a:xfrm>
            <a:off x="66728" y="455807"/>
            <a:ext cx="76621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socket_(std::move(s)),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buf_(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std::error_code set_option_err;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(socket_,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E029-D282-4DCF-9035-0314401E1E36}"/>
              </a:ext>
            </a:extLst>
          </p:cNvPr>
          <p:cNvSpPr/>
          <p:nvPr/>
        </p:nvSpPr>
        <p:spPr>
          <a:xfrm>
            <a:off x="6381056" y="5759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destroy(session *s)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net::ip::tcp::socket socket_;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buf_;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handler_allocator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allocator_;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E0A89-9EFC-4B50-83FB-276F68DEFAEA}"/>
              </a:ext>
            </a:extLst>
          </p:cNvPr>
          <p:cNvSpPr/>
          <p:nvPr/>
        </p:nvSpPr>
        <p:spPr>
          <a:xfrm>
            <a:off x="6790755" y="4349852"/>
            <a:ext cx="3172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  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::endpoint &amp;endpoint,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), acceptor_(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endpoint),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acceptor_.listen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acceptor_.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std::move(s)); });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err,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::socket s)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session *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session(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_, std::move(s),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-&gt;start();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::acceptor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1C5432A-ADBE-4F5C-8169-34A2C649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648" y="-427957"/>
            <a:ext cx="10058400" cy="1609344"/>
          </a:xfrm>
        </p:spPr>
        <p:txBody>
          <a:bodyPr/>
          <a:lstStyle/>
          <a:p>
            <a:r>
              <a:rPr lang="en-US" dirty="0"/>
              <a:t>Beautiful </a:t>
            </a:r>
            <a:r>
              <a:rPr lang="en-US" dirty="0" err="1"/>
              <a:t>tcp</a:t>
            </a:r>
            <a:r>
              <a:rPr lang="en-US" dirty="0"/>
              <a:t>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F9AE7-7BFE-456B-AA08-DE8520EC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87EC-A5E8-4F6A-8E10-295B6540D88B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C16-6893-4767-8F64-8020E13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34EF-90E2-4430-862F-CE9763C5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7EDB-EDE9-4773-B967-882262D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05" y="808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Unboxing the Coroutines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DAD1859-049B-4904-B866-E50156E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FE4C-4461-4A39-BB91-1660924575A0}" type="datetime1">
              <a:rPr lang="en-US" smtClean="0"/>
              <a:t>9/28/2017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597461-6B36-4942-95D4-4306689B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FB7DD0-666E-4554-B18B-57BE45C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783A-DDE7-43B0-ADF7-3D4753BC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9" y="2362040"/>
            <a:ext cx="3927796" cy="384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519ED-016B-4924-B8A8-4D0EE8FCF011}"/>
              </a:ext>
            </a:extLst>
          </p:cNvPr>
          <p:cNvSpPr txBox="1"/>
          <p:nvPr/>
        </p:nvSpPr>
        <p:spPr>
          <a:xfrm>
            <a:off x="1414681" y="3425368"/>
            <a:ext cx="221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suspend_always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B809A-5662-48DD-AC6A-7B15597EB8C7}"/>
              </a:ext>
            </a:extLst>
          </p:cNvPr>
          <p:cNvSpPr txBox="1"/>
          <p:nvPr/>
        </p:nvSpPr>
        <p:spPr>
          <a:xfrm>
            <a:off x="1585841" y="5137177"/>
            <a:ext cx="218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coroutine_traits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8E060-E888-46B6-AB0D-9E82B37D1B1B}"/>
              </a:ext>
            </a:extLst>
          </p:cNvPr>
          <p:cNvSpPr txBox="1"/>
          <p:nvPr/>
        </p:nvSpPr>
        <p:spPr>
          <a:xfrm>
            <a:off x="1829180" y="2717420"/>
            <a:ext cx="20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suspend_never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C2BA-FE5C-4B72-906D-23B99DF6B143}"/>
              </a:ext>
            </a:extLst>
          </p:cNvPr>
          <p:cNvSpPr txBox="1"/>
          <p:nvPr/>
        </p:nvSpPr>
        <p:spPr>
          <a:xfrm>
            <a:off x="1169238" y="4255054"/>
            <a:ext cx="24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coroutine_handle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BDE2C1-8BA0-4118-8EE9-C939C4DC3A1D}"/>
              </a:ext>
            </a:extLst>
          </p:cNvPr>
          <p:cNvGrpSpPr/>
          <p:nvPr/>
        </p:nvGrpSpPr>
        <p:grpSpPr>
          <a:xfrm>
            <a:off x="7949821" y="3038888"/>
            <a:ext cx="2218877" cy="2154947"/>
            <a:chOff x="8130225" y="3346341"/>
            <a:chExt cx="2218877" cy="21549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608083-2E62-4756-8F03-F2514F06AB95}"/>
                </a:ext>
              </a:extLst>
            </p:cNvPr>
            <p:cNvSpPr/>
            <p:nvPr/>
          </p:nvSpPr>
          <p:spPr>
            <a:xfrm>
              <a:off x="8130225" y="3346341"/>
              <a:ext cx="19928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co_await</a:t>
              </a:r>
              <a:endParaRPr lang="en-US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19F057-731D-4BFE-92D4-82F8AE1EEBFA}"/>
                </a:ext>
              </a:extLst>
            </p:cNvPr>
            <p:cNvSpPr/>
            <p:nvPr/>
          </p:nvSpPr>
          <p:spPr>
            <a:xfrm>
              <a:off x="8288563" y="4120080"/>
              <a:ext cx="19928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co_yield</a:t>
              </a:r>
              <a:endParaRPr lang="en-US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1DF7E3-4148-4EFE-9456-C7E1FCFEFD18}"/>
                </a:ext>
              </a:extLst>
            </p:cNvPr>
            <p:cNvSpPr/>
            <p:nvPr/>
          </p:nvSpPr>
          <p:spPr>
            <a:xfrm>
              <a:off x="8130225" y="4916513"/>
              <a:ext cx="22188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co_return</a:t>
              </a:r>
              <a:endParaRPr lang="en-US" sz="3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6D2D882-C62B-4838-8503-7D76AF6C7FBE}"/>
              </a:ext>
            </a:extLst>
          </p:cNvPr>
          <p:cNvSpPr txBox="1"/>
          <p:nvPr/>
        </p:nvSpPr>
        <p:spPr>
          <a:xfrm>
            <a:off x="7659674" y="1743933"/>
            <a:ext cx="3883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that is all you get!</a:t>
            </a:r>
          </a:p>
        </p:txBody>
      </p:sp>
    </p:spTree>
    <p:extLst>
      <p:ext uri="{BB962C8B-B14F-4D97-AF65-F5344CB8AC3E}">
        <p14:creationId xmlns:p14="http://schemas.microsoft.com/office/powerpoint/2010/main" val="41334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9D86-AE50-4196-84D3-B57D922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5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 the manual?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1892-32C2-478D-AEF0-8395A4BC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C46E-CE8F-44F4-A9FE-F1FBFF770EF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A0ED-3961-4328-8A5E-B4E0666E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E458-2863-4E8C-81B0-D415B0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65276-F4AB-4CC3-BB51-AEADCE47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6" y="994609"/>
            <a:ext cx="4920756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5370-80EF-4C77-B377-F7441FAC7C7F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AD48C-20D1-45D7-ABFC-40AE6D23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Easy Way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C6219-731C-43E1-BE18-5E124E1E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DE2C-0634-4F8E-9904-D7DACE9124E6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1BB46-C400-499C-9B9A-79140118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D56C-6E57-4711-AA6B-E40F7307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16CC0A-B3CE-4758-A322-0D46F005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9" y="154023"/>
            <a:ext cx="10515600" cy="1325563"/>
          </a:xfrm>
        </p:spPr>
        <p:txBody>
          <a:bodyPr anchor="t"/>
          <a:lstStyle/>
          <a:p>
            <a:pPr algn="ctr"/>
            <a:r>
              <a:rPr lang="en-US" dirty="0"/>
              <a:t>Async Initiating Function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14E34B-6031-4B4E-BE3C-660E35F6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439" y="4242906"/>
            <a:ext cx="6085035" cy="1716797"/>
          </a:xfrm>
        </p:spPr>
        <p:txBody>
          <a:bodyPr>
            <a:normAutofit fontScale="92500"/>
          </a:bodyPr>
          <a:lstStyle/>
          <a:p>
            <a:r>
              <a:rPr lang="en-US" dirty="0"/>
              <a:t>What to return</a:t>
            </a:r>
          </a:p>
          <a:p>
            <a:r>
              <a:rPr lang="en-US" dirty="0"/>
              <a:t>What to pass as a callback to real implementation</a:t>
            </a:r>
          </a:p>
          <a:p>
            <a:r>
              <a:rPr lang="en-US" dirty="0"/>
              <a:t>What executor to complete on</a:t>
            </a:r>
          </a:p>
          <a:p>
            <a:r>
              <a:rPr lang="en-US" dirty="0"/>
              <a:t>What allocator to use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E923D-0CC6-4ECD-8F66-5E5F2CF3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2DBB-9366-42EE-934B-274BA5738CCD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CD9E7-36AC-4CE5-95E9-8A706DF5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45F5-74A1-4B03-9618-27B5D43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1CA5-916D-4359-BA74-B78B60361F94}"/>
              </a:ext>
            </a:extLst>
          </p:cNvPr>
          <p:cNvSpPr/>
          <p:nvPr/>
        </p:nvSpPr>
        <p:spPr>
          <a:xfrm>
            <a:off x="638107" y="1420226"/>
            <a:ext cx="11992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buffers,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async_completion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(handler);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impl.real_async_xyz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(buffers,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init.completion_handler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init.result.get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E2F88-C733-4E96-B06C-B0EEAC724723}"/>
              </a:ext>
            </a:extLst>
          </p:cNvPr>
          <p:cNvSpPr/>
          <p:nvPr/>
        </p:nvSpPr>
        <p:spPr>
          <a:xfrm>
            <a:off x="404094" y="4577415"/>
            <a:ext cx="43757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CompletionToken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B88CB9-3928-4D65-B018-348A76C6688C}"/>
              </a:ext>
            </a:extLst>
          </p:cNvPr>
          <p:cNvSpPr/>
          <p:nvPr/>
        </p:nvSpPr>
        <p:spPr>
          <a:xfrm>
            <a:off x="5205510" y="4828556"/>
            <a:ext cx="534262" cy="36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30B99D-0C8E-4C10-9613-7C937662A5A2}"/>
              </a:ext>
            </a:extLst>
          </p:cNvPr>
          <p:cNvSpPr/>
          <p:nvPr/>
        </p:nvSpPr>
        <p:spPr>
          <a:xfrm>
            <a:off x="5841210" y="4164136"/>
            <a:ext cx="550530" cy="1697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E977F906-A03C-475C-A6BF-D97BAA5E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9" y="154023"/>
            <a:ext cx="10515600" cy="1325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Trait Specialization for </a:t>
            </a:r>
            <a:r>
              <a:rPr lang="en-US" dirty="0" err="1"/>
              <a:t>use_boost_future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A41F-FBB0-46C3-91D0-113E05E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C81C-2EFF-4786-8103-FEE43FF5A52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AFAC-E95F-439E-A3A5-BA1C9C4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EE26-480F-4290-A6AF-CCFFF9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F1DAF-167C-4DD6-ACA6-49DCA7079D23}"/>
              </a:ext>
            </a:extLst>
          </p:cNvPr>
          <p:cNvSpPr/>
          <p:nvPr/>
        </p:nvSpPr>
        <p:spPr>
          <a:xfrm>
            <a:off x="838200" y="1348625"/>
            <a:ext cx="110559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use_boost_future_t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using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boost::future&lt;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boost::promise&lt;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use_boost_future_t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const&amp;) {}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completion_handler_type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&amp;h)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h.p.get_future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{}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boost::future&lt;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4964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D8D3-F7B5-4753-93BF-BF6B2D4F5F22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6CC86-4A8E-4FB0-BBB4-7E2E723A86C3}"/>
              </a:ext>
            </a:extLst>
          </p:cNvPr>
          <p:cNvSpPr/>
          <p:nvPr/>
        </p:nvSpPr>
        <p:spPr>
          <a:xfrm>
            <a:off x="66728" y="455807"/>
            <a:ext cx="76621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socket_(std::move(s)),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buf_(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std::error_code set_option_err;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set_option_err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(socket_, 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E029-D282-4DCF-9035-0314401E1E36}"/>
              </a:ext>
            </a:extLst>
          </p:cNvPr>
          <p:cNvSpPr/>
          <p:nvPr/>
        </p:nvSpPr>
        <p:spPr>
          <a:xfrm>
            <a:off x="6381056" y="5759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socket_.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(net::buffer(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buf_.data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make_custom_alloc_handler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allocator_,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n)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 }));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net::post(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_,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{ destroy(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destroy(session *s)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 net::ip::tcp::socket socket_;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buf_;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read_data_length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handler_allocator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allocator_;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E0A89-9EFC-4B50-83FB-276F68DEFAEA}"/>
              </a:ext>
            </a:extLst>
          </p:cNvPr>
          <p:cNvSpPr/>
          <p:nvPr/>
        </p:nvSpPr>
        <p:spPr>
          <a:xfrm>
            <a:off x="6790755" y="4349852"/>
            <a:ext cx="3172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srgbClr val="2B91AF"/>
                </a:solidFill>
                <a:latin typeface="Consolas" panose="020B0609020204030204" pitchFamily="49" charset="0"/>
              </a:rPr>
              <a:t>  server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::endpoint &amp;endpoint,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), acceptor_(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endpoint),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acceptor_.listen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acceptor_.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std::move(s)); });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error_code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err,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::socket s)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(!err) {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session *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session(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_, std::move(s),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new_session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-&gt;start();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start_accept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net::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::acceptor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1C5432A-ADBE-4F5C-8169-34A2C649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648" y="-427957"/>
            <a:ext cx="10058400" cy="1609344"/>
          </a:xfrm>
        </p:spPr>
        <p:txBody>
          <a:bodyPr/>
          <a:lstStyle/>
          <a:p>
            <a:r>
              <a:rPr lang="en-US" dirty="0"/>
              <a:t>Beautiful </a:t>
            </a:r>
            <a:r>
              <a:rPr lang="en-US" dirty="0" err="1"/>
              <a:t>tcp</a:t>
            </a:r>
            <a:r>
              <a:rPr lang="en-US" dirty="0"/>
              <a:t>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F9AE7-7BFE-456B-AA08-DE8520EC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C69-8847-4A9A-8C8E-3AFF331651EA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C16-6893-4767-8F64-8020E13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34EF-90E2-4430-862F-CE9763C5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005E-55B5-4A5D-A6A7-08678A368D6E}"/>
              </a:ext>
            </a:extLst>
          </p:cNvPr>
          <p:cNvSpPr/>
          <p:nvPr/>
        </p:nvSpPr>
        <p:spPr>
          <a:xfrm>
            <a:off x="1203279" y="737161"/>
            <a:ext cx="9660340" cy="2862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session(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::socket 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s.set_option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no_delay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n));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8D19-7DC7-4D5A-BD0A-886BCADC3AB6}"/>
              </a:ext>
            </a:extLst>
          </p:cNvPr>
          <p:cNvSpPr/>
          <p:nvPr/>
        </p:nvSpPr>
        <p:spPr>
          <a:xfrm>
            <a:off x="1203278" y="3871529"/>
            <a:ext cx="9660341" cy="230832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server(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io_context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&amp;endpoint,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::acceptor acceptor(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endpoint);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acceptor.listen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session(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(acceptor),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D8C6D-E090-4F0C-B8CE-5331A814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D453-31A7-45CA-ACC9-58BCB4E60E2D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E6A-2308-41E5-96C2-BD46A47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0D537-1B2B-44B8-B54D-349AAB98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A79DB8A8-5E61-420F-8000-6B6A3BD41C86}"/>
              </a:ext>
            </a:extLst>
          </p:cNvPr>
          <p:cNvSpPr txBox="1">
            <a:spLocks/>
          </p:cNvSpPr>
          <p:nvPr/>
        </p:nvSpPr>
        <p:spPr>
          <a:xfrm>
            <a:off x="1088136" y="-48931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SAME Beautiful </a:t>
            </a:r>
            <a:r>
              <a:rPr lang="en-US" sz="3600" dirty="0" err="1"/>
              <a:t>tcp</a:t>
            </a:r>
            <a:r>
              <a:rPr lang="en-US" sz="3600" dirty="0"/>
              <a:t> server but now with a bigger font</a:t>
            </a:r>
          </a:p>
        </p:txBody>
      </p:sp>
    </p:spTree>
    <p:extLst>
      <p:ext uri="{BB962C8B-B14F-4D97-AF65-F5344CB8AC3E}">
        <p14:creationId xmlns:p14="http://schemas.microsoft.com/office/powerpoint/2010/main" val="21904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Scalable</a:t>
            </a:r>
            <a:r>
              <a:rPr lang="en-US" sz="2400" dirty="0"/>
              <a:t> (to </a:t>
            </a:r>
            <a:r>
              <a:rPr lang="en-US" sz="2400" b="1" dirty="0"/>
              <a:t>b</a:t>
            </a:r>
            <a:r>
              <a:rPr lang="en-US" sz="2400" dirty="0"/>
              <a:t>illions of concurrent coroutines)</a:t>
            </a:r>
          </a:p>
          <a:p>
            <a:pPr lvl="0"/>
            <a:r>
              <a:rPr lang="en-US" sz="2400" b="1" dirty="0"/>
              <a:t>Efficient</a:t>
            </a:r>
            <a:r>
              <a:rPr lang="en-US" sz="2400" dirty="0"/>
              <a:t> (resume and suspend operations comparable in cost to a function call overhead)</a:t>
            </a:r>
          </a:p>
          <a:p>
            <a:pPr lvl="0"/>
            <a:r>
              <a:rPr lang="en-US" sz="2400" dirty="0"/>
              <a:t>Seamless interaction with existing facilities </a:t>
            </a:r>
            <a:r>
              <a:rPr lang="en-US" sz="2400" b="1" u="sng" dirty="0"/>
              <a:t>with no overhead</a:t>
            </a:r>
          </a:p>
          <a:p>
            <a:pPr lvl="0"/>
            <a:r>
              <a:rPr lang="en-US" sz="2400" b="1" dirty="0"/>
              <a:t>Open ended</a:t>
            </a:r>
            <a:r>
              <a:rPr lang="en-US" sz="2400" dirty="0"/>
              <a:t> coroutine machinery allowing library designers to develop coroutine libraries exposing various high-level semantics, such as generators, tasks, async streams and more.</a:t>
            </a:r>
          </a:p>
          <a:p>
            <a:pPr lvl="0"/>
            <a:r>
              <a:rPr lang="en-US" sz="2400" b="1" dirty="0"/>
              <a:t>Usable</a:t>
            </a:r>
            <a:r>
              <a:rPr lang="en-US" sz="2400" dirty="0"/>
              <a:t> in environments where </a:t>
            </a:r>
            <a:r>
              <a:rPr lang="en-US" sz="2400" b="1" dirty="0"/>
              <a:t>exceptions</a:t>
            </a:r>
            <a:r>
              <a:rPr lang="en-US" sz="2400" dirty="0"/>
              <a:t> are forbidden or </a:t>
            </a:r>
            <a:r>
              <a:rPr lang="en-US" sz="2400" b="1" dirty="0"/>
              <a:t>not available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07BA-C42D-41D5-8372-045670E33725}" type="datetime1">
              <a:rPr lang="en-US" smtClean="0"/>
              <a:t>9/28/2017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redState Box"/>
          <p:cNvGrpSpPr/>
          <p:nvPr/>
        </p:nvGrpSpPr>
        <p:grpSpPr>
          <a:xfrm>
            <a:off x="3643212" y="1452103"/>
            <a:ext cx="4800711" cy="3047584"/>
            <a:chOff x="3655901" y="1829216"/>
            <a:chExt cx="4800711" cy="3047584"/>
          </a:xfrm>
        </p:grpSpPr>
        <p:sp>
          <p:nvSpPr>
            <p:cNvPr id="5" name="Rectangle 4"/>
            <p:cNvSpPr/>
            <p:nvPr/>
          </p:nvSpPr>
          <p:spPr>
            <a:xfrm>
              <a:off x="3961368" y="1829216"/>
              <a:ext cx="4266089" cy="1704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1368" y="1829217"/>
              <a:ext cx="4266089" cy="457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99" dirty="0" err="1"/>
                <a:t>shared_state</a:t>
              </a:r>
              <a:r>
                <a:rPr lang="en-US" sz="1799" dirty="0"/>
                <a:t>&lt;T&gt;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3655901" y="3533839"/>
              <a:ext cx="1067268" cy="1342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 flipV="1">
              <a:off x="7493202" y="3533839"/>
              <a:ext cx="963410" cy="11908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7" y="-25100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std</a:t>
            </a:r>
            <a:r>
              <a:rPr lang="en-US" dirty="0"/>
              <a:t>::future&lt;T&gt; and </a:t>
            </a:r>
            <a:r>
              <a:rPr lang="en-US" dirty="0" err="1"/>
              <a:t>std</a:t>
            </a:r>
            <a:r>
              <a:rPr lang="en-US" dirty="0"/>
              <a:t>::promise&lt;T&gt;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66AB-6B2F-4EEB-9106-47C03A9A75B2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ED836C-37F1-4430-BAAA-B0FAAFEAF40D}" type="slidenum">
              <a:rPr lang="en-US" smtClean="0"/>
              <a:t>20</a:t>
            </a:fld>
            <a:endParaRPr lang="en-US"/>
          </a:p>
        </p:txBody>
      </p:sp>
      <p:sp>
        <p:nvSpPr>
          <p:cNvPr id="7" name="Shared State TextBox"/>
          <p:cNvSpPr txBox="1"/>
          <p:nvPr/>
        </p:nvSpPr>
        <p:spPr>
          <a:xfrm>
            <a:off x="3948680" y="1852814"/>
            <a:ext cx="450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atomic&lt;long&gt; </a:t>
            </a:r>
            <a:r>
              <a:rPr lang="en-US" sz="1600" dirty="0" err="1"/>
              <a:t>refCnt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mutex</a:t>
            </a:r>
            <a:r>
              <a:rPr lang="en-US" sz="1600" dirty="0"/>
              <a:t> lock;</a:t>
            </a:r>
          </a:p>
          <a:p>
            <a:r>
              <a:rPr lang="en-US" sz="1600" dirty="0"/>
              <a:t>variant&lt;empty, T,  </a:t>
            </a:r>
            <a:r>
              <a:rPr lang="en-US" sz="1600" dirty="0" err="1"/>
              <a:t>exception_ptr</a:t>
            </a:r>
            <a:r>
              <a:rPr lang="en-US" sz="1600" dirty="0"/>
              <a:t>&gt; value;</a:t>
            </a:r>
          </a:p>
          <a:p>
            <a:r>
              <a:rPr lang="en-US" sz="1600" dirty="0" err="1"/>
              <a:t>condition_variable</a:t>
            </a:r>
            <a:r>
              <a:rPr lang="en-US" sz="1600" dirty="0"/>
              <a:t> ready;</a:t>
            </a:r>
          </a:p>
        </p:txBody>
      </p:sp>
      <p:sp>
        <p:nvSpPr>
          <p:cNvPr id="8" name="Future Body Rect"/>
          <p:cNvSpPr/>
          <p:nvPr/>
        </p:nvSpPr>
        <p:spPr>
          <a:xfrm>
            <a:off x="8458201" y="3606083"/>
            <a:ext cx="3199567" cy="199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Future Header Rect"/>
          <p:cNvSpPr/>
          <p:nvPr/>
        </p:nvSpPr>
        <p:spPr>
          <a:xfrm>
            <a:off x="8458201" y="3606083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future&lt;T&gt;</a:t>
            </a:r>
          </a:p>
        </p:txBody>
      </p:sp>
      <p:sp>
        <p:nvSpPr>
          <p:cNvPr id="10" name="Future TextBox"/>
          <p:cNvSpPr txBox="1"/>
          <p:nvPr/>
        </p:nvSpPr>
        <p:spPr>
          <a:xfrm>
            <a:off x="8443923" y="4173067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intrusive_ptr</a:t>
            </a:r>
            <a:r>
              <a:rPr lang="en-US" sz="1600" dirty="0"/>
              <a:t>&lt;</a:t>
            </a:r>
            <a:r>
              <a:rPr lang="en-US" sz="1600" dirty="0" err="1"/>
              <a:t>shared_state</a:t>
            </a:r>
            <a:r>
              <a:rPr lang="en-US" sz="1600" dirty="0"/>
              <a:t>&lt;T&gt;&gt;</a:t>
            </a:r>
          </a:p>
          <a:p>
            <a:endParaRPr lang="en-US" sz="1600" dirty="0"/>
          </a:p>
          <a:p>
            <a:r>
              <a:rPr lang="en-US" sz="1600" dirty="0"/>
              <a:t>wait()</a:t>
            </a:r>
          </a:p>
          <a:p>
            <a:r>
              <a:rPr lang="en-US" sz="1600" dirty="0"/>
              <a:t>T get()</a:t>
            </a:r>
          </a:p>
          <a:p>
            <a:r>
              <a:rPr lang="en-US" sz="1600" i="1" dirty="0"/>
              <a:t>then(F)  </a:t>
            </a:r>
            <a:r>
              <a:rPr lang="en-US" sz="1200" i="1" dirty="0"/>
              <a:t>// Concurrency TS</a:t>
            </a:r>
            <a:endParaRPr lang="en-US" sz="1600" i="1" dirty="0"/>
          </a:p>
        </p:txBody>
      </p:sp>
      <p:sp>
        <p:nvSpPr>
          <p:cNvPr id="11" name="Promise Body Rect"/>
          <p:cNvSpPr/>
          <p:nvPr/>
        </p:nvSpPr>
        <p:spPr>
          <a:xfrm>
            <a:off x="457923" y="3715985"/>
            <a:ext cx="3199567" cy="17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romise Head Rect"/>
          <p:cNvSpPr/>
          <p:nvPr/>
        </p:nvSpPr>
        <p:spPr>
          <a:xfrm>
            <a:off x="457923" y="3715986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promise&lt;T&gt;</a:t>
            </a:r>
          </a:p>
        </p:txBody>
      </p:sp>
      <p:sp>
        <p:nvSpPr>
          <p:cNvPr id="13" name="Promise TextBox"/>
          <p:cNvSpPr txBox="1"/>
          <p:nvPr/>
        </p:nvSpPr>
        <p:spPr>
          <a:xfrm>
            <a:off x="457923" y="4220590"/>
            <a:ext cx="32757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intrusive_ptr</a:t>
            </a:r>
            <a:r>
              <a:rPr lang="en-US" sz="1600" dirty="0"/>
              <a:t>&lt;</a:t>
            </a:r>
            <a:r>
              <a:rPr lang="en-US" sz="1600" dirty="0" err="1"/>
              <a:t>shared_state</a:t>
            </a:r>
            <a:r>
              <a:rPr lang="en-US" sz="1600" dirty="0"/>
              <a:t>&lt;T&gt;&gt;</a:t>
            </a:r>
          </a:p>
          <a:p>
            <a:endParaRPr lang="en-US" sz="1400" dirty="0"/>
          </a:p>
          <a:p>
            <a:r>
              <a:rPr lang="en-US" sz="1600" dirty="0" err="1"/>
              <a:t>set_value</a:t>
            </a:r>
            <a:r>
              <a:rPr lang="en-US" sz="1600" dirty="0"/>
              <a:t>(T)</a:t>
            </a:r>
          </a:p>
          <a:p>
            <a:r>
              <a:rPr lang="en-US" sz="1600" dirty="0" err="1"/>
              <a:t>set_exception</a:t>
            </a:r>
            <a:r>
              <a:rPr lang="en-US" sz="1600" dirty="0"/>
              <a:t>(</a:t>
            </a:r>
            <a:r>
              <a:rPr lang="en-US" sz="1600" dirty="0" err="1"/>
              <a:t>exception_ptr</a:t>
            </a:r>
            <a:r>
              <a:rPr lang="en-US" sz="1600" dirty="0"/>
              <a:t>)</a:t>
            </a:r>
          </a:p>
        </p:txBody>
      </p:sp>
      <p:sp>
        <p:nvSpPr>
          <p:cNvPr id="16" name="Drawbacks Box"/>
          <p:cNvSpPr txBox="1"/>
          <p:nvPr/>
        </p:nvSpPr>
        <p:spPr>
          <a:xfrm>
            <a:off x="543398" y="1314943"/>
            <a:ext cx="3429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Memory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Atomic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Mutex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 err="1"/>
              <a:t>Condition_Variable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Scheduler interaction in</a:t>
            </a:r>
            <a:br>
              <a:rPr lang="en-US" dirty="0"/>
            </a:br>
            <a:r>
              <a:rPr lang="en-US" dirty="0" err="1"/>
              <a:t>set_value</a:t>
            </a:r>
            <a:r>
              <a:rPr lang="en-US" dirty="0"/>
              <a:t> / </a:t>
            </a:r>
            <a:r>
              <a:rPr lang="en-US" dirty="0" err="1"/>
              <a:t>set_exception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3" name="Promise To Future Straight Arrow"/>
          <p:cNvCxnSpPr>
            <a:cxnSpLocks/>
          </p:cNvCxnSpPr>
          <p:nvPr/>
        </p:nvCxnSpPr>
        <p:spPr>
          <a:xfrm flipV="1">
            <a:off x="3663096" y="5034692"/>
            <a:ext cx="4795104" cy="23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EB29C-521C-43A5-ACD0-46F173F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426BF-4393-4A8D-8E83-CD94E002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Cancellation and allocation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7C791-52BF-4E07-9CCC-ABA9C45D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F5A-A444-4356-919B-C9246759D7BF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0976-553C-4A70-85B4-6E3D832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10C5E-0F9D-41FE-8328-61E2D907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076FFC-64F1-415A-B997-224BD13D0439}"/>
              </a:ext>
            </a:extLst>
          </p:cNvPr>
          <p:cNvSpPr/>
          <p:nvPr/>
        </p:nvSpPr>
        <p:spPr>
          <a:xfrm>
            <a:off x="2811308" y="957375"/>
            <a:ext cx="6720109" cy="450892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50" dirty="0">
                <a:ln w="31750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ABE0-B05C-4B18-A00F-AF09F6FB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0DE8-55F3-428C-A453-49DFEF8F7E3B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3C50-D567-4C46-9599-DF6F64F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C21A7-83A0-4153-9091-780295F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EB29C-521C-43A5-ACD0-46F173F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426BF-4393-4A8D-8E83-CD94E002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possible additions to C++ Coroutines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7C791-52BF-4E07-9CCC-ABA9C45D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9A8-2631-438E-965C-69B48991C152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0976-553C-4A70-85B4-6E3D832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10C5E-0F9D-41FE-8328-61E2D907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8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D8-C2A6-476C-9A5C-70C2D332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9707"/>
            <a:ext cx="10058400" cy="1609344"/>
          </a:xfrm>
        </p:spPr>
        <p:txBody>
          <a:bodyPr anchor="t"/>
          <a:lstStyle/>
          <a:p>
            <a:pPr algn="ctr"/>
            <a:r>
              <a:rPr lang="en-US" dirty="0"/>
              <a:t>Symmetric Control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157C-F955-4D47-8763-8F406D18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784" y="2325022"/>
            <a:ext cx="4052548" cy="1319291"/>
          </a:xfrm>
        </p:spPr>
        <p:txBody>
          <a:bodyPr/>
          <a:lstStyle/>
          <a:p>
            <a:r>
              <a:rPr lang="en-US" dirty="0"/>
              <a:t>Available only in clang trunk </a:t>
            </a:r>
          </a:p>
          <a:p>
            <a:r>
              <a:rPr lang="en-US" dirty="0"/>
              <a:t>Not in MSVC or clang 5</a:t>
            </a:r>
          </a:p>
          <a:p>
            <a:r>
              <a:rPr lang="en-US" dirty="0"/>
              <a:t>Not part of the TS (yet)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AC404-A4FC-448C-8067-0BEAB14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DDDA-60DA-4289-A8EE-EE860D17B88C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C2E6D-9E7F-447D-BF1B-EAFC796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5B119-AF8C-49A0-9C1F-49DF54F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2202-7942-44A9-AAB3-9CBF8A04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1190955"/>
            <a:ext cx="5779204" cy="295709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6A07D6-CC89-4D2E-B6A0-903721DD1AAD}"/>
              </a:ext>
            </a:extLst>
          </p:cNvPr>
          <p:cNvSpPr/>
          <p:nvPr/>
        </p:nvSpPr>
        <p:spPr>
          <a:xfrm>
            <a:off x="1543793" y="4560124"/>
            <a:ext cx="9446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 await_suspend(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me-&gt;waiter;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1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2A4-1392-4331-805C-035D9F69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t">
            <a:normAutofit/>
          </a:bodyPr>
          <a:lstStyle/>
          <a:p>
            <a:r>
              <a:rPr lang="en-US" dirty="0"/>
              <a:t>Peeking at coroutine arguments from promise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3F24-29D3-469F-87AC-57EDA5CF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473-2B45-4860-9CAA-20755B66D03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7882-CAAA-47DC-8D74-76A4EA7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F69-F05F-4329-9837-168C11C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58799-264E-4AAC-89A0-2E5EA28B2536}"/>
              </a:ext>
            </a:extLst>
          </p:cNvPr>
          <p:cNvSpPr/>
          <p:nvPr/>
        </p:nvSpPr>
        <p:spPr>
          <a:xfrm>
            <a:off x="2228472" y="2635240"/>
            <a:ext cx="76058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Coroutine object returned in an usual place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HRESULT f(X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Y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Z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SomeSmartPtr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MyCoro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Would like have access to executor in initial_suspend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g(executor&amp; 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Would like to check whether we are cancelled at every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suspend 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c);</a:t>
            </a:r>
          </a:p>
        </p:txBody>
      </p:sp>
    </p:spTree>
    <p:extLst>
      <p:ext uri="{BB962C8B-B14F-4D97-AF65-F5344CB8AC3E}">
        <p14:creationId xmlns:p14="http://schemas.microsoft.com/office/powerpoint/2010/main" val="426309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3BC-2360-4F43-B8EF-43BFC5B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36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Not Very Good Workaround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80B-D6B9-4C73-923A-15D45E5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40C-76CD-4D4F-B271-3634821A24C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EB37-C3C8-4D3D-9117-5EF0A52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D09D-29E4-4A8C-BFFF-D552FD6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AB5D4-FBB7-49C2-9462-D15EDEBD00E4}"/>
              </a:ext>
            </a:extLst>
          </p:cNvPr>
          <p:cNvSpPr/>
          <p:nvPr/>
        </p:nvSpPr>
        <p:spPr>
          <a:xfrm>
            <a:off x="2327564" y="2090908"/>
            <a:ext cx="7837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operator new(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stash what you need into a thread_local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what you wanted out of a thread_local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963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3BC-2360-4F43-B8EF-43BFC5B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7" y="-181487"/>
            <a:ext cx="10837578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 promise constructor peek at </a:t>
            </a:r>
            <a:r>
              <a:rPr lang="en-US" dirty="0" err="1"/>
              <a:t>args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80B-D6B9-4C73-923A-15D45E5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C364-5D9F-4848-B2BF-FFDF7E052F4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EB37-C3C8-4D3D-9117-5EF0A52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D09D-29E4-4A8C-BFFF-D552FD6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AB5D4-FBB7-49C2-9462-D15EDEBD00E4}"/>
              </a:ext>
            </a:extLst>
          </p:cNvPr>
          <p:cNvSpPr/>
          <p:nvPr/>
        </p:nvSpPr>
        <p:spPr>
          <a:xfrm>
            <a:off x="3639787" y="1794028"/>
            <a:ext cx="7837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what you want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0A58D-438E-402F-A989-9901446E774D}"/>
              </a:ext>
            </a:extLst>
          </p:cNvPr>
          <p:cNvSpPr txBox="1"/>
          <p:nvPr/>
        </p:nvSpPr>
        <p:spPr>
          <a:xfrm>
            <a:off x="3503221" y="4518563"/>
            <a:ext cx="607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Opt-in feature. Empty construct will work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observe stable parameters (parameter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object parameter passed as a first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part of the 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available in any compiler</a:t>
            </a:r>
          </a:p>
        </p:txBody>
      </p:sp>
    </p:spTree>
    <p:extLst>
      <p:ext uri="{BB962C8B-B14F-4D97-AF65-F5344CB8AC3E}">
        <p14:creationId xmlns:p14="http://schemas.microsoft.com/office/powerpoint/2010/main" val="72724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6893-97F3-425D-B6D5-DDFCA66D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B49F-BF44-4638-BAA6-B24252EB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225" y="1736369"/>
            <a:ext cx="11501252" cy="490154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Networking and Coroutine TS are great together</a:t>
            </a:r>
          </a:p>
          <a:p>
            <a:r>
              <a:rPr lang="en-US" sz="2600" dirty="0"/>
              <a:t>At the moment, for the best performance use “the hard way”</a:t>
            </a:r>
          </a:p>
          <a:p>
            <a:r>
              <a:rPr lang="en-US" sz="2600" dirty="0"/>
              <a:t>Hopefully can be addressed before C++20 ships</a:t>
            </a:r>
          </a:p>
          <a:p>
            <a:r>
              <a:rPr lang="en-US" sz="2600" dirty="0"/>
              <a:t>Coroutines are available in </a:t>
            </a:r>
          </a:p>
          <a:p>
            <a:pPr lvl="1"/>
            <a:r>
              <a:rPr lang="en-US" sz="2200" dirty="0"/>
              <a:t>MSVC 2017 (/await) </a:t>
            </a:r>
          </a:p>
          <a:p>
            <a:pPr lvl="1"/>
            <a:r>
              <a:rPr lang="en-US" sz="2200" dirty="0"/>
              <a:t>clang 5.0 (-</a:t>
            </a:r>
            <a:r>
              <a:rPr lang="en-US" sz="2200" dirty="0" err="1"/>
              <a:t>fcoroutines-ts</a:t>
            </a:r>
            <a:r>
              <a:rPr lang="en-US" sz="2200" dirty="0"/>
              <a:t> –</a:t>
            </a:r>
            <a:r>
              <a:rPr lang="en-US" sz="2200" dirty="0" err="1"/>
              <a:t>stdlib</a:t>
            </a:r>
            <a:r>
              <a:rPr lang="en-US" sz="2200" dirty="0"/>
              <a:t>=</a:t>
            </a:r>
            <a:r>
              <a:rPr lang="en-US" sz="2200" dirty="0" err="1"/>
              <a:t>libc</a:t>
            </a:r>
            <a:r>
              <a:rPr lang="en-US" sz="2200" dirty="0"/>
              <a:t>++)</a:t>
            </a:r>
          </a:p>
          <a:p>
            <a:r>
              <a:rPr lang="en-US" sz="2600" dirty="0"/>
              <a:t>Networking TS implementation:</a:t>
            </a:r>
          </a:p>
          <a:p>
            <a:pPr lvl="1"/>
            <a:r>
              <a:rPr lang="en-US" sz="2200" dirty="0">
                <a:hlinkClick r:id="rId2"/>
              </a:rPr>
              <a:t>https://github.com/chriskohlhoff/networking-ts-impl</a:t>
            </a:r>
            <a:endParaRPr lang="en-US" sz="2200" dirty="0"/>
          </a:p>
          <a:p>
            <a:r>
              <a:rPr lang="en-US" sz="2600" dirty="0"/>
              <a:t>Look at good open source coroutine libraries:</a:t>
            </a:r>
            <a:br>
              <a:rPr lang="en-US" sz="2600" dirty="0"/>
            </a:br>
            <a:r>
              <a:rPr lang="en-US" sz="2600" dirty="0"/>
              <a:t>Example: </a:t>
            </a:r>
            <a:r>
              <a:rPr lang="en-US" sz="2600" dirty="0">
                <a:hlinkClick r:id="rId3"/>
              </a:rPr>
              <a:t>https://github.com/lewissbaker/cppcoro</a:t>
            </a:r>
            <a:endParaRPr lang="en-US" sz="2600" dirty="0"/>
          </a:p>
          <a:p>
            <a:r>
              <a:rPr lang="en-US" sz="2600" dirty="0"/>
              <a:t>Snippets we used during the live part will be available at:</a:t>
            </a:r>
            <a:br>
              <a:rPr lang="en-US" sz="2600" dirty="0"/>
            </a:br>
            <a:r>
              <a:rPr lang="en-US" sz="2600" dirty="0">
                <a:hlinkClick r:id="rId4"/>
              </a:rPr>
              <a:t>https://github.com/GorNishanov/await/tree/master/2017_CppCon</a:t>
            </a:r>
            <a:endParaRPr lang="en-US" sz="2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9EF7-B358-40E6-B7E3-198BCA3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1F9D-5E05-4A4C-AE16-9B218D65455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583C-9719-4BD0-B252-D17E7FCC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C66D-87C3-426D-9001-4E3CA8D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09948C-703B-466D-B53D-D75F5404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F6C7-6DB3-4804-AB42-9CCB0D48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039D-36E6-49DC-8618-55A957565A2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196F-5A3C-4698-B882-8E37D21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4046-8CA9-4767-AB9A-64EBF4C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009" y="-3165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5813" y="1208020"/>
            <a:ext cx="3024829" cy="4667851"/>
            <a:chOff x="485813" y="1208020"/>
            <a:chExt cx="3024829" cy="4667851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>
              <a:off x="1177692" y="1857022"/>
              <a:ext cx="5644" cy="377048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5813" y="120802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1413" y="1208020"/>
              <a:ext cx="13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B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2753148" y="2094447"/>
              <a:ext cx="870" cy="68726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7896" y="148769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009" y="550653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6126" y="2110026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12618" y="1625070"/>
              <a:ext cx="682800" cy="469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1580280" y="1859145"/>
              <a:ext cx="832338" cy="36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1188981" y="2435398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11659" y="2781711"/>
              <a:ext cx="682978" cy="307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78535" y="3406665"/>
              <a:ext cx="2228201" cy="1454524"/>
              <a:chOff x="1524000" y="1559610"/>
              <a:chExt cx="2228201" cy="145452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2105382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call B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63520" y="1559610"/>
                <a:ext cx="682978" cy="390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 start</a:t>
                </a:r>
              </a:p>
            </p:txBody>
          </p:sp>
          <p:cxnSp>
            <p:nvCxnSpPr>
              <p:cNvPr id="30" name="Straight Arrow Connector 29"/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2206978" y="1754979"/>
                <a:ext cx="856542" cy="46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cxnSpLocks/>
              </p:cNvCxnSpPr>
              <p:nvPr/>
            </p:nvCxnSpPr>
            <p:spPr>
              <a:xfrm flipH="1" flipV="1">
                <a:off x="1823155" y="2403205"/>
                <a:ext cx="1216378" cy="485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069223" y="2777067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end</a:t>
                </a:r>
              </a:p>
            </p:txBody>
          </p:sp>
        </p:grpSp>
        <p:cxnSp>
          <p:nvCxnSpPr>
            <p:cNvPr id="33" name="Straight Connector 32"/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2759544" y="3797403"/>
              <a:ext cx="5703" cy="82671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538359" y="1053634"/>
            <a:ext cx="3412849" cy="4639456"/>
            <a:chOff x="7356385" y="1233594"/>
            <a:chExt cx="3412849" cy="4639456"/>
          </a:xfrm>
        </p:grpSpPr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8195732" y="2378681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endCxn id="40" idx="0"/>
            </p:cNvCxnSpPr>
            <p:nvPr/>
          </p:nvCxnSpPr>
          <p:spPr>
            <a:xfrm flipH="1">
              <a:off x="8195733" y="1854201"/>
              <a:ext cx="5646" cy="364951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56385" y="1233594"/>
              <a:ext cx="161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89611" y="1233594"/>
              <a:ext cx="157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Coroutine C</a:t>
              </a:r>
            </a:p>
          </p:txBody>
        </p:sp>
        <p:cxnSp>
          <p:nvCxnSpPr>
            <p:cNvPr id="37" name="Straight Connector 36"/>
            <p:cNvCxnSpPr>
              <a:cxnSpLocks/>
              <a:endCxn id="52" idx="2"/>
            </p:cNvCxnSpPr>
            <p:nvPr/>
          </p:nvCxnSpPr>
          <p:spPr>
            <a:xfrm flipH="1">
              <a:off x="9747955" y="1854201"/>
              <a:ext cx="5646" cy="32125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333085" y="2674002"/>
              <a:ext cx="974318" cy="330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5938" y="1484869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24051" y="5503718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6578" y="210256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12111" y="1617134"/>
              <a:ext cx="682978" cy="443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 start</a:t>
              </a:r>
            </a:p>
          </p:txBody>
        </p:sp>
        <p:cxnSp>
          <p:nvCxnSpPr>
            <p:cNvPr id="44" name="Straight Arrow Connector 43"/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79556" y="1838929"/>
              <a:ext cx="832555" cy="38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519" y="3292171"/>
              <a:ext cx="1102550" cy="3925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50" name="Straight Arrow Connector 49"/>
            <p:cNvCxnSpPr>
              <a:cxnSpLocks/>
              <a:stCxn id="48" idx="3"/>
            </p:cNvCxnSpPr>
            <p:nvPr/>
          </p:nvCxnSpPr>
          <p:spPr>
            <a:xfrm flipV="1">
              <a:off x="8732069" y="3056644"/>
              <a:ext cx="1080909" cy="43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52" idx="1"/>
            </p:cNvCxnSpPr>
            <p:nvPr/>
          </p:nvCxnSpPr>
          <p:spPr>
            <a:xfrm flipH="1" flipV="1">
              <a:off x="8229600" y="4752370"/>
              <a:ext cx="1176866" cy="19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06466" y="48296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33085" y="3777187"/>
              <a:ext cx="974318" cy="2605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cxnSp>
          <p:nvCxnSpPr>
            <p:cNvPr id="64" name="Straight Arrow Connector 63"/>
            <p:cNvCxnSpPr>
              <a:cxnSpLocks/>
              <a:stCxn id="63" idx="1"/>
            </p:cNvCxnSpPr>
            <p:nvPr/>
          </p:nvCxnSpPr>
          <p:spPr>
            <a:xfrm flipH="1" flipV="1">
              <a:off x="8195733" y="3739446"/>
              <a:ext cx="1137352" cy="168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654855" y="4321665"/>
              <a:ext cx="1053462" cy="3801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71" name="Straight Arrow Connector 70"/>
            <p:cNvCxnSpPr>
              <a:cxnSpLocks/>
              <a:stCxn id="68" idx="3"/>
            </p:cNvCxnSpPr>
            <p:nvPr/>
          </p:nvCxnSpPr>
          <p:spPr>
            <a:xfrm flipV="1">
              <a:off x="8708317" y="4081004"/>
              <a:ext cx="1039638" cy="43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635052" y="1885550"/>
            <a:ext cx="4637832" cy="957004"/>
          </a:xfrm>
        </p:spPr>
        <p:txBody>
          <a:bodyPr>
            <a:noAutofit/>
          </a:bodyPr>
          <a:lstStyle/>
          <a:p>
            <a:r>
              <a:rPr lang="en-US" sz="2000" dirty="0"/>
              <a:t>Introduced in 1958 by Melvin Conway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Donald Knuth, 1968: “generalization of subroutine”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613267" y="3739214"/>
          <a:ext cx="4681402" cy="23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subroutines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coroutines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call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 frame,</a:t>
                      </a:r>
                      <a:r>
                        <a:rPr lang="en-US" sz="1400" baseline="0" dirty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</a:t>
                      </a:r>
                      <a:r>
                        <a:rPr lang="en-US" sz="1400" baseline="0" dirty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r>
                        <a:rPr lang="en-US" sz="1400" baseline="0" dirty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frame, return eventual result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suspend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resume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FC085575-57DB-4CD2-A980-597D4A65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5F7-9921-4D89-918C-F88C00EA6452}" type="datetime1">
              <a:rPr lang="en-US" smtClean="0"/>
              <a:t>9/28/2017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27B5-6D9C-41F9-B7A5-EA18F289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9600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BCA16-09CD-4392-8431-DBDE4217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344AF-B7FC-496A-A69B-976C025C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3E42-5A40-44B5-BABD-4362232ADCC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4159-BCE0-4214-AD5E-CF938EF2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5ED5-7C87-4452-BA17-77447ACE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4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5676" y="1068511"/>
            <a:ext cx="7694217" cy="2506866"/>
            <a:chOff x="281675" y="1068511"/>
            <a:chExt cx="7694217" cy="2506866"/>
          </a:xfrm>
        </p:grpSpPr>
        <p:sp>
          <p:nvSpPr>
            <p:cNvPr id="4" name="Rectangle 3"/>
            <p:cNvSpPr/>
            <p:nvPr/>
          </p:nvSpPr>
          <p:spPr>
            <a:xfrm>
              <a:off x="986356" y="1113164"/>
              <a:ext cx="6989536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future&lt;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1337);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conn.read(buf,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(buf));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675" y="1068511"/>
              <a:ext cx="704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</a:t>
              </a:r>
              <a:endParaRPr lang="en-US" dirty="0"/>
            </a:p>
          </p:txBody>
        </p:sp>
      </p:grpSp>
      <p:sp>
        <p:nvSpPr>
          <p:cNvPr id="6" name="Subtitle 3"/>
          <p:cNvSpPr txBox="1">
            <a:spLocks/>
          </p:cNvSpPr>
          <p:nvPr/>
        </p:nvSpPr>
        <p:spPr>
          <a:xfrm>
            <a:off x="1783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C++ Coroutines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8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12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Common pattern for Async and sync i/o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9262475" y="468347"/>
            <a:ext cx="277462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at the bright future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0816" y="3819949"/>
            <a:ext cx="7599076" cy="2546788"/>
            <a:chOff x="376816" y="3819949"/>
            <a:chExt cx="7599076" cy="2546788"/>
          </a:xfrm>
        </p:grpSpPr>
        <p:sp>
          <p:nvSpPr>
            <p:cNvPr id="26" name="Rectangle 25"/>
            <p:cNvSpPr/>
            <p:nvPr/>
          </p:nvSpPr>
          <p:spPr>
            <a:xfrm>
              <a:off x="986355" y="3904524"/>
              <a:ext cx="6989537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expected&lt;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1337, </a:t>
              </a:r>
              <a:r>
                <a:rPr lang="en-US" sz="14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conn.read(buf,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(buf), </a:t>
              </a:r>
              <a:r>
                <a:rPr lang="en-US" sz="14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816" y="3819949"/>
              <a:ext cx="5940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4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783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C++ Coroutines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8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12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Reactive streams meEt coroutines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1053996"/>
            <a:ext cx="5205164" cy="1860761"/>
            <a:chOff x="990600" y="1148209"/>
            <a:chExt cx="5205164" cy="1860761"/>
          </a:xfrm>
        </p:grpSpPr>
        <p:sp>
          <p:nvSpPr>
            <p:cNvPr id="4" name="Rectangle 3"/>
            <p:cNvSpPr/>
            <p:nvPr/>
          </p:nvSpPr>
          <p:spPr>
            <a:xfrm>
              <a:off x="2743200" y="1193088"/>
              <a:ext cx="3452564" cy="181588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0;; ++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co_yield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sleep_for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(1ms);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1491204"/>
              <a:ext cx="1601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gency FB" panose="020B0503020202020204" pitchFamily="34" charset="0"/>
                </a:rPr>
                <a:t>Produces 0.1.2.3…</a:t>
              </a:r>
            </a:p>
            <a:p>
              <a:pPr algn="r"/>
              <a:r>
                <a:rPr lang="en-US" dirty="0">
                  <a:latin typeface="Agency FB" panose="020B0503020202020204" pitchFamily="34" charset="0"/>
                </a:rPr>
                <a:t>each 1ms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5042" y="114820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83080" y="2990834"/>
            <a:ext cx="9064730" cy="1643630"/>
            <a:chOff x="259080" y="3118300"/>
            <a:chExt cx="9064730" cy="1643630"/>
          </a:xfrm>
        </p:grpSpPr>
        <p:sp>
          <p:nvSpPr>
            <p:cNvPr id="11" name="Rectangle 10"/>
            <p:cNvSpPr/>
            <p:nvPr/>
          </p:nvSpPr>
          <p:spPr>
            <a:xfrm>
              <a:off x="2743200" y="3292165"/>
              <a:ext cx="6580610" cy="138499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err="1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AddTimestamp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&amp;&amp; 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b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co_yield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make_pair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now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" y="3438491"/>
              <a:ext cx="236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gency FB" panose="020B0503020202020204" pitchFamily="34" charset="0"/>
                </a:rPr>
                <a:t>Transforms stream of v</a:t>
              </a:r>
              <a:r>
                <a:rPr lang="en-US" sz="1600" baseline="-25000" dirty="0">
                  <a:latin typeface="Agency FB" panose="020B0503020202020204" pitchFamily="34" charset="0"/>
                </a:rPr>
                <a:t>1</a:t>
              </a:r>
              <a:r>
                <a:rPr lang="en-US" sz="1600" dirty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>
                  <a:latin typeface="Agency FB" panose="020B0503020202020204" pitchFamily="34" charset="0"/>
                </a:rPr>
                <a:t>2</a:t>
              </a:r>
              <a:r>
                <a:rPr lang="en-US" sz="1600" dirty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>
                  <a:latin typeface="Agency FB" panose="020B0503020202020204" pitchFamily="34" charset="0"/>
                </a:rPr>
                <a:t>3</a:t>
              </a:r>
              <a:r>
                <a:rPr lang="en-US" sz="1600" dirty="0">
                  <a:latin typeface="Agency FB" panose="020B0503020202020204" pitchFamily="34" charset="0"/>
                </a:rPr>
                <a:t>…</a:t>
              </a:r>
            </a:p>
            <a:p>
              <a:pPr algn="r"/>
              <a:r>
                <a:rPr lang="en-US" sz="1600" dirty="0">
                  <a:latin typeface="Agency FB" panose="020B0503020202020204" pitchFamily="34" charset="0"/>
                </a:rPr>
                <a:t>into a stream of</a:t>
              </a:r>
            </a:p>
            <a:p>
              <a:pPr algn="r"/>
              <a:r>
                <a:rPr lang="en-US" sz="1600" dirty="0">
                  <a:latin typeface="Agency FB" panose="020B0503020202020204" pitchFamily="34" charset="0"/>
                </a:rPr>
                <a:t>(v</a:t>
              </a:r>
              <a:r>
                <a:rPr lang="en-US" sz="1600" baseline="-25000" dirty="0">
                  <a:latin typeface="Agency FB" panose="020B0503020202020204" pitchFamily="34" charset="0"/>
                </a:rPr>
                <a:t>1</a:t>
              </a:r>
              <a:r>
                <a:rPr lang="en-US" sz="1600" dirty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>
                  <a:latin typeface="Agency FB" panose="020B0503020202020204" pitchFamily="34" charset="0"/>
                </a:rPr>
                <a:t>1</a:t>
              </a:r>
              <a:r>
                <a:rPr lang="en-US" sz="1600" dirty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>
                  <a:latin typeface="Agency FB" panose="020B0503020202020204" pitchFamily="34" charset="0"/>
                </a:rPr>
                <a:t>2</a:t>
              </a:r>
              <a:r>
                <a:rPr lang="en-US" sz="1600" dirty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>
                  <a:latin typeface="Agency FB" panose="020B0503020202020204" pitchFamily="34" charset="0"/>
                </a:rPr>
                <a:t>2</a:t>
              </a:r>
              <a:r>
                <a:rPr lang="en-US" sz="1600" dirty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>
                  <a:latin typeface="Agency FB" panose="020B0503020202020204" pitchFamily="34" charset="0"/>
                </a:rPr>
                <a:t>3</a:t>
              </a:r>
              <a:r>
                <a:rPr lang="en-US" sz="1600" dirty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>
                  <a:latin typeface="Agency FB" panose="020B0503020202020204" pitchFamily="34" charset="0"/>
                </a:rPr>
                <a:t>3</a:t>
              </a:r>
              <a:r>
                <a:rPr lang="en-US" sz="1600" dirty="0">
                  <a:latin typeface="Agency FB" panose="020B0503020202020204" pitchFamily="34" charset="0"/>
                </a:rPr>
                <a:t>)…</a:t>
              </a:r>
            </a:p>
            <a:p>
              <a:pPr algn="r"/>
              <a:r>
                <a:rPr lang="en-US" sz="1600" dirty="0">
                  <a:latin typeface="Agency FB" panose="020B0503020202020204" pitchFamily="34" charset="0"/>
                </a:rPr>
                <a:t>where </a:t>
              </a:r>
              <a:r>
                <a:rPr lang="en-US" sz="1600" dirty="0" err="1">
                  <a:latin typeface="Agency FB" panose="020B0503020202020204" pitchFamily="34" charset="0"/>
                </a:rPr>
                <a:t>t</a:t>
              </a:r>
              <a:r>
                <a:rPr lang="en-US" sz="1600" baseline="-25000" dirty="0" err="1">
                  <a:latin typeface="Agency FB" panose="020B0503020202020204" pitchFamily="34" charset="0"/>
                </a:rPr>
                <a:t>i</a:t>
              </a:r>
              <a:r>
                <a:rPr lang="en-US" sz="1600" dirty="0">
                  <a:latin typeface="Agency FB" panose="020B0503020202020204" pitchFamily="34" charset="0"/>
                </a:rPr>
                <a:t> is a timestamp of when</a:t>
              </a:r>
            </a:p>
            <a:p>
              <a:pPr algn="r"/>
              <a:r>
                <a:rPr lang="en-US" sz="1600" dirty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>
                  <a:latin typeface="Agency FB" panose="020B0503020202020204" pitchFamily="34" charset="0"/>
                </a:rPr>
                <a:t>i</a:t>
              </a:r>
              <a:r>
                <a:rPr lang="en-US" sz="1600" dirty="0">
                  <a:latin typeface="Agency FB" panose="020B0503020202020204" pitchFamily="34" charset="0"/>
                </a:rPr>
                <a:t> was received</a:t>
              </a:r>
              <a:endParaRPr lang="en-US" sz="1600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3118300"/>
              <a:ext cx="1361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Transformer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12664" y="4744162"/>
            <a:ext cx="7636136" cy="1600438"/>
            <a:chOff x="288664" y="4921501"/>
            <a:chExt cx="7636136" cy="1600438"/>
          </a:xfrm>
        </p:grpSpPr>
        <p:sp>
          <p:nvSpPr>
            <p:cNvPr id="18" name="Rectangle 17"/>
            <p:cNvSpPr/>
            <p:nvPr/>
          </p:nvSpPr>
          <p:spPr>
            <a:xfrm>
              <a:off x="2743200" y="4921501"/>
              <a:ext cx="5181600" cy="160043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future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Sum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sum = 0;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sum +=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co_return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664" y="5765132"/>
              <a:ext cx="2343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latin typeface="Agency FB" panose="020B0503020202020204" pitchFamily="34" charset="0"/>
                </a:rPr>
                <a:t>Reduces an asynchronous stream to a sum of its values</a:t>
              </a:r>
              <a:endParaRPr lang="en-US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11385" y="5534300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Sink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 rot="891792">
            <a:off x="8889526" y="1029564"/>
            <a:ext cx="259926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at the bright future</a:t>
            </a:r>
          </a:p>
        </p:txBody>
      </p:sp>
    </p:spTree>
    <p:extLst>
      <p:ext uri="{BB962C8B-B14F-4D97-AF65-F5344CB8AC3E}">
        <p14:creationId xmlns:p14="http://schemas.microsoft.com/office/powerpoint/2010/main" val="23253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783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functions v2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8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12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Generators and iterables and aggregate initialization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8212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4553" y="3611655"/>
            <a:ext cx="7486595" cy="3162032"/>
            <a:chOff x="367754" y="1122000"/>
            <a:chExt cx="7486595" cy="3162032"/>
          </a:xfrm>
        </p:grpSpPr>
        <p:sp>
          <p:nvSpPr>
            <p:cNvPr id="4" name="Rectangle 3"/>
            <p:cNvSpPr/>
            <p:nvPr/>
          </p:nvSpPr>
          <p:spPr>
            <a:xfrm>
              <a:off x="2017061" y="1175489"/>
              <a:ext cx="5837288" cy="310854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flatten(node* n) -&gt; generator&lt;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decltype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(n-&gt;value)&gt; {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(n !=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nullptr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  <a:b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flatten(n-&gt;left);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n-&gt;value;</a:t>
              </a:r>
              <a:endPara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flatten(n-&gt;right);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same_fringe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(node* tree1, node* tree2)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seq1 = flatten(tree1);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seq2 = flatten(tree2);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equal(begin(seq1), end(seq1),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     begin(seq2), end(seq2));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754" y="1821820"/>
              <a:ext cx="16019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gency FB" panose="020B0503020202020204" pitchFamily="34" charset="0"/>
                </a:rPr>
                <a:t>Checks if in-order depth first traversal of two trees yields the same sequence of values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180" y="1122000"/>
              <a:ext cx="1229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Recursive</a:t>
              </a:r>
            </a:p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1421" y="2534393"/>
            <a:ext cx="8060724" cy="965117"/>
            <a:chOff x="377422" y="2534392"/>
            <a:chExt cx="7476926" cy="965117"/>
          </a:xfrm>
        </p:grpSpPr>
        <p:sp>
          <p:nvSpPr>
            <p:cNvPr id="26" name="Rectangle 25"/>
            <p:cNvSpPr/>
            <p:nvPr/>
          </p:nvSpPr>
          <p:spPr>
            <a:xfrm>
              <a:off x="2017060" y="2772582"/>
              <a:ext cx="5757928" cy="30777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a[] = { []{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 = 0; x &lt; 10; ++x)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x*x; } };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9619" y="2534392"/>
              <a:ext cx="11045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constexpr</a:t>
              </a:r>
            </a:p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422" y="3130177"/>
              <a:ext cx="160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gency FB" panose="020B0503020202020204" pitchFamily="34" charset="0"/>
                </a:rPr>
                <a:t>Equivalent to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7059" y="3183358"/>
              <a:ext cx="5837289" cy="307777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a[] = { 0,1,4,9,16,25,36,49,64,81 };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13976" y="897738"/>
            <a:ext cx="5739159" cy="1551072"/>
            <a:chOff x="789975" y="897738"/>
            <a:chExt cx="5739159" cy="1551072"/>
          </a:xfrm>
        </p:grpSpPr>
        <p:sp>
          <p:nvSpPr>
            <p:cNvPr id="16" name="Rectangle 15"/>
            <p:cNvSpPr/>
            <p:nvPr/>
          </p:nvSpPr>
          <p:spPr>
            <a:xfrm>
              <a:off x="789975" y="897738"/>
              <a:ext cx="11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5074" y="1063815"/>
              <a:ext cx="4514060" cy="138499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generator&lt;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hello()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"Hello, world\n"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main() { </a:t>
              </a:r>
              <a:b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: hello()) cout &lt;&lt;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 rot="19630043">
            <a:off x="1674286" y="2618083"/>
            <a:ext cx="1185387" cy="26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in N4134</a:t>
            </a:r>
          </a:p>
        </p:txBody>
      </p:sp>
    </p:spTree>
    <p:extLst>
      <p:ext uri="{BB962C8B-B14F-4D97-AF65-F5344CB8AC3E}">
        <p14:creationId xmlns:p14="http://schemas.microsoft.com/office/powerpoint/2010/main" val="32206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A71B-EDE0-4FFF-8C09-5DE09EC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WARNING: Do not do this!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EFA0-4275-4362-8E03-78776307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3699-9732-4197-8D9D-93D4D26F4E26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212-C831-4CAB-8905-187425B4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3F54-1F98-4DD5-8FFA-316EE57E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51AC-A5FA-498F-BA1A-FB50941B218C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71AE2-80B8-4FD9-871C-ACA6F348AB8B}"/>
              </a:ext>
            </a:extLst>
          </p:cNvPr>
          <p:cNvSpPr/>
          <p:nvPr/>
        </p:nvSpPr>
        <p:spPr>
          <a:xfrm>
            <a:off x="406400" y="1093371"/>
            <a:ext cx="11671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(std::future&lt;R&gt;&amp;&amp; f)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Awaiter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std::future&lt;R&gt;&amp;&amp; f;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f.wait_for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(0s)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future_status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::ready();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await_suspend(std::experimental::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 h)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std::thread([&amp;]()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mutable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();}).detach();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Awaiter{ std::forward&lt;std::future&lt;R&gt;&gt;(f)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82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16CC0A-B3CE-4758-A322-0D46F005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33" y="98684"/>
            <a:ext cx="10552295" cy="160934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With </a:t>
            </a:r>
            <a:r>
              <a:rPr lang="en-US" dirty="0" err="1"/>
              <a:t>use_future</a:t>
            </a:r>
            <a:r>
              <a:rPr lang="en-US" dirty="0"/>
              <a:t>, behaves as if it were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48642B4-341E-4139-9E76-57D1C6C7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421086"/>
            <a:ext cx="11149940" cy="93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Implementation:</a:t>
            </a: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https://github.com/chriskohlhoff/networking-ts-impl/blob/master/include/experimental/__net_ts/impl/use_future.hpp</a:t>
            </a:r>
            <a:endParaRPr lang="en-US" sz="1400" dirty="0"/>
          </a:p>
          <a:p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E923D-0CC6-4ECD-8F66-5E5F2CF3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2B6-8028-43C4-9819-16CDDA8239EA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CD9E7-36AC-4CE5-95E9-8A706DF5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45F5-74A1-4B03-9618-27B5D43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1CA5-916D-4359-BA74-B78B60361F94}"/>
              </a:ext>
            </a:extLst>
          </p:cNvPr>
          <p:cNvSpPr/>
          <p:nvPr/>
        </p:nvSpPr>
        <p:spPr>
          <a:xfrm>
            <a:off x="1683136" y="1485540"/>
            <a:ext cx="9689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buffers,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use_future_t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std::promise&lt;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p.get_future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impl.real_async_xyz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(buffers, [p = std::move(p)](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9F3C5-FBD0-4F34-B2AE-BD605ADF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612395"/>
            <a:ext cx="10798903" cy="1786641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55C5D-1525-4A5C-B2E3-10BDDEE9BFCB}"/>
              </a:ext>
            </a:extLst>
          </p:cNvPr>
          <p:cNvSpPr/>
          <p:nvPr/>
        </p:nvSpPr>
        <p:spPr>
          <a:xfrm>
            <a:off x="789297" y="3392575"/>
            <a:ext cx="4591848" cy="258532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hello()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world\n"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hello())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5B78C-4ADE-4696-B5F1-74FCD6C4693B}"/>
              </a:ext>
            </a:extLst>
          </p:cNvPr>
          <p:cNvSpPr/>
          <p:nvPr/>
        </p:nvSpPr>
        <p:spPr>
          <a:xfrm>
            <a:off x="6508148" y="3392575"/>
            <a:ext cx="4451495" cy="286232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sleepy()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“Going to sleep…\n"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sleep_for(1ms);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“Woke up\n"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sleepy.get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09F8D-6288-466C-A163-5B58AEE2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EA09-1DDB-4D82-B184-9838C5339803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D3948-DFD1-475A-AB76-9DF9F492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2017 • Naked Coroutines Live with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ED37-1408-4C7C-AB95-34197CA8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B8C0-A746-4F7D-BE43-FC8BF914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CAF-CE04-4F3F-9EC9-F03CB5165261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E2A-2F98-489D-A799-13A5E75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12C8-711B-44B4-B506-C206936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E6003-C04C-4CAD-AC67-ABBE0EB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8" y="0"/>
            <a:ext cx="1067494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4D3F8C-12B6-4CA9-AB89-B592253665C7}"/>
              </a:ext>
            </a:extLst>
          </p:cNvPr>
          <p:cNvSpPr/>
          <p:nvPr/>
        </p:nvSpPr>
        <p:spPr>
          <a:xfrm>
            <a:off x="7517801" y="2917853"/>
            <a:ext cx="291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https://godbolt.org/g/26viuZ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7549-99F9-4375-93BF-571A682D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Gifts from Toronto 2017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64EE-AD29-4352-A7D6-A1085C6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EA1-E0DF-4CE7-8588-8A7C95083958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B71F-B1CD-4DE5-985B-2A5FB50E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7C0C-E0D5-43B3-8288-0FE7E7F3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837F7D-DE27-4C67-8934-8E99313EA213}"/>
              </a:ext>
            </a:extLst>
          </p:cNvPr>
          <p:cNvGrpSpPr/>
          <p:nvPr/>
        </p:nvGrpSpPr>
        <p:grpSpPr>
          <a:xfrm>
            <a:off x="1326990" y="1690688"/>
            <a:ext cx="3909430" cy="4726089"/>
            <a:chOff x="1261206" y="1690688"/>
            <a:chExt cx="3909430" cy="4726089"/>
          </a:xfrm>
        </p:grpSpPr>
        <p:pic>
          <p:nvPicPr>
            <p:cNvPr id="2050" name="Picture 2" descr="Red gift box vector graphics">
              <a:extLst>
                <a:ext uri="{FF2B5EF4-FFF2-40B4-BE49-F238E27FC236}">
                  <a16:creationId xmlns:a16="http://schemas.microsoft.com/office/drawing/2014/main" id="{4C1DA944-EA8A-49F7-86B5-A52A85B37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06" y="1690688"/>
              <a:ext cx="3909430" cy="405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1AAE5-5CD0-4F93-A56F-E46057033A1C}"/>
                </a:ext>
              </a:extLst>
            </p:cNvPr>
            <p:cNvSpPr/>
            <p:nvPr/>
          </p:nvSpPr>
          <p:spPr>
            <a:xfrm>
              <a:off x="1382548" y="5493447"/>
              <a:ext cx="37880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Coroutine 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D68204-9574-47B6-B9CE-C83206ED337C}"/>
              </a:ext>
            </a:extLst>
          </p:cNvPr>
          <p:cNvGrpSpPr/>
          <p:nvPr/>
        </p:nvGrpSpPr>
        <p:grpSpPr>
          <a:xfrm>
            <a:off x="6680108" y="1632579"/>
            <a:ext cx="4273221" cy="4726089"/>
            <a:chOff x="1139984" y="1690688"/>
            <a:chExt cx="4273221" cy="4726089"/>
          </a:xfrm>
        </p:grpSpPr>
        <p:pic>
          <p:nvPicPr>
            <p:cNvPr id="13" name="Picture 2" descr="Red gift box vector graphics">
              <a:extLst>
                <a:ext uri="{FF2B5EF4-FFF2-40B4-BE49-F238E27FC236}">
                  <a16:creationId xmlns:a16="http://schemas.microsoft.com/office/drawing/2014/main" id="{1205D175-A961-46C0-AD35-964023232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06" y="1690688"/>
              <a:ext cx="3909430" cy="405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0ABC8C-FAAC-43A5-8F33-B009F2A4187D}"/>
                </a:ext>
              </a:extLst>
            </p:cNvPr>
            <p:cNvSpPr/>
            <p:nvPr/>
          </p:nvSpPr>
          <p:spPr>
            <a:xfrm>
              <a:off x="1139984" y="5493447"/>
              <a:ext cx="4273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Networking 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3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7EDB-EDE9-4773-B967-882262D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-295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Opening the Networking TS box!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6A21-AE0F-463D-B33C-0F921A91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997B-81AA-4CAB-8348-CCB587FD2D4F}" type="datetime1">
              <a:rPr lang="en-US" smtClean="0"/>
              <a:t>9/28/2017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B67E09-1A39-4E3C-87FA-78E36E1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F38EC7-0E09-4FB7-A14E-C7D457F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783A-DDE7-43B0-ADF7-3D4753BC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75" y="2367978"/>
            <a:ext cx="3927796" cy="384293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93A462-53CA-437D-82EA-021E9EF205EB}"/>
              </a:ext>
            </a:extLst>
          </p:cNvPr>
          <p:cNvGrpSpPr/>
          <p:nvPr/>
        </p:nvGrpSpPr>
        <p:grpSpPr>
          <a:xfrm>
            <a:off x="7516984" y="4879073"/>
            <a:ext cx="2338535" cy="1200329"/>
            <a:chOff x="7516984" y="5080955"/>
            <a:chExt cx="2338535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BC245-D84E-4C3D-A767-C952D712D0F0}"/>
                </a:ext>
              </a:extLst>
            </p:cNvPr>
            <p:cNvSpPr txBox="1"/>
            <p:nvPr/>
          </p:nvSpPr>
          <p:spPr>
            <a:xfrm>
              <a:off x="7849147" y="5450287"/>
              <a:ext cx="1630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::socket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8411D9-5070-4DAC-9836-B61A6D5D193E}"/>
                </a:ext>
              </a:extLst>
            </p:cNvPr>
            <p:cNvSpPr txBox="1"/>
            <p:nvPr/>
          </p:nvSpPr>
          <p:spPr>
            <a:xfrm>
              <a:off x="7887993" y="5080955"/>
              <a:ext cx="196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::endpoint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68A1AC-D329-40DA-B84D-BB8F146B3C22}"/>
                </a:ext>
              </a:extLst>
            </p:cNvPr>
            <p:cNvSpPr txBox="1"/>
            <p:nvPr/>
          </p:nvSpPr>
          <p:spPr>
            <a:xfrm>
              <a:off x="7516984" y="5819619"/>
              <a:ext cx="1841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udp</a:t>
              </a:r>
              <a:r>
                <a:rPr lang="en-US" sz="2400" dirty="0"/>
                <a:t>::resolver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B3F90A-10D3-4B4A-9FB5-521C53EC3507}"/>
              </a:ext>
            </a:extLst>
          </p:cNvPr>
          <p:cNvSpPr txBox="1"/>
          <p:nvPr/>
        </p:nvSpPr>
        <p:spPr>
          <a:xfrm>
            <a:off x="4802322" y="171045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io_context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8024A-84C7-45F4-B768-1AAE3EF1B5B6}"/>
              </a:ext>
            </a:extLst>
          </p:cNvPr>
          <p:cNvSpPr txBox="1"/>
          <p:nvPr/>
        </p:nvSpPr>
        <p:spPr>
          <a:xfrm>
            <a:off x="8111188" y="2966866"/>
            <a:ext cx="1111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ACA5E-EE69-4055-B4BE-22C8528A2E9D}"/>
              </a:ext>
            </a:extLst>
          </p:cNvPr>
          <p:cNvSpPr txBox="1"/>
          <p:nvPr/>
        </p:nvSpPr>
        <p:spPr>
          <a:xfrm>
            <a:off x="2179542" y="2945888"/>
            <a:ext cx="1588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executors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9676D3-6D6A-4B1C-A7AF-114F0F839058}"/>
              </a:ext>
            </a:extLst>
          </p:cNvPr>
          <p:cNvGrpSpPr/>
          <p:nvPr/>
        </p:nvGrpSpPr>
        <p:grpSpPr>
          <a:xfrm>
            <a:off x="1668061" y="4176634"/>
            <a:ext cx="2775377" cy="1964437"/>
            <a:chOff x="1786815" y="4526957"/>
            <a:chExt cx="2775377" cy="19644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8519ED-016B-4924-B8A8-4D0EE8FCF011}"/>
                </a:ext>
              </a:extLst>
            </p:cNvPr>
            <p:cNvSpPr txBox="1"/>
            <p:nvPr/>
          </p:nvSpPr>
          <p:spPr>
            <a:xfrm>
              <a:off x="2030399" y="4889562"/>
              <a:ext cx="153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::socket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0B809A-5662-48DD-AC6A-7B15597EB8C7}"/>
                </a:ext>
              </a:extLst>
            </p:cNvPr>
            <p:cNvSpPr txBox="1"/>
            <p:nvPr/>
          </p:nvSpPr>
          <p:spPr>
            <a:xfrm>
              <a:off x="2014091" y="5265621"/>
              <a:ext cx="182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::acceptor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88E060-E888-46B6-AB0D-9E82B37D1B1B}"/>
                </a:ext>
              </a:extLst>
            </p:cNvPr>
            <p:cNvSpPr txBox="1"/>
            <p:nvPr/>
          </p:nvSpPr>
          <p:spPr>
            <a:xfrm>
              <a:off x="1786815" y="4526957"/>
              <a:ext cx="1872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::endpoint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97C2BA-FE5C-4B72-906D-23B99DF6B143}"/>
                </a:ext>
              </a:extLst>
            </p:cNvPr>
            <p:cNvSpPr txBox="1"/>
            <p:nvPr/>
          </p:nvSpPr>
          <p:spPr>
            <a:xfrm>
              <a:off x="2294702" y="5641680"/>
              <a:ext cx="1746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::resolver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1B9BB5-1CB8-41C2-BCCD-1ACAF11F5060}"/>
                </a:ext>
              </a:extLst>
            </p:cNvPr>
            <p:cNvSpPr/>
            <p:nvPr/>
          </p:nvSpPr>
          <p:spPr>
            <a:xfrm>
              <a:off x="2721688" y="6029729"/>
              <a:ext cx="18405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tcp</a:t>
              </a:r>
              <a:r>
                <a:rPr lang="en-US" sz="2400" dirty="0"/>
                <a:t>::iostream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BB1E4B-F69D-4A99-8F0A-A86F2ED2EC1E}"/>
              </a:ext>
            </a:extLst>
          </p:cNvPr>
          <p:cNvSpPr txBox="1"/>
          <p:nvPr/>
        </p:nvSpPr>
        <p:spPr>
          <a:xfrm>
            <a:off x="8884693" y="1883391"/>
            <a:ext cx="263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and more nifty things</a:t>
            </a:r>
          </a:p>
        </p:txBody>
      </p:sp>
    </p:spTree>
    <p:extLst>
      <p:ext uri="{BB962C8B-B14F-4D97-AF65-F5344CB8AC3E}">
        <p14:creationId xmlns:p14="http://schemas.microsoft.com/office/powerpoint/2010/main" val="4914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8894CED-3DEE-4E1B-9ACC-159594553A6F}"/>
              </a:ext>
            </a:extLst>
          </p:cNvPr>
          <p:cNvGrpSpPr/>
          <p:nvPr/>
        </p:nvGrpSpPr>
        <p:grpSpPr>
          <a:xfrm>
            <a:off x="5887141" y="735137"/>
            <a:ext cx="4741912" cy="5825067"/>
            <a:chOff x="5622656" y="715895"/>
            <a:chExt cx="4741912" cy="5825067"/>
          </a:xfrm>
        </p:grpSpPr>
        <p:sp>
          <p:nvSpPr>
            <p:cNvPr id="72" name="Rectangle: Rounded Corners 71"/>
            <p:cNvSpPr/>
            <p:nvPr/>
          </p:nvSpPr>
          <p:spPr>
            <a:xfrm>
              <a:off x="5622656" y="715895"/>
              <a:ext cx="4741912" cy="58250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0885" y="2280634"/>
              <a:ext cx="12309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executor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1335" y="1243576"/>
              <a:ext cx="6004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1335" y="1813820"/>
              <a:ext cx="7847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defer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81250" y="2373868"/>
              <a:ext cx="1086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dispatch</a:t>
              </a:r>
            </a:p>
          </p:txBody>
        </p:sp>
        <p:cxnSp>
          <p:nvCxnSpPr>
            <p:cNvPr id="12" name="Straight Arrow Connector 11"/>
            <p:cNvCxnSpPr>
              <a:cxnSpLocks/>
              <a:stCxn id="8" idx="1"/>
            </p:cNvCxnSpPr>
            <p:nvPr/>
          </p:nvCxnSpPr>
          <p:spPr>
            <a:xfrm flipH="1">
              <a:off x="6733680" y="1428243"/>
              <a:ext cx="547654" cy="83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6931802" y="1998486"/>
              <a:ext cx="349533" cy="46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0" idx="1"/>
            </p:cNvCxnSpPr>
            <p:nvPr/>
          </p:nvCxnSpPr>
          <p:spPr>
            <a:xfrm flipH="1">
              <a:off x="6913370" y="2558534"/>
              <a:ext cx="567880" cy="6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7" idx="2"/>
            </p:cNvCxnSpPr>
            <p:nvPr/>
          </p:nvCxnSpPr>
          <p:spPr>
            <a:xfrm flipH="1">
              <a:off x="5790138" y="2649966"/>
              <a:ext cx="526206" cy="504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90430" y="3147157"/>
              <a:ext cx="9598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socket</a:t>
              </a:r>
            </a:p>
          </p:txBody>
        </p:sp>
        <p:cxnSp>
          <p:nvCxnSpPr>
            <p:cNvPr id="24" name="Straight Arrow Connector 23"/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5784965" y="3326313"/>
              <a:ext cx="405465" cy="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81577" y="2976223"/>
              <a:ext cx="168826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async_accept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1575" y="3491264"/>
              <a:ext cx="17610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async_connect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1577" y="4006305"/>
              <a:ext cx="20876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async_read</a:t>
              </a:r>
              <a:r>
                <a:rPr lang="en-US" dirty="0"/>
                <a:t>/write</a:t>
              </a:r>
            </a:p>
          </p:txBody>
        </p:sp>
        <p:cxnSp>
          <p:nvCxnSpPr>
            <p:cNvPr id="30" name="Straight Arrow Connector 29"/>
            <p:cNvCxnSpPr>
              <a:cxnSpLocks/>
              <a:stCxn id="27" idx="1"/>
            </p:cNvCxnSpPr>
            <p:nvPr/>
          </p:nvCxnSpPr>
          <p:spPr>
            <a:xfrm flipH="1" flipV="1">
              <a:off x="7150275" y="3154847"/>
              <a:ext cx="431302" cy="6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  <a:stCxn id="28" idx="1"/>
              <a:endCxn id="23" idx="3"/>
            </p:cNvCxnSpPr>
            <p:nvPr/>
          </p:nvCxnSpPr>
          <p:spPr>
            <a:xfrm flipH="1" flipV="1">
              <a:off x="7150275" y="3331823"/>
              <a:ext cx="431300" cy="344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29" idx="1"/>
            </p:cNvCxnSpPr>
            <p:nvPr/>
          </p:nvCxnSpPr>
          <p:spPr>
            <a:xfrm flipH="1" flipV="1">
              <a:off x="7150275" y="3524179"/>
              <a:ext cx="431302" cy="666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380859" y="4693735"/>
              <a:ext cx="8361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timer</a:t>
              </a:r>
            </a:p>
          </p:txBody>
        </p:sp>
        <p:cxnSp>
          <p:nvCxnSpPr>
            <p:cNvPr id="40" name="Straight Arrow Connector 39"/>
            <p:cNvCxnSpPr>
              <a:cxnSpLocks/>
              <a:stCxn id="39" idx="1"/>
            </p:cNvCxnSpPr>
            <p:nvPr/>
          </p:nvCxnSpPr>
          <p:spPr>
            <a:xfrm flipH="1" flipV="1">
              <a:off x="5790139" y="3503879"/>
              <a:ext cx="590720" cy="1374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581575" y="4693735"/>
              <a:ext cx="136325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async_wait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cxnSpLocks/>
              <a:stCxn id="45" idx="1"/>
              <a:endCxn id="39" idx="3"/>
            </p:cNvCxnSpPr>
            <p:nvPr/>
          </p:nvCxnSpPr>
          <p:spPr>
            <a:xfrm flipH="1">
              <a:off x="7216971" y="4878401"/>
              <a:ext cx="364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526531" y="5922219"/>
              <a:ext cx="237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(more async sources)</a:t>
              </a:r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 flipH="1" flipV="1">
              <a:off x="5690240" y="3530222"/>
              <a:ext cx="767099" cy="2576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881820" y="868037"/>
              <a:ext cx="172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ASYNC SOURCES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01" y="-30300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Networking TS – </a:t>
            </a:r>
            <a:r>
              <a:rPr lang="en-US" dirty="0" err="1"/>
              <a:t>io_context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6E18AC1-CB9C-4845-91F4-E1B6B67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C14E-0C10-407B-98C0-DD6B0460D488}" type="datetime1">
              <a:rPr lang="en-US" smtClean="0"/>
              <a:t>9/28/2017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C3BE41-3AA0-4580-9856-03F8047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38026-B24E-458F-9764-5F4E1A13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95641" y="3160889"/>
            <a:ext cx="14538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io_context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49997-26DE-4C04-998E-88F9832FED86}"/>
              </a:ext>
            </a:extLst>
          </p:cNvPr>
          <p:cNvGrpSpPr/>
          <p:nvPr/>
        </p:nvGrpSpPr>
        <p:grpSpPr>
          <a:xfrm>
            <a:off x="1169616" y="1256611"/>
            <a:ext cx="3401998" cy="3784629"/>
            <a:chOff x="1193644" y="1278439"/>
            <a:chExt cx="3401998" cy="37846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9E314A-0623-4E45-AF8B-8E7DE9F43153}"/>
                </a:ext>
              </a:extLst>
            </p:cNvPr>
            <p:cNvGrpSpPr/>
            <p:nvPr/>
          </p:nvGrpSpPr>
          <p:grpSpPr>
            <a:xfrm>
              <a:off x="1193644" y="1278439"/>
              <a:ext cx="2790375" cy="3784629"/>
              <a:chOff x="1656495" y="1278439"/>
              <a:chExt cx="2790375" cy="3784629"/>
            </a:xfrm>
          </p:grpSpPr>
          <p:sp>
            <p:nvSpPr>
              <p:cNvPr id="78" name="Rectangle: Rounded Corners 77"/>
              <p:cNvSpPr/>
              <p:nvPr/>
            </p:nvSpPr>
            <p:spPr>
              <a:xfrm>
                <a:off x="1661170" y="1278439"/>
                <a:ext cx="2785700" cy="378462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76400" y="2183153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1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74376" y="2831679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2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56495" y="4077287"/>
                <a:ext cx="2688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thread N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io_context</a:t>
                </a:r>
                <a:r>
                  <a:rPr lang="en-US" dirty="0"/>
                  <a:t>::run()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40844" y="370795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07524" y="1343993"/>
                <a:ext cx="1983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EXECUTION POLICY</a:t>
                </a:r>
              </a:p>
            </p:txBody>
          </p:sp>
        </p:grp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 flipV="1">
              <a:off x="3838222" y="2636234"/>
              <a:ext cx="757420" cy="52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stCxn id="4" idx="1"/>
            </p:cNvCxnSpPr>
            <p:nvPr/>
          </p:nvCxnSpPr>
          <p:spPr>
            <a:xfrm flipH="1" flipV="1">
              <a:off x="3838223" y="3305479"/>
              <a:ext cx="757418" cy="40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 flipH="1">
              <a:off x="3805983" y="3524177"/>
              <a:ext cx="783437" cy="100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710647" y="5202797"/>
            <a:ext cx="184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io_context</a:t>
            </a:r>
            <a:r>
              <a:rPr lang="en-US" dirty="0"/>
              <a:t>::stop()</a:t>
            </a:r>
          </a:p>
          <a:p>
            <a:r>
              <a:rPr lang="en-US" dirty="0" err="1"/>
              <a:t>io_context</a:t>
            </a:r>
            <a:r>
              <a:rPr lang="en-US" dirty="0"/>
              <a:t>::poll()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0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53" y="-255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Simple timer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55332-6716-4C65-82E2-D4FADD69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8D-0C4B-4BBE-854C-4BFC4F5702B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9975-7FB8-4762-9557-31CE390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2017 • Naked Coroutines Live with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2A38-5190-4ADE-BD3F-21875E0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F851AC-A5FA-498F-BA1A-FB50941B218C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1177" y="758874"/>
            <a:ext cx="7563304" cy="563231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io_context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slow_timer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hours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(15));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slow_timer.async_wait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"Timer fired"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fast_timer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fast_timer.async_wait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io.stop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io.run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412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1458</TotalTime>
  <Words>3805</Words>
  <Application>Microsoft Office PowerPoint</Application>
  <PresentationFormat>Widescreen</PresentationFormat>
  <Paragraphs>665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Agency FB</vt:lpstr>
      <vt:lpstr>Arial</vt:lpstr>
      <vt:lpstr>Broadway</vt:lpstr>
      <vt:lpstr>Calibri</vt:lpstr>
      <vt:lpstr>Consolas</vt:lpstr>
      <vt:lpstr>Rockwell</vt:lpstr>
      <vt:lpstr>Rockwell Condensed</vt:lpstr>
      <vt:lpstr>Viner Hand ITC</vt:lpstr>
      <vt:lpstr>Wingdings</vt:lpstr>
      <vt:lpstr>Wood Type</vt:lpstr>
      <vt:lpstr>Naked Coroutines</vt:lpstr>
      <vt:lpstr>Design Principles</vt:lpstr>
      <vt:lpstr>Coroutines</vt:lpstr>
      <vt:lpstr>PowerPoint Presentation</vt:lpstr>
      <vt:lpstr>PowerPoint Presentation</vt:lpstr>
      <vt:lpstr>Gifts from Toronto 2017</vt:lpstr>
      <vt:lpstr>Opening the Networking TS box!</vt:lpstr>
      <vt:lpstr>Networking TS – io_context</vt:lpstr>
      <vt:lpstr>Simple timer example</vt:lpstr>
      <vt:lpstr>Beautiful tcp server</vt:lpstr>
      <vt:lpstr>Unboxing the Coroutines</vt:lpstr>
      <vt:lpstr>Read the manual?</vt:lpstr>
      <vt:lpstr>PowerPoint Presentation</vt:lpstr>
      <vt:lpstr>The Easy Way</vt:lpstr>
      <vt:lpstr>Async Initiating Function</vt:lpstr>
      <vt:lpstr>Trait Specialization for use_boost_future</vt:lpstr>
      <vt:lpstr>PowerPoint Presentation</vt:lpstr>
      <vt:lpstr>Beautiful tcp server</vt:lpstr>
      <vt:lpstr>PowerPoint Presentation</vt:lpstr>
      <vt:lpstr>std::future&lt;T&gt; and std::promise&lt;T&gt;</vt:lpstr>
      <vt:lpstr>Complications</vt:lpstr>
      <vt:lpstr>PowerPoint Presentation</vt:lpstr>
      <vt:lpstr>Beyond the TS</vt:lpstr>
      <vt:lpstr>Symmetric Control Transfer</vt:lpstr>
      <vt:lpstr>Peeking at coroutine arguments from promise</vt:lpstr>
      <vt:lpstr>Not Very Good Workaround</vt:lpstr>
      <vt:lpstr>Let promise constructor peek at args!</vt:lpstr>
      <vt:lpstr>Conclusion</vt:lpstr>
      <vt:lpstr>Questions?</vt:lpstr>
      <vt:lpstr>BACKUP</vt:lpstr>
      <vt:lpstr>PowerPoint Presentation</vt:lpstr>
      <vt:lpstr>PowerPoint Presentation</vt:lpstr>
      <vt:lpstr>PowerPoint Presentation</vt:lpstr>
      <vt:lpstr>WARNING: Do not do this!</vt:lpstr>
      <vt:lpstr>With use_future, behaves as if it were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Naked Coroutines</dc:title>
  <dc:creator>Gor Nishanov</dc:creator>
  <cp:lastModifiedBy>Gor Nishanov</cp:lastModifiedBy>
  <cp:revision>65</cp:revision>
  <dcterms:created xsi:type="dcterms:W3CDTF">2017-09-26T17:37:12Z</dcterms:created>
  <dcterms:modified xsi:type="dcterms:W3CDTF">2017-09-28T20:03:17Z</dcterms:modified>
</cp:coreProperties>
</file>