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1554" r:id="rId5"/>
    <p:sldId id="1556" r:id="rId6"/>
    <p:sldId id="1594" r:id="rId7"/>
    <p:sldId id="1596" r:id="rId8"/>
    <p:sldId id="1597" r:id="rId9"/>
    <p:sldId id="1598" r:id="rId10"/>
    <p:sldId id="1558" r:id="rId11"/>
    <p:sldId id="1563" r:id="rId12"/>
    <p:sldId id="1602" r:id="rId13"/>
    <p:sldId id="1600" r:id="rId14"/>
    <p:sldId id="1601" r:id="rId15"/>
    <p:sldId id="1603" r:id="rId16"/>
    <p:sldId id="1567"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C387404-1192-41C0-B597-22CE4160B4E1}">
          <p14:sldIdLst>
            <p14:sldId id="1554"/>
          </p14:sldIdLst>
        </p14:section>
        <p14:section name="NT Tehnologija" id="{7BA3AB53-B0D3-4155-A793-FCE390968904}">
          <p14:sldIdLst>
            <p14:sldId id="1556"/>
            <p14:sldId id="1594"/>
            <p14:sldId id="1596"/>
            <p14:sldId id="1597"/>
            <p14:sldId id="1598"/>
            <p14:sldId id="1558"/>
            <p14:sldId id="1563"/>
            <p14:sldId id="1602"/>
            <p14:sldId id="1600"/>
            <p14:sldId id="1601"/>
            <p14:sldId id="1603"/>
            <p14:sldId id="156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91C"/>
    <a:srgbClr val="F26522"/>
    <a:srgbClr val="F1E16B"/>
    <a:srgbClr val="F2F240"/>
    <a:srgbClr val="00AEEF"/>
    <a:srgbClr val="00254A"/>
    <a:srgbClr val="00BCF2"/>
    <a:srgbClr val="F08400"/>
    <a:srgbClr val="002050"/>
    <a:srgbClr val="3C5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136" autoAdjust="0"/>
  </p:normalViewPr>
  <p:slideViewPr>
    <p:cSldViewPr>
      <p:cViewPr varScale="1">
        <p:scale>
          <a:sx n="119" d="100"/>
          <a:sy n="119" d="100"/>
        </p:scale>
        <p:origin x="126" y="324"/>
      </p:cViewPr>
      <p:guideLst>
        <p:guide orient="horz" pos="2203"/>
        <p:guide pos="3917"/>
      </p:guideLst>
    </p:cSldViewPr>
  </p:slideViewPr>
  <p:outlineViewPr>
    <p:cViewPr>
      <p:scale>
        <a:sx n="33" d="100"/>
        <a:sy n="33" d="100"/>
      </p:scale>
      <p:origin x="0" y="-26942"/>
    </p:cViewPr>
  </p:outlineViewPr>
  <p:notesTextViewPr>
    <p:cViewPr>
      <p:scale>
        <a:sx n="100" d="100"/>
        <a:sy n="100" d="100"/>
      </p:scale>
      <p:origin x="0" y="0"/>
    </p:cViewPr>
  </p:notesTextViewPr>
  <p:sorterViewPr>
    <p:cViewPr varScale="1">
      <p:scale>
        <a:sx n="1" d="1"/>
        <a:sy n="1" d="1"/>
      </p:scale>
      <p:origin x="0" y="-1411"/>
    </p:cViewPr>
  </p:sorterViewPr>
  <p:notesViewPr>
    <p:cSldViewPr showGuides="1">
      <p:cViewPr varScale="1">
        <p:scale>
          <a:sx n="97" d="100"/>
          <a:sy n="97" d="100"/>
        </p:scale>
        <p:origin x="-47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r>
              <a:rPr lang="en-US" dirty="0">
                <a:gradFill>
                  <a:gsLst>
                    <a:gs pos="1250">
                      <a:srgbClr val="505050"/>
                    </a:gs>
                    <a:gs pos="100000">
                      <a:srgbClr val="505050"/>
                    </a:gs>
                  </a:gsLst>
                  <a:lin ang="5400000" scaled="0"/>
                </a:gradFill>
              </a:rPr>
              <a:t>Reported %</a:t>
            </a:r>
            <a:r>
              <a:rPr lang="en-US" baseline="0" dirty="0">
                <a:gradFill>
                  <a:gsLst>
                    <a:gs pos="1250">
                      <a:srgbClr val="505050"/>
                    </a:gs>
                    <a:gs pos="100000">
                      <a:srgbClr val="505050"/>
                    </a:gs>
                  </a:gsLst>
                  <a:lin ang="5400000" scaled="0"/>
                </a:gradFill>
              </a:rPr>
              <a:t> of</a:t>
            </a:r>
            <a:r>
              <a:rPr lang="en-US" dirty="0">
                <a:gradFill>
                  <a:gsLst>
                    <a:gs pos="1250">
                      <a:srgbClr val="505050"/>
                    </a:gs>
                    <a:gs pos="100000">
                      <a:srgbClr val="505050"/>
                    </a:gs>
                  </a:gsLst>
                  <a:lin ang="5400000" scaled="0"/>
                </a:gradFill>
              </a:rPr>
              <a:t> time spent</a:t>
            </a:r>
          </a:p>
        </c:rich>
      </c:tx>
      <c:layout>
        <c:manualLayout>
          <c:xMode val="edge"/>
          <c:yMode val="edge"/>
          <c:x val="2.0797987740670499E-3"/>
          <c:y val="1.6083738200886401E-2"/>
        </c:manualLayout>
      </c:layout>
      <c:overlay val="0"/>
      <c:spPr>
        <a:noFill/>
        <a:ln>
          <a:noFill/>
        </a:ln>
        <a:effectLst/>
      </c:spPr>
      <c:txPr>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endParaRPr lang="sl-SI"/>
        </a:p>
      </c:txPr>
    </c:title>
    <c:autoTitleDeleted val="0"/>
    <c:plotArea>
      <c:layout>
        <c:manualLayout>
          <c:layoutTarget val="inner"/>
          <c:xMode val="edge"/>
          <c:yMode val="edge"/>
          <c:x val="4.7310219943437301E-2"/>
          <c:y val="0.12582658938465999"/>
          <c:w val="0.58123904005110105"/>
          <c:h val="0.87185856007665197"/>
        </c:manualLayout>
      </c:layout>
      <c:doughnutChart>
        <c:varyColors val="1"/>
        <c:ser>
          <c:idx val="0"/>
          <c:order val="0"/>
          <c:tx>
            <c:strRef>
              <c:f>Sheet1!$B$1</c:f>
              <c:strCache>
                <c:ptCount val="1"/>
                <c:pt idx="0">
                  <c:v>Time spent</c:v>
                </c:pt>
              </c:strCache>
            </c:strRef>
          </c:tx>
          <c:spPr>
            <a:ln>
              <a:solidFill>
                <a:schemeClr val="bg1"/>
              </a:solidFill>
            </a:ln>
          </c:spPr>
          <c:dPt>
            <c:idx val="0"/>
            <c:bubble3D val="0"/>
            <c:spPr>
              <a:solidFill>
                <a:srgbClr val="E4491C"/>
              </a:solidFill>
              <a:ln w="19050">
                <a:solidFill>
                  <a:schemeClr val="bg1"/>
                </a:solidFill>
              </a:ln>
              <a:effectLst/>
            </c:spPr>
            <c:extLst>
              <c:ext xmlns:c16="http://schemas.microsoft.com/office/drawing/2014/chart" uri="{C3380CC4-5D6E-409C-BE32-E72D297353CC}">
                <c16:uniqueId val="{00000001-B5F4-4301-B404-8BA81423DE2E}"/>
              </c:ext>
            </c:extLst>
          </c:dPt>
          <c:dPt>
            <c:idx val="1"/>
            <c:bubble3D val="0"/>
            <c:spPr>
              <a:solidFill>
                <a:srgbClr val="DDB77F"/>
              </a:solidFill>
              <a:ln w="19050">
                <a:solidFill>
                  <a:schemeClr val="bg1"/>
                </a:solidFill>
              </a:ln>
              <a:effectLst/>
            </c:spPr>
            <c:extLst>
              <c:ext xmlns:c16="http://schemas.microsoft.com/office/drawing/2014/chart" uri="{C3380CC4-5D6E-409C-BE32-E72D297353CC}">
                <c16:uniqueId val="{00000003-B5F4-4301-B404-8BA81423DE2E}"/>
              </c:ext>
            </c:extLst>
          </c:dPt>
          <c:dPt>
            <c:idx val="2"/>
            <c:bubble3D val="0"/>
            <c:spPr>
              <a:solidFill>
                <a:srgbClr val="F2A558"/>
              </a:solidFill>
              <a:ln w="19050">
                <a:solidFill>
                  <a:schemeClr val="bg1"/>
                </a:solidFill>
              </a:ln>
              <a:effectLst/>
            </c:spPr>
            <c:extLst>
              <c:ext xmlns:c16="http://schemas.microsoft.com/office/drawing/2014/chart" uri="{C3380CC4-5D6E-409C-BE32-E72D297353CC}">
                <c16:uniqueId val="{00000005-B5F4-4301-B404-8BA81423DE2E}"/>
              </c:ext>
            </c:extLst>
          </c:dPt>
          <c:dPt>
            <c:idx val="3"/>
            <c:bubble3D val="0"/>
            <c:spPr>
              <a:solidFill>
                <a:srgbClr val="EA8248"/>
              </a:solidFill>
              <a:ln w="19050">
                <a:solidFill>
                  <a:schemeClr val="bg1"/>
                </a:solidFill>
              </a:ln>
              <a:effectLst/>
            </c:spPr>
            <c:extLst>
              <c:ext xmlns:c16="http://schemas.microsoft.com/office/drawing/2014/chart" uri="{C3380CC4-5D6E-409C-BE32-E72D297353CC}">
                <c16:uniqueId val="{00000007-B5F4-4301-B404-8BA81423DE2E}"/>
              </c:ext>
            </c:extLst>
          </c:dPt>
          <c:cat>
            <c:strRef>
              <c:f>Sheet1!$A$2:$A$3</c:f>
              <c:strCache>
                <c:ptCount val="2"/>
                <c:pt idx="0">
                  <c:v>Coding</c:v>
                </c:pt>
                <c:pt idx="1">
                  <c:v>Googling</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8-B5F4-4301-B404-8BA81423DE2E}"/>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8054388326654203"/>
          <c:y val="0.32258681134704897"/>
          <c:w val="0.198368289262047"/>
          <c:h val="0.35492107634223202"/>
        </c:manualLayout>
      </c:layout>
      <c:overlay val="0"/>
      <c:spPr>
        <a:noFill/>
        <a:ln>
          <a:noFill/>
        </a:ln>
        <a:effectLst/>
      </c:spPr>
      <c:txPr>
        <a:bodyPr rot="0" spcFirstLastPara="1" vertOverflow="ellipsis" vert="horz" wrap="square" anchor="ctr" anchorCtr="1"/>
        <a:lstStyle/>
        <a:p>
          <a:pPr>
            <a:defRPr sz="2000" b="0" i="0" u="none" strike="noStrike" kern="1200" baseline="0">
              <a:gradFill>
                <a:gsLst>
                  <a:gs pos="1250">
                    <a:srgbClr val="505050"/>
                  </a:gs>
                  <a:gs pos="100000">
                    <a:srgbClr val="505050"/>
                  </a:gs>
                </a:gsLst>
                <a:lin ang="5400000" scaled="0"/>
              </a:gradFill>
              <a:latin typeface="+mn-lt"/>
              <a:ea typeface="+mn-ea"/>
              <a:cs typeface="+mn-cs"/>
            </a:defRPr>
          </a:pPr>
          <a:endParaRPr lang="sl-SI"/>
        </a:p>
      </c:txPr>
    </c:legend>
    <c:plotVisOnly val="1"/>
    <c:dispBlanksAs val="gap"/>
    <c:showDLblsOverMax val="0"/>
  </c:chart>
  <c:spPr>
    <a:noFill/>
    <a:ln>
      <a:noFill/>
    </a:ln>
    <a:effectLst/>
  </c:spPr>
  <c:txPr>
    <a:bodyPr/>
    <a:lstStyle/>
    <a:p>
      <a:pPr>
        <a:defRPr/>
      </a:pPr>
      <a:endParaRPr lang="sl-SI"/>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r>
              <a:rPr lang="en-US" dirty="0">
                <a:gradFill>
                  <a:gsLst>
                    <a:gs pos="1250">
                      <a:srgbClr val="505050"/>
                    </a:gs>
                    <a:gs pos="100000">
                      <a:srgbClr val="505050"/>
                    </a:gs>
                  </a:gsLst>
                  <a:lin ang="5400000" scaled="0"/>
                </a:gradFill>
              </a:rPr>
              <a:t>Measured %</a:t>
            </a:r>
            <a:r>
              <a:rPr lang="en-US" baseline="0" dirty="0">
                <a:gradFill>
                  <a:gsLst>
                    <a:gs pos="1250">
                      <a:srgbClr val="505050"/>
                    </a:gs>
                    <a:gs pos="100000">
                      <a:srgbClr val="505050"/>
                    </a:gs>
                  </a:gsLst>
                  <a:lin ang="5400000" scaled="0"/>
                </a:gradFill>
              </a:rPr>
              <a:t> of</a:t>
            </a:r>
            <a:r>
              <a:rPr lang="en-US" dirty="0">
                <a:gradFill>
                  <a:gsLst>
                    <a:gs pos="1250">
                      <a:srgbClr val="505050"/>
                    </a:gs>
                    <a:gs pos="100000">
                      <a:srgbClr val="505050"/>
                    </a:gs>
                  </a:gsLst>
                  <a:lin ang="5400000" scaled="0"/>
                </a:gradFill>
              </a:rPr>
              <a:t> time spent</a:t>
            </a:r>
          </a:p>
        </c:rich>
      </c:tx>
      <c:layout>
        <c:manualLayout>
          <c:xMode val="edge"/>
          <c:yMode val="edge"/>
          <c:x val="2.0797987740670499E-3"/>
          <c:y val="1.6083738200886401E-2"/>
        </c:manualLayout>
      </c:layout>
      <c:overlay val="0"/>
      <c:spPr>
        <a:noFill/>
        <a:ln>
          <a:noFill/>
        </a:ln>
        <a:effectLst/>
      </c:spPr>
      <c:txPr>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endParaRPr lang="sl-SI"/>
        </a:p>
      </c:txPr>
    </c:title>
    <c:autoTitleDeleted val="0"/>
    <c:plotArea>
      <c:layout>
        <c:manualLayout>
          <c:layoutTarget val="inner"/>
          <c:xMode val="edge"/>
          <c:yMode val="edge"/>
          <c:x val="4.7310219943437301E-2"/>
          <c:y val="0.12582658938465999"/>
          <c:w val="0.58123904005110105"/>
          <c:h val="0.87185856007665197"/>
        </c:manualLayout>
      </c:layout>
      <c:doughnutChart>
        <c:varyColors val="1"/>
        <c:ser>
          <c:idx val="0"/>
          <c:order val="0"/>
          <c:tx>
            <c:strRef>
              <c:f>Sheet1!$B$1</c:f>
              <c:strCache>
                <c:ptCount val="1"/>
                <c:pt idx="0">
                  <c:v>Time spent</c:v>
                </c:pt>
              </c:strCache>
            </c:strRef>
          </c:tx>
          <c:spPr>
            <a:ln>
              <a:solidFill>
                <a:schemeClr val="bg1"/>
              </a:solidFill>
            </a:ln>
          </c:spPr>
          <c:dPt>
            <c:idx val="0"/>
            <c:bubble3D val="0"/>
            <c:spPr>
              <a:solidFill>
                <a:srgbClr val="E4491C"/>
              </a:solidFill>
              <a:ln w="19050">
                <a:solidFill>
                  <a:schemeClr val="bg1"/>
                </a:solidFill>
              </a:ln>
              <a:effectLst/>
            </c:spPr>
            <c:extLst>
              <c:ext xmlns:c16="http://schemas.microsoft.com/office/drawing/2014/chart" uri="{C3380CC4-5D6E-409C-BE32-E72D297353CC}">
                <c16:uniqueId val="{00000001-B5F4-4301-B404-8BA81423DE2E}"/>
              </c:ext>
            </c:extLst>
          </c:dPt>
          <c:dPt>
            <c:idx val="1"/>
            <c:bubble3D val="0"/>
            <c:spPr>
              <a:solidFill>
                <a:srgbClr val="DDB77F"/>
              </a:solidFill>
              <a:ln w="19050">
                <a:solidFill>
                  <a:schemeClr val="bg1"/>
                </a:solidFill>
              </a:ln>
              <a:effectLst/>
            </c:spPr>
            <c:extLst>
              <c:ext xmlns:c16="http://schemas.microsoft.com/office/drawing/2014/chart" uri="{C3380CC4-5D6E-409C-BE32-E72D297353CC}">
                <c16:uniqueId val="{00000003-B5F4-4301-B404-8BA81423DE2E}"/>
              </c:ext>
            </c:extLst>
          </c:dPt>
          <c:dPt>
            <c:idx val="2"/>
            <c:bubble3D val="0"/>
            <c:spPr>
              <a:solidFill>
                <a:srgbClr val="F2A558"/>
              </a:solidFill>
              <a:ln w="19050">
                <a:solidFill>
                  <a:schemeClr val="bg1"/>
                </a:solidFill>
              </a:ln>
              <a:effectLst/>
            </c:spPr>
            <c:extLst>
              <c:ext xmlns:c16="http://schemas.microsoft.com/office/drawing/2014/chart" uri="{C3380CC4-5D6E-409C-BE32-E72D297353CC}">
                <c16:uniqueId val="{00000005-B5F4-4301-B404-8BA81423DE2E}"/>
              </c:ext>
            </c:extLst>
          </c:dPt>
          <c:dPt>
            <c:idx val="3"/>
            <c:bubble3D val="0"/>
            <c:spPr>
              <a:solidFill>
                <a:srgbClr val="EA8248"/>
              </a:solidFill>
              <a:ln w="19050">
                <a:solidFill>
                  <a:schemeClr val="bg1"/>
                </a:solidFill>
              </a:ln>
              <a:effectLst/>
            </c:spPr>
            <c:extLst>
              <c:ext xmlns:c16="http://schemas.microsoft.com/office/drawing/2014/chart" uri="{C3380CC4-5D6E-409C-BE32-E72D297353CC}">
                <c16:uniqueId val="{00000007-B5F4-4301-B404-8BA81423DE2E}"/>
              </c:ext>
            </c:extLst>
          </c:dPt>
          <c:cat>
            <c:strRef>
              <c:f>Sheet1!$A$2:$A$4</c:f>
              <c:strCache>
                <c:ptCount val="3"/>
                <c:pt idx="0">
                  <c:v>Coding</c:v>
                </c:pt>
                <c:pt idx="1">
                  <c:v>Googling</c:v>
                </c:pt>
                <c:pt idx="2">
                  <c:v>Reading</c:v>
                </c:pt>
              </c:strCache>
            </c:strRef>
          </c:cat>
          <c:val>
            <c:numRef>
              <c:f>Sheet1!$B$2:$B$4</c:f>
              <c:numCache>
                <c:formatCode>0%</c:formatCode>
                <c:ptCount val="3"/>
                <c:pt idx="0">
                  <c:v>0.1</c:v>
                </c:pt>
                <c:pt idx="1">
                  <c:v>0.1</c:v>
                </c:pt>
                <c:pt idx="2">
                  <c:v>0.8</c:v>
                </c:pt>
              </c:numCache>
            </c:numRef>
          </c:val>
          <c:extLst>
            <c:ext xmlns:c16="http://schemas.microsoft.com/office/drawing/2014/chart" uri="{C3380CC4-5D6E-409C-BE32-E72D297353CC}">
              <c16:uniqueId val="{00000008-B5F4-4301-B404-8BA81423DE2E}"/>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8054388326654203"/>
          <c:y val="0.32258681134704897"/>
          <c:w val="0.198368289262047"/>
          <c:h val="0.35492107634223202"/>
        </c:manualLayout>
      </c:layout>
      <c:overlay val="0"/>
      <c:spPr>
        <a:noFill/>
        <a:ln>
          <a:noFill/>
        </a:ln>
        <a:effectLst/>
      </c:spPr>
      <c:txPr>
        <a:bodyPr rot="0" spcFirstLastPara="1" vertOverflow="ellipsis" vert="horz" wrap="square" anchor="ctr" anchorCtr="1"/>
        <a:lstStyle/>
        <a:p>
          <a:pPr>
            <a:defRPr sz="2000" b="0" i="0" u="none" strike="noStrike" kern="1200" baseline="0">
              <a:gradFill>
                <a:gsLst>
                  <a:gs pos="1250">
                    <a:srgbClr val="505050"/>
                  </a:gs>
                  <a:gs pos="100000">
                    <a:srgbClr val="505050"/>
                  </a:gs>
                </a:gsLst>
                <a:lin ang="5400000" scaled="0"/>
              </a:gradFill>
              <a:latin typeface="+mn-lt"/>
              <a:ea typeface="+mn-ea"/>
              <a:cs typeface="+mn-cs"/>
            </a:defRPr>
          </a:pPr>
          <a:endParaRPr lang="sl-SI"/>
        </a:p>
      </c:txPr>
    </c:legend>
    <c:plotVisOnly val="1"/>
    <c:dispBlanksAs val="gap"/>
    <c:showDLblsOverMax val="0"/>
  </c:chart>
  <c:spPr>
    <a:noFill/>
    <a:ln>
      <a:noFill/>
    </a:ln>
    <a:effectLst/>
  </c:spPr>
  <c:txPr>
    <a:bodyPr/>
    <a:lstStyle/>
    <a:p>
      <a:pPr>
        <a:defRPr/>
      </a:pPr>
      <a:endParaRPr lang="sl-S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5/24/2017 10:23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5/24/2017 10:23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4382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24114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50A4C883-D021-4021-B9ED-B74A36012199}"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381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50A4C883-D021-4021-B9ED-B74A36012199}"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863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F26854-F9AE-4E32-B2A5-59EE421C280D}"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145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5/24/2017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57261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5/24/2017 10:23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3893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5/24/2017 10:23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8123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254A"/>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0" y="-1"/>
            <a:ext cx="12436475" cy="6994525"/>
          </a:xfrm>
          <a:prstGeom prst="rect">
            <a:avLst/>
          </a:prstGeom>
        </p:spPr>
      </p:pic>
      <p:pic>
        <p:nvPicPr>
          <p:cNvPr id="5" name="Picture 4"/>
          <p:cNvPicPr>
            <a:picLocks noChangeAspect="1"/>
          </p:cNvPicPr>
          <p:nvPr userDrawn="1"/>
        </p:nvPicPr>
        <p:blipFill>
          <a:blip r:embed="rId3"/>
          <a:stretch>
            <a:fillRect/>
          </a:stretch>
        </p:blipFill>
        <p:spPr>
          <a:xfrm>
            <a:off x="10466709" y="472926"/>
            <a:ext cx="1536700" cy="330200"/>
          </a:xfrm>
          <a:prstGeom prst="rect">
            <a:avLst/>
          </a:prstGeom>
        </p:spPr>
      </p:pic>
      <p:pic>
        <p:nvPicPr>
          <p:cNvPr id="11" name="Picture 10"/>
          <p:cNvPicPr>
            <a:picLocks noChangeAspect="1"/>
          </p:cNvPicPr>
          <p:nvPr userDrawn="1"/>
        </p:nvPicPr>
        <p:blipFill>
          <a:blip r:embed="rId4"/>
          <a:stretch>
            <a:fillRect/>
          </a:stretch>
        </p:blipFill>
        <p:spPr>
          <a:xfrm>
            <a:off x="385589" y="400918"/>
            <a:ext cx="1807430" cy="1800200"/>
          </a:xfrm>
          <a:prstGeom prst="rect">
            <a:avLst/>
          </a:prstGeom>
        </p:spPr>
      </p:pic>
      <p:pic>
        <p:nvPicPr>
          <p:cNvPr id="23" name="Picture 22"/>
          <p:cNvPicPr>
            <a:picLocks noChangeAspect="1"/>
          </p:cNvPicPr>
          <p:nvPr userDrawn="1"/>
        </p:nvPicPr>
        <p:blipFill>
          <a:blip r:embed="rId5"/>
          <a:stretch>
            <a:fillRect/>
          </a:stretch>
        </p:blipFill>
        <p:spPr>
          <a:xfrm>
            <a:off x="916929" y="3617559"/>
            <a:ext cx="10629900" cy="3375732"/>
          </a:xfrm>
          <a:prstGeom prst="rect">
            <a:avLst/>
          </a:prstGeom>
        </p:spPr>
      </p:pic>
    </p:spTree>
    <p:extLst>
      <p:ext uri="{BB962C8B-B14F-4D97-AF65-F5344CB8AC3E}">
        <p14:creationId xmlns:p14="http://schemas.microsoft.com/office/powerpoint/2010/main" val="3087552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E4491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pic>
        <p:nvPicPr>
          <p:cNvPr id="4" name="Picture 3"/>
          <p:cNvPicPr>
            <a:picLocks noChangeAspect="1"/>
          </p:cNvPicPr>
          <p:nvPr userDrawn="1"/>
        </p:nvPicPr>
        <p:blipFill>
          <a:blip r:embed="rId2"/>
          <a:stretch>
            <a:fillRect/>
          </a:stretch>
        </p:blipFill>
        <p:spPr>
          <a:xfrm>
            <a:off x="11114781" y="5801517"/>
            <a:ext cx="1080120" cy="959497"/>
          </a:xfrm>
          <a:prstGeom prst="rect">
            <a:avLst/>
          </a:prstGeom>
        </p:spPr>
      </p:pic>
      <p:pic>
        <p:nvPicPr>
          <p:cNvPr id="5" name="Picture 4"/>
          <p:cNvPicPr>
            <a:picLocks noChangeAspect="1"/>
          </p:cNvPicPr>
          <p:nvPr userDrawn="1"/>
        </p:nvPicPr>
        <p:blipFill>
          <a:blip r:embed="rId3"/>
          <a:stretch>
            <a:fillRect/>
          </a:stretch>
        </p:blipFill>
        <p:spPr>
          <a:xfrm>
            <a:off x="385589" y="6454898"/>
            <a:ext cx="1433617" cy="308050"/>
          </a:xfrm>
          <a:prstGeom prst="rect">
            <a:avLst/>
          </a:prstGeom>
        </p:spPr>
      </p:pic>
    </p:spTree>
    <p:extLst>
      <p:ext uri="{BB962C8B-B14F-4D97-AF65-F5344CB8AC3E}">
        <p14:creationId xmlns:p14="http://schemas.microsoft.com/office/powerpoint/2010/main" val="2490935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5" name="Picture 4"/>
          <p:cNvPicPr>
            <a:picLocks noChangeAspect="1"/>
          </p:cNvPicPr>
          <p:nvPr userDrawn="1"/>
        </p:nvPicPr>
        <p:blipFill>
          <a:blip r:embed="rId3"/>
          <a:stretch>
            <a:fillRect/>
          </a:stretch>
        </p:blipFill>
        <p:spPr>
          <a:xfrm>
            <a:off x="385589" y="5801518"/>
            <a:ext cx="1076320" cy="956122"/>
          </a:xfrm>
          <a:prstGeom prst="rect">
            <a:avLst/>
          </a:prstGeom>
        </p:spPr>
      </p:pic>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pic>
        <p:nvPicPr>
          <p:cNvPr id="6" name="Picture 5"/>
          <p:cNvPicPr>
            <a:picLocks noChangeAspect="1"/>
          </p:cNvPicPr>
          <p:nvPr userDrawn="1"/>
        </p:nvPicPr>
        <p:blipFill>
          <a:blip r:embed="rId3"/>
          <a:stretch>
            <a:fillRect/>
          </a:stretch>
        </p:blipFill>
        <p:spPr>
          <a:xfrm>
            <a:off x="10250685" y="400918"/>
            <a:ext cx="1807430" cy="1800200"/>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0254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31131"/>
            <a:ext cx="12436475" cy="7025655"/>
          </a:xfrm>
          <a:prstGeom prst="rect">
            <a:avLst/>
          </a:prstGeom>
        </p:spPr>
      </p:pic>
      <p:pic>
        <p:nvPicPr>
          <p:cNvPr id="9" name="Picture 8"/>
          <p:cNvPicPr>
            <a:picLocks noChangeAspect="1"/>
          </p:cNvPicPr>
          <p:nvPr userDrawn="1"/>
        </p:nvPicPr>
        <p:blipFill>
          <a:blip r:embed="rId3"/>
          <a:stretch>
            <a:fillRect/>
          </a:stretch>
        </p:blipFill>
        <p:spPr>
          <a:xfrm>
            <a:off x="10538717" y="328910"/>
            <a:ext cx="1536700" cy="330200"/>
          </a:xfrm>
          <a:prstGeom prst="rect">
            <a:avLst/>
          </a:prstGeom>
        </p:spPr>
      </p:pic>
      <p:pic>
        <p:nvPicPr>
          <p:cNvPr id="10" name="Picture 9"/>
          <p:cNvPicPr>
            <a:picLocks noChangeAspect="1"/>
          </p:cNvPicPr>
          <p:nvPr userDrawn="1"/>
        </p:nvPicPr>
        <p:blipFill>
          <a:blip r:embed="rId4"/>
          <a:stretch>
            <a:fillRect/>
          </a:stretch>
        </p:blipFill>
        <p:spPr>
          <a:xfrm>
            <a:off x="457597" y="328910"/>
            <a:ext cx="1663700" cy="1524000"/>
          </a:xfrm>
          <a:prstGeom prst="rect">
            <a:avLst/>
          </a:prstGeom>
        </p:spPr>
      </p:pic>
      <p:pic>
        <p:nvPicPr>
          <p:cNvPr id="7" name="Picture 6"/>
          <p:cNvPicPr>
            <a:picLocks noChangeAspect="1"/>
          </p:cNvPicPr>
          <p:nvPr userDrawn="1"/>
        </p:nvPicPr>
        <p:blipFill>
          <a:blip r:embed="rId5"/>
          <a:stretch>
            <a:fillRect/>
          </a:stretch>
        </p:blipFill>
        <p:spPr>
          <a:xfrm>
            <a:off x="385588" y="6305574"/>
            <a:ext cx="2935469" cy="338708"/>
          </a:xfrm>
          <a:prstGeom prst="rect">
            <a:avLst/>
          </a:prstGeom>
        </p:spPr>
      </p:pic>
      <p:pic>
        <p:nvPicPr>
          <p:cNvPr id="8" name="Picture 7"/>
          <p:cNvPicPr>
            <a:picLocks noChangeAspect="1"/>
          </p:cNvPicPr>
          <p:nvPr userDrawn="1"/>
        </p:nvPicPr>
        <p:blipFill>
          <a:blip r:embed="rId6"/>
          <a:stretch>
            <a:fillRect/>
          </a:stretch>
        </p:blipFill>
        <p:spPr>
          <a:xfrm>
            <a:off x="7500465" y="2613025"/>
            <a:ext cx="5270500" cy="4381500"/>
          </a:xfrm>
          <a:prstGeom prst="rect">
            <a:avLst/>
          </a:prstGeom>
        </p:spPr>
      </p:pic>
      <p:sp>
        <p:nvSpPr>
          <p:cNvPr id="13" name="Title 1"/>
          <p:cNvSpPr>
            <a:spLocks noGrp="1"/>
          </p:cNvSpPr>
          <p:nvPr>
            <p:ph type="title" hasCustomPrompt="1"/>
          </p:nvPr>
        </p:nvSpPr>
        <p:spPr bwMode="auto">
          <a:xfrm>
            <a:off x="274702" y="2814105"/>
            <a:ext cx="4937760" cy="1835285"/>
          </a:xfrm>
          <a:noFill/>
        </p:spPr>
        <p:txBody>
          <a:bodyPr lIns="146304" tIns="91440" rIns="146304" bIns="91440" anchor="t" anchorCtr="0"/>
          <a:lstStyle>
            <a:lvl1pPr>
              <a:defRPr sz="4800" spc="-100" baseline="0">
                <a:solidFill>
                  <a:schemeClr val="tx1"/>
                </a:solidFill>
              </a:defRPr>
            </a:lvl1pPr>
          </a:lstStyle>
          <a:p>
            <a:r>
              <a:rPr lang="en-US" dirty="0"/>
              <a:t>Presentation title</a:t>
            </a:r>
          </a:p>
        </p:txBody>
      </p:sp>
      <p:sp>
        <p:nvSpPr>
          <p:cNvPr id="14"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solidFill>
                  <a:schemeClr val="tx1"/>
                </a:soli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Tree>
    <p:extLst>
      <p:ext uri="{BB962C8B-B14F-4D97-AF65-F5344CB8AC3E}">
        <p14:creationId xmlns:p14="http://schemas.microsoft.com/office/powerpoint/2010/main" val="3735076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491C"/>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stretch>
            <a:fillRect/>
          </a:stretch>
        </p:blipFill>
        <p:spPr>
          <a:xfrm>
            <a:off x="11046573" y="5801518"/>
            <a:ext cx="1076320" cy="956122"/>
          </a:xfrm>
          <a:prstGeom prst="rect">
            <a:avLst/>
          </a:prstGeom>
        </p:spPr>
      </p:pic>
      <p:sp>
        <p:nvSpPr>
          <p:cNvPr id="5" name="TextBox 4"/>
          <p:cNvSpPr txBox="1"/>
          <p:nvPr userDrawn="1"/>
        </p:nvSpPr>
        <p:spPr>
          <a:xfrm>
            <a:off x="5370674" y="6449590"/>
            <a:ext cx="1695127" cy="461665"/>
          </a:xfrm>
          <a:prstGeom prst="rect">
            <a:avLst/>
          </a:prstGeom>
          <a:noFill/>
        </p:spPr>
        <p:txBody>
          <a:bodyPr wrap="square" lIns="182880" tIns="146304" rIns="182880" bIns="146304" rtlCol="0">
            <a:spAutoFit/>
          </a:bodyPr>
          <a:lstStyle/>
          <a:p>
            <a:pPr>
              <a:lnSpc>
                <a:spcPct val="90000"/>
              </a:lnSpc>
              <a:spcAft>
                <a:spcPts val="600"/>
              </a:spcAft>
            </a:pPr>
            <a:r>
              <a:rPr lang="en-US" sz="1100" b="0" dirty="0">
                <a:solidFill>
                  <a:srgbClr val="E4491C"/>
                </a:solidFill>
                <a:latin typeface="+mj-lt"/>
              </a:rPr>
              <a:t>Reach us with #ntk17</a:t>
            </a:r>
            <a:endParaRPr lang="hr-HR" sz="1100" b="0" dirty="0" err="1">
              <a:solidFill>
                <a:srgbClr val="E4491C"/>
              </a:solidFill>
              <a:latin typeface="+mj-lt"/>
            </a:endParaRPr>
          </a:p>
        </p:txBody>
      </p:sp>
      <p:pic>
        <p:nvPicPr>
          <p:cNvPr id="6" name="Picture 5"/>
          <p:cNvPicPr>
            <a:picLocks noChangeAspect="1"/>
          </p:cNvPicPr>
          <p:nvPr userDrawn="1"/>
        </p:nvPicPr>
        <p:blipFill>
          <a:blip r:embed="rId3"/>
          <a:stretch>
            <a:fillRect/>
          </a:stretch>
        </p:blipFill>
        <p:spPr>
          <a:xfrm>
            <a:off x="274638" y="6294006"/>
            <a:ext cx="1465710" cy="540824"/>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rgbClr val="E4491C"/>
                </a:solidFill>
              </a:defRPr>
            </a:lvl1p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44462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11046573" y="5801518"/>
            <a:ext cx="1076320" cy="956122"/>
          </a:xfrm>
          <a:prstGeom prst="rect">
            <a:avLst/>
          </a:prstGeom>
        </p:spPr>
      </p:pic>
      <p:sp>
        <p:nvSpPr>
          <p:cNvPr id="8" name="TextBox 7"/>
          <p:cNvSpPr txBox="1"/>
          <p:nvPr userDrawn="1"/>
        </p:nvSpPr>
        <p:spPr>
          <a:xfrm>
            <a:off x="5370674" y="6449590"/>
            <a:ext cx="1695127" cy="461665"/>
          </a:xfrm>
          <a:prstGeom prst="rect">
            <a:avLst/>
          </a:prstGeom>
          <a:noFill/>
        </p:spPr>
        <p:txBody>
          <a:bodyPr wrap="square" lIns="182880" tIns="146304" rIns="182880" bIns="146304" rtlCol="0">
            <a:spAutoFit/>
          </a:bodyPr>
          <a:lstStyle/>
          <a:p>
            <a:pPr>
              <a:lnSpc>
                <a:spcPct val="90000"/>
              </a:lnSpc>
              <a:spcAft>
                <a:spcPts val="600"/>
              </a:spcAft>
            </a:pPr>
            <a:r>
              <a:rPr lang="en-US" sz="1100" b="0" dirty="0">
                <a:solidFill>
                  <a:srgbClr val="E4491C"/>
                </a:solidFill>
                <a:latin typeface="+mj-lt"/>
              </a:rPr>
              <a:t>Reach us with #ntk17</a:t>
            </a:r>
            <a:endParaRPr lang="hr-HR" sz="1100" b="0" dirty="0" err="1">
              <a:solidFill>
                <a:srgbClr val="E4491C"/>
              </a:solidFill>
              <a:latin typeface="+mj-lt"/>
            </a:endParaRPr>
          </a:p>
        </p:txBody>
      </p:sp>
      <p:pic>
        <p:nvPicPr>
          <p:cNvPr id="9" name="Picture 8"/>
          <p:cNvPicPr>
            <a:picLocks noChangeAspect="1"/>
          </p:cNvPicPr>
          <p:nvPr userDrawn="1"/>
        </p:nvPicPr>
        <p:blipFill>
          <a:blip r:embed="rId3"/>
          <a:stretch>
            <a:fillRect/>
          </a:stretch>
        </p:blipFill>
        <p:spPr>
          <a:xfrm>
            <a:off x="274638" y="6294006"/>
            <a:ext cx="1465710" cy="540824"/>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491C"/>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pic>
        <p:nvPicPr>
          <p:cNvPr id="7" name="Picture 6"/>
          <p:cNvPicPr>
            <a:picLocks noChangeAspect="1"/>
          </p:cNvPicPr>
          <p:nvPr userDrawn="1"/>
        </p:nvPicPr>
        <p:blipFill>
          <a:blip r:embed="rId2"/>
          <a:stretch>
            <a:fillRect/>
          </a:stretch>
        </p:blipFill>
        <p:spPr>
          <a:xfrm>
            <a:off x="11046573" y="5801518"/>
            <a:ext cx="1076320" cy="956122"/>
          </a:xfrm>
          <a:prstGeom prst="rect">
            <a:avLst/>
          </a:prstGeom>
        </p:spPr>
      </p:pic>
      <p:pic>
        <p:nvPicPr>
          <p:cNvPr id="3" name="Picture 2"/>
          <p:cNvPicPr>
            <a:picLocks noChangeAspect="1"/>
          </p:cNvPicPr>
          <p:nvPr userDrawn="1"/>
        </p:nvPicPr>
        <p:blipFill>
          <a:blip r:embed="rId3"/>
          <a:stretch>
            <a:fillRect/>
          </a:stretch>
        </p:blipFill>
        <p:spPr>
          <a:xfrm>
            <a:off x="8738517" y="5779161"/>
            <a:ext cx="1368152" cy="1215363"/>
          </a:xfrm>
          <a:prstGeom prst="rect">
            <a:avLst/>
          </a:prstGeom>
        </p:spPr>
      </p:pic>
      <p:sp>
        <p:nvSpPr>
          <p:cNvPr id="9" name="TextBox 8"/>
          <p:cNvSpPr txBox="1"/>
          <p:nvPr userDrawn="1"/>
        </p:nvSpPr>
        <p:spPr>
          <a:xfrm>
            <a:off x="5370674" y="6449590"/>
            <a:ext cx="1695127" cy="461665"/>
          </a:xfrm>
          <a:prstGeom prst="rect">
            <a:avLst/>
          </a:prstGeom>
          <a:noFill/>
        </p:spPr>
        <p:txBody>
          <a:bodyPr wrap="square" lIns="182880" tIns="146304" rIns="182880" bIns="146304" rtlCol="0">
            <a:spAutoFit/>
          </a:bodyPr>
          <a:lstStyle/>
          <a:p>
            <a:pPr>
              <a:lnSpc>
                <a:spcPct val="90000"/>
              </a:lnSpc>
              <a:spcAft>
                <a:spcPts val="600"/>
              </a:spcAft>
            </a:pPr>
            <a:r>
              <a:rPr lang="en-US" sz="1100" b="0" dirty="0">
                <a:solidFill>
                  <a:srgbClr val="E4491C"/>
                </a:solidFill>
                <a:latin typeface="+mj-lt"/>
              </a:rPr>
              <a:t>Reach us with #ntk17</a:t>
            </a:r>
            <a:endParaRPr lang="hr-HR" sz="1100" b="0" dirty="0" err="1">
              <a:solidFill>
                <a:srgbClr val="E4491C"/>
              </a:solidFill>
              <a:latin typeface="+mj-lt"/>
            </a:endParaRPr>
          </a:p>
        </p:txBody>
      </p:sp>
      <p:pic>
        <p:nvPicPr>
          <p:cNvPr id="10" name="Picture 9"/>
          <p:cNvPicPr>
            <a:picLocks noChangeAspect="1"/>
          </p:cNvPicPr>
          <p:nvPr userDrawn="1"/>
        </p:nvPicPr>
        <p:blipFill>
          <a:blip r:embed="rId4"/>
          <a:stretch>
            <a:fillRect/>
          </a:stretch>
        </p:blipFill>
        <p:spPr>
          <a:xfrm>
            <a:off x="274638" y="6294006"/>
            <a:ext cx="1465710" cy="540824"/>
          </a:xfrm>
          <a:prstGeom prst="rect">
            <a:avLst/>
          </a:prstGeom>
        </p:spPr>
      </p:pic>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491C"/>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pic>
        <p:nvPicPr>
          <p:cNvPr id="7" name="Picture 6"/>
          <p:cNvPicPr>
            <a:picLocks noChangeAspect="1"/>
          </p:cNvPicPr>
          <p:nvPr userDrawn="1"/>
        </p:nvPicPr>
        <p:blipFill>
          <a:blip r:embed="rId2"/>
          <a:stretch>
            <a:fillRect/>
          </a:stretch>
        </p:blipFill>
        <p:spPr>
          <a:xfrm>
            <a:off x="11046573" y="5801518"/>
            <a:ext cx="1076320" cy="956122"/>
          </a:xfrm>
          <a:prstGeom prst="rect">
            <a:avLst/>
          </a:prstGeom>
        </p:spPr>
      </p:pic>
      <p:sp>
        <p:nvSpPr>
          <p:cNvPr id="8" name="TextBox 7"/>
          <p:cNvSpPr txBox="1"/>
          <p:nvPr userDrawn="1"/>
        </p:nvSpPr>
        <p:spPr>
          <a:xfrm>
            <a:off x="5370674" y="6449590"/>
            <a:ext cx="1695127" cy="461665"/>
          </a:xfrm>
          <a:prstGeom prst="rect">
            <a:avLst/>
          </a:prstGeom>
          <a:noFill/>
        </p:spPr>
        <p:txBody>
          <a:bodyPr wrap="square" lIns="182880" tIns="146304" rIns="182880" bIns="146304" rtlCol="0">
            <a:spAutoFit/>
          </a:bodyPr>
          <a:lstStyle/>
          <a:p>
            <a:pPr>
              <a:lnSpc>
                <a:spcPct val="90000"/>
              </a:lnSpc>
              <a:spcAft>
                <a:spcPts val="600"/>
              </a:spcAft>
            </a:pPr>
            <a:r>
              <a:rPr lang="en-US" sz="1100" b="0" dirty="0">
                <a:solidFill>
                  <a:srgbClr val="E4491C"/>
                </a:solidFill>
                <a:latin typeface="+mj-lt"/>
              </a:rPr>
              <a:t>Reach us with #ntk17</a:t>
            </a:r>
            <a:endParaRPr lang="hr-HR" sz="1100" b="0" dirty="0" err="1">
              <a:solidFill>
                <a:srgbClr val="E4491C"/>
              </a:solidFill>
              <a:latin typeface="+mj-lt"/>
            </a:endParaRPr>
          </a:p>
        </p:txBody>
      </p:sp>
      <p:pic>
        <p:nvPicPr>
          <p:cNvPr id="9" name="Picture 8"/>
          <p:cNvPicPr>
            <a:picLocks noChangeAspect="1"/>
          </p:cNvPicPr>
          <p:nvPr userDrawn="1"/>
        </p:nvPicPr>
        <p:blipFill>
          <a:blip r:embed="rId3"/>
          <a:stretch>
            <a:fillRect/>
          </a:stretch>
        </p:blipFill>
        <p:spPr>
          <a:xfrm>
            <a:off x="274638" y="6294006"/>
            <a:ext cx="1465710" cy="540824"/>
          </a:xfrm>
          <a:prstGeom prst="rect">
            <a:avLst/>
          </a:prstGeom>
        </p:spPr>
      </p:pic>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491C"/>
                </a:solidFill>
              </a:defRPr>
            </a:lvl1pPr>
          </a:lstStyle>
          <a:p>
            <a:r>
              <a:rPr lang="en-US"/>
              <a:t>Click to edit Master title style</a:t>
            </a:r>
            <a:endParaRPr lang="en-US" dirty="0"/>
          </a:p>
        </p:txBody>
      </p:sp>
      <p:pic>
        <p:nvPicPr>
          <p:cNvPr id="4" name="Picture 3"/>
          <p:cNvPicPr>
            <a:picLocks noChangeAspect="1"/>
          </p:cNvPicPr>
          <p:nvPr userDrawn="1"/>
        </p:nvPicPr>
        <p:blipFill>
          <a:blip r:embed="rId2"/>
          <a:stretch>
            <a:fillRect/>
          </a:stretch>
        </p:blipFill>
        <p:spPr>
          <a:xfrm>
            <a:off x="11046573" y="5801518"/>
            <a:ext cx="1076320" cy="956122"/>
          </a:xfrm>
          <a:prstGeom prst="rect">
            <a:avLst/>
          </a:prstGeom>
        </p:spPr>
      </p:pic>
      <p:sp>
        <p:nvSpPr>
          <p:cNvPr id="6" name="TextBox 5"/>
          <p:cNvSpPr txBox="1"/>
          <p:nvPr userDrawn="1"/>
        </p:nvSpPr>
        <p:spPr>
          <a:xfrm>
            <a:off x="5370674" y="6449590"/>
            <a:ext cx="1695127" cy="461665"/>
          </a:xfrm>
          <a:prstGeom prst="rect">
            <a:avLst/>
          </a:prstGeom>
          <a:noFill/>
        </p:spPr>
        <p:txBody>
          <a:bodyPr wrap="square" lIns="182880" tIns="146304" rIns="182880" bIns="146304" rtlCol="0">
            <a:spAutoFit/>
          </a:bodyPr>
          <a:lstStyle/>
          <a:p>
            <a:pPr>
              <a:lnSpc>
                <a:spcPct val="90000"/>
              </a:lnSpc>
              <a:spcAft>
                <a:spcPts val="600"/>
              </a:spcAft>
            </a:pPr>
            <a:r>
              <a:rPr lang="en-US" sz="1100" b="0" dirty="0">
                <a:solidFill>
                  <a:srgbClr val="E4491C"/>
                </a:solidFill>
                <a:latin typeface="+mj-lt"/>
              </a:rPr>
              <a:t>Reach us with #ntk17</a:t>
            </a:r>
            <a:endParaRPr lang="hr-HR" sz="1100" b="0" dirty="0" err="1">
              <a:solidFill>
                <a:srgbClr val="E4491C"/>
              </a:solidFill>
              <a:latin typeface="+mj-lt"/>
            </a:endParaRPr>
          </a:p>
        </p:txBody>
      </p:sp>
      <p:pic>
        <p:nvPicPr>
          <p:cNvPr id="7" name="Picture 6"/>
          <p:cNvPicPr>
            <a:picLocks noChangeAspect="1"/>
          </p:cNvPicPr>
          <p:nvPr userDrawn="1"/>
        </p:nvPicPr>
        <p:blipFill>
          <a:blip r:embed="rId3"/>
          <a:stretch>
            <a:fillRect/>
          </a:stretch>
        </p:blipFill>
        <p:spPr>
          <a:xfrm>
            <a:off x="274638" y="6294006"/>
            <a:ext cx="1465710" cy="540824"/>
          </a:xfrm>
          <a:prstGeom prst="rect">
            <a:avLst/>
          </a:prstGeom>
        </p:spPr>
      </p:pic>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rgbClr val="E4491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11114781" y="5801517"/>
            <a:ext cx="1080120" cy="959497"/>
          </a:xfrm>
          <a:prstGeom prst="rect">
            <a:avLst/>
          </a:prstGeom>
        </p:spPr>
      </p:pic>
      <p:pic>
        <p:nvPicPr>
          <p:cNvPr id="6" name="Picture 5"/>
          <p:cNvPicPr>
            <a:picLocks noChangeAspect="1"/>
          </p:cNvPicPr>
          <p:nvPr userDrawn="1"/>
        </p:nvPicPr>
        <p:blipFill>
          <a:blip r:embed="rId3"/>
          <a:stretch>
            <a:fillRect/>
          </a:stretch>
        </p:blipFill>
        <p:spPr>
          <a:xfrm>
            <a:off x="385589" y="6454898"/>
            <a:ext cx="1433617" cy="308050"/>
          </a:xfrm>
          <a:prstGeom prst="rect">
            <a:avLst/>
          </a:prstGeom>
        </p:spPr>
      </p:pic>
    </p:spTree>
    <p:extLst>
      <p:ext uri="{BB962C8B-B14F-4D97-AF65-F5344CB8AC3E}">
        <p14:creationId xmlns:p14="http://schemas.microsoft.com/office/powerpoint/2010/main" val="3885057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E4491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11114781" y="5801517"/>
            <a:ext cx="1080120" cy="959497"/>
          </a:xfrm>
          <a:prstGeom prst="rect">
            <a:avLst/>
          </a:prstGeom>
        </p:spPr>
      </p:pic>
      <p:pic>
        <p:nvPicPr>
          <p:cNvPr id="5" name="Picture 4"/>
          <p:cNvPicPr>
            <a:picLocks noChangeAspect="1"/>
          </p:cNvPicPr>
          <p:nvPr userDrawn="1"/>
        </p:nvPicPr>
        <p:blipFill>
          <a:blip r:embed="rId3"/>
          <a:stretch>
            <a:fillRect/>
          </a:stretch>
        </p:blipFill>
        <p:spPr>
          <a:xfrm>
            <a:off x="385589" y="6454898"/>
            <a:ext cx="1433617" cy="308050"/>
          </a:xfrm>
          <a:prstGeom prst="rect">
            <a:avLst/>
          </a:prstGeom>
        </p:spPr>
      </p:pic>
    </p:spTree>
    <p:extLst>
      <p:ext uri="{BB962C8B-B14F-4D97-AF65-F5344CB8AC3E}">
        <p14:creationId xmlns:p14="http://schemas.microsoft.com/office/powerpoint/2010/main" val="20479444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1" r:id="rId1"/>
    <p:sldLayoutId id="2147484556" r:id="rId2"/>
    <p:sldLayoutId id="2147484240" r:id="rId3"/>
    <p:sldLayoutId id="2147484241" r:id="rId4"/>
    <p:sldLayoutId id="2147484474" r:id="rId5"/>
    <p:sldLayoutId id="2147484245" r:id="rId6"/>
    <p:sldLayoutId id="2147484247" r:id="rId7"/>
    <p:sldLayoutId id="2147484559" r:id="rId8"/>
    <p:sldLayoutId id="2147484560" r:id="rId9"/>
    <p:sldLayoutId id="2147484561" r:id="rId10"/>
    <p:sldLayoutId id="2147484463" r:id="rId11"/>
    <p:sldLayoutId id="2147484256" r:id="rId12"/>
    <p:sldLayoutId id="2147484260" r:id="rId13"/>
    <p:sldLayoutId id="2147484299"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44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Refactorings</a:t>
            </a:r>
            <a:endParaRPr lang="en-US" sz="4000" dirty="0">
              <a:gradFill>
                <a:gsLst>
                  <a:gs pos="21538">
                    <a:schemeClr val="tx1"/>
                  </a:gs>
                  <a:gs pos="33000">
                    <a:schemeClr val="tx1"/>
                  </a:gs>
                </a:gsLst>
                <a:lin ang="5400000" scaled="0"/>
              </a:gradFill>
            </a:endParaRPr>
          </a:p>
        </p:txBody>
      </p:sp>
      <p:sp>
        <p:nvSpPr>
          <p:cNvPr id="3" name="Text Placeholder 2"/>
          <p:cNvSpPr>
            <a:spLocks noGrp="1"/>
          </p:cNvSpPr>
          <p:nvPr>
            <p:ph type="body" sz="quarter" idx="10"/>
          </p:nvPr>
        </p:nvSpPr>
        <p:spPr>
          <a:xfrm>
            <a:off x="274702" y="1211287"/>
            <a:ext cx="11888787" cy="4579715"/>
          </a:xfrm>
        </p:spPr>
        <p:txBody>
          <a:bodyPr/>
          <a:lstStyle/>
          <a:p>
            <a:pPr lvl="2"/>
            <a:r>
              <a:rPr lang="en-US" dirty="0"/>
              <a:t>Replace Inheritance with Composition</a:t>
            </a:r>
          </a:p>
          <a:p>
            <a:pPr lvl="2"/>
            <a:r>
              <a:rPr lang="en-US" dirty="0"/>
              <a:t>Refactor Routines to Appropriate Level of Abstraction  </a:t>
            </a:r>
          </a:p>
          <a:p>
            <a:pPr lvl="2"/>
            <a:r>
              <a:rPr lang="en-GB" dirty="0"/>
              <a:t>Replace Nested Conditional with Guard Clauses</a:t>
            </a:r>
            <a:endParaRPr lang="en-US" dirty="0"/>
          </a:p>
          <a:p>
            <a:pPr lvl="2"/>
            <a:r>
              <a:rPr lang="en-GB" dirty="0"/>
              <a:t>Replace Methods with Method Objects</a:t>
            </a:r>
          </a:p>
          <a:p>
            <a:pPr lvl="2"/>
            <a:r>
              <a:rPr lang="en-US" dirty="0"/>
              <a:t>Replace Magic Numbers with Symbols</a:t>
            </a:r>
          </a:p>
          <a:p>
            <a:pPr lvl="2"/>
            <a:r>
              <a:rPr lang="en-US" dirty="0"/>
              <a:t>Introduce Parameter Object</a:t>
            </a:r>
          </a:p>
          <a:p>
            <a:pPr lvl="2"/>
            <a:r>
              <a:rPr lang="en-US" dirty="0"/>
              <a:t>Replace Expressions with Methods </a:t>
            </a:r>
          </a:p>
          <a:p>
            <a:pPr lvl="2"/>
            <a:r>
              <a:rPr lang="en-US" dirty="0"/>
              <a:t>Replace Conditionals with Polymorphism</a:t>
            </a:r>
          </a:p>
          <a:p>
            <a:pPr lvl="2"/>
            <a:r>
              <a:rPr lang="en-US" dirty="0"/>
              <a:t>Form Template Method</a:t>
            </a:r>
          </a:p>
          <a:p>
            <a:pPr lvl="2"/>
            <a:r>
              <a:rPr lang="en-US" dirty="0"/>
              <a:t>Rename with Appropriate Terms  </a:t>
            </a:r>
          </a:p>
          <a:p>
            <a:pPr lvl="2"/>
            <a:endParaRPr lang="en-US" dirty="0"/>
          </a:p>
        </p:txBody>
      </p:sp>
    </p:spTree>
    <p:extLst>
      <p:ext uri="{BB962C8B-B14F-4D97-AF65-F5344CB8AC3E}">
        <p14:creationId xmlns:p14="http://schemas.microsoft.com/office/powerpoint/2010/main" val="365120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2"/>
          <a:stretch>
            <a:fillRect/>
          </a:stretch>
        </p:blipFill>
        <p:spPr>
          <a:xfrm>
            <a:off x="3932238" y="666082"/>
            <a:ext cx="4572000" cy="5662362"/>
          </a:xfrm>
          <a:prstGeom prst="rect">
            <a:avLst/>
          </a:prstGeom>
        </p:spPr>
      </p:pic>
    </p:spTree>
    <p:extLst>
      <p:ext uri="{BB962C8B-B14F-4D97-AF65-F5344CB8AC3E}">
        <p14:creationId xmlns:p14="http://schemas.microsoft.com/office/powerpoint/2010/main" val="26119880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err="1" smtClean="0"/>
              <a:t>GitHub</a:t>
            </a:r>
            <a:endParaRPr lang="sl-SI" dirty="0"/>
          </a:p>
        </p:txBody>
      </p:sp>
      <p:sp>
        <p:nvSpPr>
          <p:cNvPr id="3" name="Text Placeholder 2"/>
          <p:cNvSpPr>
            <a:spLocks noGrp="1"/>
          </p:cNvSpPr>
          <p:nvPr>
            <p:ph type="body" sz="quarter" idx="10"/>
          </p:nvPr>
        </p:nvSpPr>
        <p:spPr>
          <a:xfrm>
            <a:off x="274702" y="1211287"/>
            <a:ext cx="11888787" cy="683264"/>
          </a:xfrm>
        </p:spPr>
        <p:txBody>
          <a:bodyPr/>
          <a:lstStyle/>
          <a:p>
            <a:r>
              <a:rPr lang="sl-SI" dirty="0"/>
              <a:t>https://github.com/GoranSiska/Ntk2017/tree/master</a:t>
            </a:r>
          </a:p>
        </p:txBody>
      </p:sp>
    </p:spTree>
    <p:extLst>
      <p:ext uri="{BB962C8B-B14F-4D97-AF65-F5344CB8AC3E}">
        <p14:creationId xmlns:p14="http://schemas.microsoft.com/office/powerpoint/2010/main" val="9481330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0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0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2814105"/>
            <a:ext cx="6629335" cy="1835285"/>
          </a:xfrm>
        </p:spPr>
        <p:txBody>
          <a:bodyPr/>
          <a:lstStyle/>
          <a:p>
            <a:r>
              <a:rPr lang="en-US" dirty="0"/>
              <a:t>Top 10 </a:t>
            </a:r>
            <a:r>
              <a:rPr lang="en-US" dirty="0" err="1"/>
              <a:t>preoblikovanj</a:t>
            </a:r>
            <a:r>
              <a:rPr lang="en-US" dirty="0"/>
              <a:t>…</a:t>
            </a:r>
            <a:br>
              <a:rPr lang="en-US" dirty="0"/>
            </a:br>
            <a:endParaRPr lang="en-US" dirty="0"/>
          </a:p>
        </p:txBody>
      </p:sp>
      <p:sp>
        <p:nvSpPr>
          <p:cNvPr id="3" name="Text Placeholder 2"/>
          <p:cNvSpPr>
            <a:spLocks noGrp="1"/>
          </p:cNvSpPr>
          <p:nvPr>
            <p:ph type="body" sz="quarter" idx="14"/>
          </p:nvPr>
        </p:nvSpPr>
        <p:spPr/>
        <p:txBody>
          <a:bodyPr/>
          <a:lstStyle/>
          <a:p>
            <a:r>
              <a:rPr lang="en-US" dirty="0"/>
              <a:t>Goran </a:t>
            </a:r>
            <a:r>
              <a:rPr lang="en-US" dirty="0" err="1"/>
              <a:t>Šiška</a:t>
            </a:r>
            <a:endParaRPr lang="en-US" dirty="0"/>
          </a:p>
        </p:txBody>
      </p:sp>
    </p:spTree>
    <p:extLst>
      <p:ext uri="{BB962C8B-B14F-4D97-AF65-F5344CB8AC3E}">
        <p14:creationId xmlns:p14="http://schemas.microsoft.com/office/powerpoint/2010/main" val="607582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we do?</a:t>
            </a:r>
            <a:endParaRPr lang="en-US" dirty="0"/>
          </a:p>
        </p:txBody>
      </p:sp>
      <p:graphicFrame>
        <p:nvGraphicFramePr>
          <p:cNvPr id="7" name="Chart 6"/>
          <p:cNvGraphicFramePr/>
          <p:nvPr>
            <p:extLst>
              <p:ext uri="{D42A27DB-BD31-4B8C-83A1-F6EECF244321}">
                <p14:modId xmlns:p14="http://schemas.microsoft.com/office/powerpoint/2010/main" val="54796294"/>
              </p:ext>
            </p:extLst>
          </p:nvPr>
        </p:nvGraphicFramePr>
        <p:xfrm>
          <a:off x="412685" y="1394463"/>
          <a:ext cx="8253602" cy="4550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448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do actually?</a:t>
            </a:r>
          </a:p>
        </p:txBody>
      </p:sp>
      <p:graphicFrame>
        <p:nvGraphicFramePr>
          <p:cNvPr id="7" name="Chart 6"/>
          <p:cNvGraphicFramePr/>
          <p:nvPr>
            <p:extLst>
              <p:ext uri="{D42A27DB-BD31-4B8C-83A1-F6EECF244321}">
                <p14:modId xmlns:p14="http://schemas.microsoft.com/office/powerpoint/2010/main" val="4033060055"/>
              </p:ext>
            </p:extLst>
          </p:nvPr>
        </p:nvGraphicFramePr>
        <p:xfrm>
          <a:off x="412685" y="1394463"/>
          <a:ext cx="8253602" cy="4550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3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a:xfrm>
            <a:off x="274702" y="1211287"/>
            <a:ext cx="11888787" cy="2696123"/>
          </a:xfrm>
        </p:spPr>
        <p:txBody>
          <a:bodyPr/>
          <a:lstStyle/>
          <a:p>
            <a:pPr marL="0" indent="0">
              <a:buNone/>
            </a:pPr>
            <a:r>
              <a:rPr lang="en-GB" dirty="0"/>
              <a:t>“The ratio of time spent reading (code) versus writing is well over 10 to 1 ... (therefore) making it easy to read makes it easier to write.”</a:t>
            </a:r>
          </a:p>
          <a:p>
            <a:pPr marL="0" indent="0">
              <a:buNone/>
            </a:pPr>
            <a:endParaRPr lang="en-GB" dirty="0"/>
          </a:p>
          <a:p>
            <a:pPr marL="0" indent="0">
              <a:buNone/>
            </a:pPr>
            <a:r>
              <a:rPr lang="en-GB" sz="2400" dirty="0"/>
              <a:t>Robert C. Martin, Clean Code: A Handbook of Agile Software Craftsmanship</a:t>
            </a:r>
            <a:endParaRPr lang="en-US" sz="2400" dirty="0"/>
          </a:p>
        </p:txBody>
      </p:sp>
    </p:spTree>
    <p:extLst>
      <p:ext uri="{BB962C8B-B14F-4D97-AF65-F5344CB8AC3E}">
        <p14:creationId xmlns:p14="http://schemas.microsoft.com/office/powerpoint/2010/main" val="2798443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Readable code</a:t>
            </a:r>
          </a:p>
        </p:txBody>
      </p:sp>
      <p:sp>
        <p:nvSpPr>
          <p:cNvPr id="6" name="Text Placeholder 5"/>
          <p:cNvSpPr>
            <a:spLocks noGrp="1"/>
          </p:cNvSpPr>
          <p:nvPr>
            <p:ph type="body" sz="quarter" idx="10"/>
          </p:nvPr>
        </p:nvSpPr>
        <p:spPr>
          <a:xfrm>
            <a:off x="274638" y="1212850"/>
            <a:ext cx="11888787" cy="2468368"/>
          </a:xfrm>
        </p:spPr>
        <p:txBody>
          <a:bodyPr/>
          <a:lstStyle/>
          <a:p>
            <a:pPr marL="685800" lvl="1" indent="-457200">
              <a:buFont typeface="Arial" panose="020B0604020202020204" pitchFamily="34" charset="0"/>
              <a:buChar char="•"/>
            </a:pPr>
            <a:r>
              <a:rPr lang="en-GB" dirty="0"/>
              <a:t>Expresses what not how</a:t>
            </a:r>
          </a:p>
          <a:p>
            <a:pPr marL="685800" lvl="1" indent="-457200">
              <a:buFont typeface="Arial" panose="020B0604020202020204" pitchFamily="34" charset="0"/>
              <a:buChar char="•"/>
            </a:pPr>
            <a:r>
              <a:rPr lang="en-GB" dirty="0"/>
              <a:t>Short and concise</a:t>
            </a:r>
          </a:p>
          <a:p>
            <a:pPr marL="685800" lvl="1" indent="-457200">
              <a:buFont typeface="Arial" panose="020B0604020202020204" pitchFamily="34" charset="0"/>
              <a:buChar char="•"/>
            </a:pPr>
            <a:r>
              <a:rPr lang="en-GB" dirty="0"/>
              <a:t>Uses language appropriate to the domain</a:t>
            </a:r>
          </a:p>
          <a:p>
            <a:pPr marL="685800" lvl="1" indent="-457200">
              <a:buFont typeface="Arial" panose="020B0604020202020204" pitchFamily="34" charset="0"/>
              <a:buChar char="•"/>
            </a:pPr>
            <a:r>
              <a:rPr lang="en-GB" dirty="0"/>
              <a:t>Uses constructs familiar to the team</a:t>
            </a:r>
          </a:p>
          <a:p>
            <a:pPr marL="685800" lvl="1" indent="-457200">
              <a:buFont typeface="Arial" panose="020B0604020202020204" pitchFamily="34" charset="0"/>
              <a:buChar char="•"/>
            </a:pPr>
            <a:r>
              <a:rPr lang="en-GB" dirty="0"/>
              <a:t>Is understandable in isolation</a:t>
            </a:r>
            <a:endParaRPr lang="en-US" dirty="0"/>
          </a:p>
        </p:txBody>
      </p:sp>
    </p:spTree>
    <p:extLst>
      <p:ext uri="{BB962C8B-B14F-4D97-AF65-F5344CB8AC3E}">
        <p14:creationId xmlns:p14="http://schemas.microsoft.com/office/powerpoint/2010/main" val="66801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83356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Rename All The Things!</a:t>
            </a:r>
          </a:p>
        </p:txBody>
      </p:sp>
    </p:spTree>
    <p:extLst>
      <p:ext uri="{BB962C8B-B14F-4D97-AF65-F5344CB8AC3E}">
        <p14:creationId xmlns:p14="http://schemas.microsoft.com/office/powerpoint/2010/main" val="2450773523"/>
      </p:ext>
    </p:extLst>
  </p:cSld>
  <p:clrMapOvr>
    <a:masterClrMapping/>
  </p:clrMapOvr>
  <p:transition>
    <p:fade/>
  </p:transition>
</p:sld>
</file>

<file path=ppt/theme/theme1.xml><?xml version="1.0" encoding="utf-8"?>
<a:theme xmlns:a="http://schemas.openxmlformats.org/drawingml/2006/main" name="MS_WinDays17_PPT_template">
  <a:themeElements>
    <a:clrScheme name="NT">
      <a:dk1>
        <a:srgbClr val="353535"/>
      </a:dk1>
      <a:lt1>
        <a:srgbClr val="FFFFFF"/>
      </a:lt1>
      <a:dk2>
        <a:srgbClr val="002050"/>
      </a:dk2>
      <a:lt2>
        <a:srgbClr val="EAEAEA"/>
      </a:lt2>
      <a:accent1>
        <a:srgbClr val="002050"/>
      </a:accent1>
      <a:accent2>
        <a:srgbClr val="0078D7"/>
      </a:accent2>
      <a:accent3>
        <a:srgbClr val="F05D02"/>
      </a:accent3>
      <a:accent4>
        <a:srgbClr val="92D05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NTK_2017_Biz_ppt" id="{9FDCA7EF-1417-41E8-8763-100BAA52DB97}" vid="{82D97F85-C213-4157-AB73-F108064F4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630a2e83-186a-4a0f-ab27-bee8a8096abc"/>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NTK_2017_Tech_ppt</Template>
  <TotalTime>88</TotalTime>
  <Words>569</Words>
  <Application>Microsoft Office PowerPoint</Application>
  <PresentationFormat>Custom</PresentationFormat>
  <Paragraphs>57</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Semilight</vt:lpstr>
      <vt:lpstr>Wingdings</vt:lpstr>
      <vt:lpstr>MS_WinDays17_PPT_template</vt:lpstr>
      <vt:lpstr>PowerPoint Presentation</vt:lpstr>
      <vt:lpstr>PowerPoint Presentation</vt:lpstr>
      <vt:lpstr>Top 10 preoblikovanj… </vt:lpstr>
      <vt:lpstr>What do we do?</vt:lpstr>
      <vt:lpstr>What do we do actually?</vt:lpstr>
      <vt:lpstr>PowerPoint Presentation</vt:lpstr>
      <vt:lpstr>Readable code</vt:lpstr>
      <vt:lpstr>Demo</vt:lpstr>
      <vt:lpstr>Rename All The Things!</vt:lpstr>
      <vt:lpstr>Refactorings</vt:lpstr>
      <vt:lpstr>PowerPoint Presentation</vt:lpstr>
      <vt:lpstr>GitHub</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Goran Siska</dc:creator>
  <cp:keywords/>
  <dc:description>Template: _x000d_
Formatting: _x000d_
Audience Type:</dc:description>
  <cp:lastModifiedBy>Goran Šiška</cp:lastModifiedBy>
  <cp:revision>8</cp:revision>
  <dcterms:created xsi:type="dcterms:W3CDTF">2017-05-14T21:17:32Z</dcterms:created>
  <dcterms:modified xsi:type="dcterms:W3CDTF">2017-05-24T08:23:54Z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