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0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C5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4B09-176F-4191-861B-D2DBBA67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7C90-84EF-42B2-B801-A99EF604F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1EE3-8357-4DCC-A13F-221CAE21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4EAB-8C53-4778-A328-D807E5E6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07EC-40EA-4E3A-BCBD-00634CF1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E514-D016-43A1-A00A-4800533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9A603-DA03-433A-A190-D65824A9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1DCF-76CC-4E1C-AD61-9155ED9F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8D96-2443-41FF-9BDD-21D4EE3C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BD8F-D239-41ED-A2A1-68CA0445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281D5-DAF2-4589-90D4-3A478C2B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79AE-9521-4F75-A9AA-144FB1F0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2A8E-B612-4451-9855-307EEC8C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25A4-8E47-4792-930C-3771CD59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64371-45BA-4948-B24E-5B0C8A01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8ADC-67F2-4974-AAA9-A8DD24F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285-2C85-47C2-98F2-C1AE28A0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6AE7-B866-4C8A-B8EF-634E9629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063-943B-4A87-9837-1FD2CC60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1DED-85FC-48FF-9F7B-0CD41116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3E7C-7819-4D95-B9DC-7F7AD7A9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E2D8-C9A7-4D52-BDF4-C90633F7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56DA-15DF-4F37-8C25-4C2DF34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6B03-4FE4-4459-B69B-EC301889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86DC-F19E-49B0-B166-33BCFA7D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D0DC-8AAE-4C2A-B014-27585E6E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06A3-1709-408A-8FA5-E910839C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15E2-CE39-4D0F-84E7-D5C49A7BD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952B-ED64-499F-9089-E350E16B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C99C4-62B3-4B59-93D1-4DB6E7A8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4267-58F2-4CD1-9DA4-2E1B4B6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E211-24DA-4CFB-A676-F5BAB14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6CD7-A14B-431F-B042-7BA70019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3E4C3-8B7F-4F8E-8A7A-DAC036CD8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1BCFD-E3B7-49BD-9CB5-0EB2F3F79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560F-E792-4E4A-9866-5E417E31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2960D-D229-4B03-AA67-1980AED4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29672-7C7F-4B6E-A8A6-C915BA6C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81F5-845E-472C-A71F-13E0A1C4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9C6-9B08-40CE-A22D-6F8608AD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4AA17-C127-4ECA-9A6D-6D080236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0D6AF-1980-431C-A7B0-ECE231D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41E8F-89AB-4F9B-9210-90DC2A81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43F97-7152-4D58-A48D-86DC263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AF127-CDAF-4483-9636-371DC7F8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7556-4E6F-4CDB-9615-F5E7530B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129B-B41B-4463-B0FE-C774D75C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DB43-EF51-4F07-94E4-B331B7D3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2AD08-E56C-4874-BDCB-DE444AC03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48EA-49D6-465A-A253-D1CE74EE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9FECA-5EDB-43B4-A34A-FA9B546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08A7-4A8A-4BA2-B1D7-ED9228D5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0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AB72-D78A-4ADE-86A8-33703470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9F15C-FE22-4B8F-AD20-DBBDE32B9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96E1-0D97-4A93-8AEF-FB0D6C741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5CA7-D4A2-4DD3-8A17-63D47C29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D71-F8C1-44BD-AC20-D6C0D340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689E-FD34-437B-B5DF-FE13E4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B0D1F-8B8D-4A68-9B36-BD074258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6E11-E6D6-42BE-AC47-9A8A40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049C-395B-4C95-B973-8ECBDBFD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424B-6627-481F-B88A-69358BD4EC9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B64F-64E4-456C-9D46-90C479FA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535B-FF68-48D9-9AF2-1BB3BF3D6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visual studio icon – Free Icons Download&#10;">
            <a:extLst>
              <a:ext uri="{FF2B5EF4-FFF2-40B4-BE49-F238E27FC236}">
                <a16:creationId xmlns:a16="http://schemas.microsoft.com/office/drawing/2014/main" id="{943B1D58-20D6-4F80-B5E1-496676F94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53" y="4600388"/>
            <a:ext cx="2350247" cy="2350247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anSiska/UnitTestingAntiPatter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48D1-5F76-42FA-8180-CB430FCD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Testing</a:t>
            </a:r>
            <a:br>
              <a:rPr lang="en-GB" dirty="0"/>
            </a:br>
            <a:r>
              <a:rPr lang="en-GB" strike="sngStrike" dirty="0">
                <a:solidFill>
                  <a:srgbClr val="FF0000"/>
                </a:solidFill>
              </a:rPr>
              <a:t>Anti-Patterns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2F9B-4F29-46B8-A58E-8C905FBE2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Goran </a:t>
            </a:r>
            <a:r>
              <a:rPr lang="en-US" dirty="0" err="1"/>
              <a:t>Šiška</a:t>
            </a:r>
            <a:r>
              <a:rPr lang="en-US" dirty="0"/>
              <a:t> (</a:t>
            </a:r>
            <a:r>
              <a:rPr lang="en-US" dirty="0" err="1"/>
              <a:t>Siopti</a:t>
            </a:r>
            <a:r>
              <a:rPr lang="en-US" dirty="0"/>
              <a:t> </a:t>
            </a:r>
            <a:r>
              <a:rPr lang="en-US" dirty="0" err="1"/>
              <a:t>d.o.o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6116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Organization</a:t>
            </a:r>
            <a:r>
              <a:rPr lang="sl-SI" b="1" dirty="0" err="1"/>
              <a:t>al</a:t>
            </a:r>
            <a:r>
              <a:rPr lang="sl-SI" b="1" dirty="0"/>
              <a:t> </a:t>
            </a:r>
            <a:r>
              <a:rPr lang="sl-SI" b="1" strike="sngStrike" dirty="0" err="1">
                <a:solidFill>
                  <a:srgbClr val="FF0000"/>
                </a:solidFill>
              </a:rPr>
              <a:t>anti-patterns</a:t>
            </a:r>
            <a:r>
              <a:rPr lang="en-US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inconsistency</a:t>
            </a:r>
          </a:p>
          <a:p>
            <a:r>
              <a:rPr lang="en-US" dirty="0"/>
              <a:t>Integration/</a:t>
            </a:r>
            <a:r>
              <a:rPr lang="sl-SI" dirty="0"/>
              <a:t>u</a:t>
            </a:r>
            <a:r>
              <a:rPr lang="en-US" dirty="0"/>
              <a:t>nit tests only</a:t>
            </a:r>
          </a:p>
          <a:p>
            <a:r>
              <a:rPr lang="en-US" dirty="0"/>
              <a:t>Code coverage metric</a:t>
            </a:r>
          </a:p>
          <a:p>
            <a:r>
              <a:rPr lang="en-US" dirty="0"/>
              <a:t>Slow/</a:t>
            </a:r>
            <a:r>
              <a:rPr lang="sl-SI" dirty="0"/>
              <a:t>i</a:t>
            </a:r>
            <a:r>
              <a:rPr lang="en-US" dirty="0" err="1"/>
              <a:t>nconsistent</a:t>
            </a:r>
            <a:r>
              <a:rPr lang="en-US" dirty="0"/>
              <a:t> tests</a:t>
            </a:r>
            <a:endParaRPr lang="sl-SI" dirty="0"/>
          </a:p>
          <a:p>
            <a:r>
              <a:rPr lang="en-US" dirty="0"/>
              <a:t>Second class citizens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Composition </a:t>
            </a:r>
            <a:r>
              <a:rPr lang="en-US" b="1" strike="sngStrike" dirty="0">
                <a:solidFill>
                  <a:srgbClr val="FF0000"/>
                </a:solidFill>
              </a:rPr>
              <a:t>anti-patterns</a:t>
            </a:r>
            <a:r>
              <a:rPr lang="en-US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fixtures/assertations</a:t>
            </a:r>
          </a:p>
          <a:p>
            <a:r>
              <a:rPr lang="en-US" dirty="0"/>
              <a:t>Cuckoo, Free Rider</a:t>
            </a:r>
          </a:p>
          <a:p>
            <a:r>
              <a:rPr lang="en-US" dirty="0"/>
              <a:t>Local Hero, Hidden Dependency</a:t>
            </a:r>
          </a:p>
          <a:p>
            <a:r>
              <a:rPr lang="en-US" dirty="0"/>
              <a:t>Chain Gang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5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 specification </a:t>
            </a:r>
            <a:r>
              <a:rPr lang="en-US" b="1" strike="sngStrike" dirty="0">
                <a:solidFill>
                  <a:srgbClr val="FF0000"/>
                </a:solidFill>
              </a:rPr>
              <a:t>anti-patterns</a:t>
            </a:r>
            <a:r>
              <a:rPr lang="en-US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Ugly Mirror</a:t>
            </a:r>
          </a:p>
          <a:p>
            <a:r>
              <a:rPr lang="en-US" dirty="0"/>
              <a:t>Stranger</a:t>
            </a:r>
          </a:p>
          <a:p>
            <a:r>
              <a:rPr lang="en-US" dirty="0"/>
              <a:t>Giant</a:t>
            </a:r>
          </a:p>
          <a:p>
            <a:r>
              <a:rPr lang="en-US" dirty="0"/>
              <a:t>Inspector</a:t>
            </a:r>
          </a:p>
        </p:txBody>
      </p:sp>
    </p:spTree>
    <p:extLst>
      <p:ext uri="{BB962C8B-B14F-4D97-AF65-F5344CB8AC3E}">
        <p14:creationId xmlns:p14="http://schemas.microsoft.com/office/powerpoint/2010/main" val="296711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 specification </a:t>
            </a:r>
            <a:r>
              <a:rPr lang="en-US" b="1" strike="sngStrike" dirty="0">
                <a:solidFill>
                  <a:srgbClr val="FF0000"/>
                </a:solidFill>
              </a:rPr>
              <a:t>anti-patterns</a:t>
            </a:r>
            <a:r>
              <a:rPr lang="en-US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 Path</a:t>
            </a:r>
          </a:p>
          <a:p>
            <a:r>
              <a:rPr lang="en-US" dirty="0"/>
              <a:t>Dead Tree</a:t>
            </a:r>
          </a:p>
          <a:p>
            <a:r>
              <a:rPr lang="en-US" dirty="0"/>
              <a:t>Secret Catcher</a:t>
            </a:r>
          </a:p>
          <a:p>
            <a:r>
              <a:rPr lang="en-US" dirty="0"/>
              <a:t>Silent Catcher</a:t>
            </a:r>
          </a:p>
          <a:p>
            <a:r>
              <a:rPr lang="en-US" dirty="0"/>
              <a:t>Mockery</a:t>
            </a:r>
          </a:p>
        </p:txBody>
      </p:sp>
    </p:spTree>
    <p:extLst>
      <p:ext uri="{BB962C8B-B14F-4D97-AF65-F5344CB8AC3E}">
        <p14:creationId xmlns:p14="http://schemas.microsoft.com/office/powerpoint/2010/main" val="207981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Misspecification </a:t>
            </a:r>
            <a:r>
              <a:rPr lang="en-US" b="1" strike="sngStrike" dirty="0">
                <a:solidFill>
                  <a:srgbClr val="FF0000"/>
                </a:solidFill>
              </a:rPr>
              <a:t>anti-patterns</a:t>
            </a:r>
            <a:r>
              <a:rPr lang="en-US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Liar</a:t>
            </a:r>
          </a:p>
          <a:p>
            <a:r>
              <a:rPr lang="en-US" dirty="0"/>
              <a:t>Sleeper</a:t>
            </a:r>
          </a:p>
          <a:p>
            <a:r>
              <a:rPr lang="en-US" dirty="0"/>
              <a:t>Tests and test hooks in production code</a:t>
            </a:r>
          </a:p>
          <a:p>
            <a:r>
              <a:rPr lang="en-US" dirty="0"/>
              <a:t>Static DI containers and global variables</a:t>
            </a:r>
          </a:p>
          <a:p>
            <a:r>
              <a:rPr lang="en-US" dirty="0"/>
              <a:t>Fakes</a:t>
            </a:r>
          </a:p>
        </p:txBody>
      </p:sp>
    </p:spTree>
    <p:extLst>
      <p:ext uri="{BB962C8B-B14F-4D97-AF65-F5344CB8AC3E}">
        <p14:creationId xmlns:p14="http://schemas.microsoft.com/office/powerpoint/2010/main" val="67502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Lessons</a:t>
            </a:r>
            <a:r>
              <a:rPr lang="en-US" dirty="0"/>
              <a:t> </a:t>
            </a:r>
            <a:r>
              <a:rPr lang="sl-SI" b="1" strike="sngStrike" dirty="0" err="1">
                <a:solidFill>
                  <a:srgbClr val="FF0000"/>
                </a:solidFill>
              </a:rPr>
              <a:t>learned</a:t>
            </a:r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tests as production code</a:t>
            </a:r>
          </a:p>
        </p:txBody>
      </p:sp>
    </p:spTree>
    <p:extLst>
      <p:ext uri="{BB962C8B-B14F-4D97-AF65-F5344CB8AC3E}">
        <p14:creationId xmlns:p14="http://schemas.microsoft.com/office/powerpoint/2010/main" val="164498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Source</a:t>
            </a:r>
            <a:r>
              <a:rPr lang="en-US" b="1" dirty="0" err="1">
                <a:solidFill>
                  <a:srgbClr val="FF0000"/>
                </a:solidFill>
              </a:rPr>
              <a:t>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>
                <a:hlinkClick r:id="rId2"/>
              </a:rPr>
              <a:t>https://github.com/GoranSiska/UnitTestingAntiPatterns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9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DEA2F1-D2D1-4DC2-A486-B1CCEF4C5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Lack of </a:t>
            </a:r>
            <a:r>
              <a:rPr lang="en-US" dirty="0" err="1">
                <a:solidFill>
                  <a:srgbClr val="FF0000"/>
                </a:solidFill>
              </a:rPr>
              <a:t>UnitTests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sl-SI" dirty="0">
                <a:solidFill>
                  <a:srgbClr val="FF0000"/>
                </a:solidFill>
              </a:rPr>
            </a:br>
            <a:r>
              <a:rPr lang="sl-SI" dirty="0"/>
              <a:t>is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anti-pattern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5A5A29-8558-4E89-80CB-9CC8DADBE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109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Unit Testing Anti-Patterns</vt:lpstr>
      <vt:lpstr>Organizational anti-patterns </vt:lpstr>
      <vt:lpstr>Composition anti-patterns </vt:lpstr>
      <vt:lpstr>Over specification anti-patterns </vt:lpstr>
      <vt:lpstr>Under specification anti-patterns </vt:lpstr>
      <vt:lpstr>Misspecification anti-patterns </vt:lpstr>
      <vt:lpstr>Lessons learned</vt:lpstr>
      <vt:lpstr>SourceCode</vt:lpstr>
      <vt:lpstr>Lack of UnitTests  is the anti-pattern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GoTo IEnumerable considered harmful</dc:title>
  <dc:creator>Goran Siska</dc:creator>
  <cp:lastModifiedBy>Goran Siska</cp:lastModifiedBy>
  <cp:revision>25</cp:revision>
  <dcterms:created xsi:type="dcterms:W3CDTF">2017-10-02T14:41:09Z</dcterms:created>
  <dcterms:modified xsi:type="dcterms:W3CDTF">2018-04-26T10:33:01Z</dcterms:modified>
</cp:coreProperties>
</file>