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09B3390-1BD2-4B4F-8F43-84E3E95525AE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2FB5DCE-C2B7-4038-AA52-4DFCC2A1742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5905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3390-1BD2-4B4F-8F43-84E3E95525AE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B5DCE-C2B7-4038-AA52-4DFCC2A17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92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3390-1BD2-4B4F-8F43-84E3E95525AE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B5DCE-C2B7-4038-AA52-4DFCC2A17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04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3390-1BD2-4B4F-8F43-84E3E95525AE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B5DCE-C2B7-4038-AA52-4DFCC2A17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09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3390-1BD2-4B4F-8F43-84E3E95525AE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B5DCE-C2B7-4038-AA52-4DFCC2A1742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097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3390-1BD2-4B4F-8F43-84E3E95525AE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B5DCE-C2B7-4038-AA52-4DFCC2A17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15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3390-1BD2-4B4F-8F43-84E3E95525AE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B5DCE-C2B7-4038-AA52-4DFCC2A17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13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3390-1BD2-4B4F-8F43-84E3E95525AE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B5DCE-C2B7-4038-AA52-4DFCC2A17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55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3390-1BD2-4B4F-8F43-84E3E95525AE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B5DCE-C2B7-4038-AA52-4DFCC2A17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48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3390-1BD2-4B4F-8F43-84E3E95525AE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B5DCE-C2B7-4038-AA52-4DFCC2A17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07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3390-1BD2-4B4F-8F43-84E3E95525AE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B5DCE-C2B7-4038-AA52-4DFCC2A17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69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09B3390-1BD2-4B4F-8F43-84E3E95525AE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2FB5DCE-C2B7-4038-AA52-4DFCC2A17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26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Курсовой проект </a:t>
            </a:r>
            <a:r>
              <a:rPr lang="en-US" b="1" dirty="0" smtClean="0"/>
              <a:t>Excel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dirty="0" smtClean="0"/>
              <a:t>Анализ </a:t>
            </a:r>
            <a:r>
              <a:rPr lang="ru-RU" dirty="0"/>
              <a:t>данных </a:t>
            </a:r>
            <a:r>
              <a:rPr lang="ru-RU" dirty="0" smtClean="0"/>
              <a:t>онлайн-кинотеатра.</a:t>
            </a:r>
            <a:br>
              <a:rPr lang="ru-RU" dirty="0" smtClean="0"/>
            </a:br>
            <a:r>
              <a:rPr lang="ru-RU" dirty="0" smtClean="0"/>
              <a:t>Эффективность бизнес-модели. Юнит-экономика продукта.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542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475068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Количество просмотров по дням недели</a:t>
            </a:r>
            <a:endParaRPr lang="ru-RU" sz="32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261871" y="840828"/>
            <a:ext cx="8764997" cy="5339309"/>
          </a:xfrm>
        </p:spPr>
        <p:txBody>
          <a:bodyPr/>
          <a:lstStyle/>
          <a:p>
            <a:r>
              <a:rPr lang="ru-RU" dirty="0" smtClean="0"/>
              <a:t>Наибольшее количество просмотров выпадает на пятницу и выходные.</a:t>
            </a:r>
          </a:p>
          <a:p>
            <a:endParaRPr lang="ru-RU" dirty="0"/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 rotWithShape="1">
          <a:blip r:embed="rId2"/>
          <a:srcRect l="3887" t="3597" b="1728"/>
          <a:stretch/>
        </p:blipFill>
        <p:spPr>
          <a:xfrm>
            <a:off x="2049517" y="1591555"/>
            <a:ext cx="6702256" cy="403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86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06599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solidFill>
                  <a:sysClr val="windowText" lastClr="000000"/>
                </a:solidFill>
              </a:rPr>
              <a:t>Распределение подписчиков по часовым </a:t>
            </a:r>
            <a:r>
              <a:rPr lang="ru-RU" sz="3200" dirty="0" smtClean="0">
                <a:solidFill>
                  <a:sysClr val="windowText" lastClr="000000"/>
                </a:solidFill>
              </a:rPr>
              <a:t>поясам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987972"/>
            <a:ext cx="8595360" cy="5192165"/>
          </a:xfrm>
        </p:spPr>
        <p:txBody>
          <a:bodyPr/>
          <a:lstStyle/>
          <a:p>
            <a:r>
              <a:rPr lang="ru-RU" dirty="0" smtClean="0"/>
              <a:t>80,7% всех подписчиков находятся в четырёх часовых поясах.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834" y="1476055"/>
            <a:ext cx="4971394" cy="488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46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Вывод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828800"/>
            <a:ext cx="9584804" cy="4351337"/>
          </a:xfrm>
        </p:spPr>
        <p:txBody>
          <a:bodyPr/>
          <a:lstStyle/>
          <a:p>
            <a:r>
              <a:rPr lang="ru-RU" dirty="0"/>
              <a:t>При анализе данных выявлено: в последние месяцы количество подписок резко упало. Но интенсивность просмотров пользователей продолжает расти. </a:t>
            </a:r>
            <a:r>
              <a:rPr lang="ru-RU" dirty="0" err="1"/>
              <a:t>Retention</a:t>
            </a:r>
            <a:r>
              <a:rPr lang="ru-RU" dirty="0"/>
              <a:t> в последние три месяца снижается, отсутствует прирост новых пользователей, из-за чего количество подписок стремится к нулю, на платформе основную часть составляют подписанные ранее </a:t>
            </a:r>
            <a:r>
              <a:rPr lang="ru-RU" smtClean="0"/>
              <a:t>пользователи.</a:t>
            </a:r>
          </a:p>
          <a:p>
            <a:r>
              <a:rPr lang="ru-RU" smtClean="0"/>
              <a:t>Из </a:t>
            </a:r>
            <a:r>
              <a:rPr lang="ru-RU" dirty="0"/>
              <a:t>5142 фильмов 50% от всех просмотров занимает всего лишь 1,4% фильмов, а доля просмотров </a:t>
            </a:r>
            <a:r>
              <a:rPr lang="en-US" dirty="0"/>
              <a:t>Title </a:t>
            </a:r>
            <a:r>
              <a:rPr lang="ru-RU" dirty="0"/>
              <a:t>Топ 20 составляет 33% от общего количества фильмов. Наибольшее количество просмотров выпадает на пятницу и выходные. Популярное время просмотров в будни с 15 до 23 часов, в выходные с 13 до 01 часа ночи. 80,7% всех подписчиков находятся в четырёх часовых поясах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167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11702"/>
          </a:xfrm>
        </p:spPr>
        <p:txBody>
          <a:bodyPr>
            <a:noAutofit/>
          </a:bodyPr>
          <a:lstStyle/>
          <a:p>
            <a:r>
              <a:rPr lang="ru-RU" sz="3200" dirty="0" smtClean="0"/>
              <a:t>Анализ данных по работе онлайн-кинотеатра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77789" y="977462"/>
            <a:ext cx="9647866" cy="4960883"/>
          </a:xfrm>
        </p:spPr>
        <p:txBody>
          <a:bodyPr/>
          <a:lstStyle/>
          <a:p>
            <a:r>
              <a:rPr lang="ru-RU" dirty="0" smtClean="0"/>
              <a:t>При анализе данных выявлено, что в </a:t>
            </a:r>
            <a:r>
              <a:rPr lang="ru-RU" dirty="0"/>
              <a:t>последние месяцы количество подписок резко упало, также упало количество первых просмотров. При этом ежемесячное количество просмотров и уникальных просматривающих пользователей не сильно </a:t>
            </a:r>
            <a:r>
              <a:rPr lang="ru-RU" dirty="0" err="1"/>
              <a:t>волатильно</a:t>
            </a:r>
            <a:r>
              <a:rPr lang="ru-RU" dirty="0"/>
              <a:t>. Среднее количество просмотров в месяц держится на одном уровне. Исходя из полученных данных можно сделать следующие выводы: Отсутствует прирост новых пользователей, из-за чего количество подписок стремится к 0, на платформе основную часть составляют подписанные ранее пользователи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966563"/>
              </p:ext>
            </p:extLst>
          </p:nvPr>
        </p:nvGraphicFramePr>
        <p:xfrm>
          <a:off x="1429407" y="2984934"/>
          <a:ext cx="7735614" cy="26961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1274">
                  <a:extLst>
                    <a:ext uri="{9D8B030D-6E8A-4147-A177-3AD203B41FA5}">
                      <a16:colId xmlns:a16="http://schemas.microsoft.com/office/drawing/2014/main" val="643968405"/>
                    </a:ext>
                  </a:extLst>
                </a:gridCol>
                <a:gridCol w="1450428">
                  <a:extLst>
                    <a:ext uri="{9D8B030D-6E8A-4147-A177-3AD203B41FA5}">
                      <a16:colId xmlns:a16="http://schemas.microsoft.com/office/drawing/2014/main" val="610275049"/>
                    </a:ext>
                  </a:extLst>
                </a:gridCol>
                <a:gridCol w="1187969">
                  <a:extLst>
                    <a:ext uri="{9D8B030D-6E8A-4147-A177-3AD203B41FA5}">
                      <a16:colId xmlns:a16="http://schemas.microsoft.com/office/drawing/2014/main" val="324377973"/>
                    </a:ext>
                  </a:extLst>
                </a:gridCol>
                <a:gridCol w="1408987">
                  <a:extLst>
                    <a:ext uri="{9D8B030D-6E8A-4147-A177-3AD203B41FA5}">
                      <a16:colId xmlns:a16="http://schemas.microsoft.com/office/drawing/2014/main" val="949407511"/>
                    </a:ext>
                  </a:extLst>
                </a:gridCol>
                <a:gridCol w="1257037">
                  <a:extLst>
                    <a:ext uri="{9D8B030D-6E8A-4147-A177-3AD203B41FA5}">
                      <a16:colId xmlns:a16="http://schemas.microsoft.com/office/drawing/2014/main" val="403666091"/>
                    </a:ext>
                  </a:extLst>
                </a:gridCol>
                <a:gridCol w="1339919">
                  <a:extLst>
                    <a:ext uri="{9D8B030D-6E8A-4147-A177-3AD203B41FA5}">
                      <a16:colId xmlns:a16="http://schemas.microsoft.com/office/drawing/2014/main" val="60087749"/>
                    </a:ext>
                  </a:extLst>
                </a:gridCol>
              </a:tblGrid>
              <a:tr h="98242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месяц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Количество подписок в каждый месяц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Количество просмотров в каждый месяц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Количество уникальных просматривающих пользователей в каждый месяц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Кол-во первых просмотров для пользователя в каждый месяц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Среднее кол-во просмотров на одного юзера в каждом месяце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0338912"/>
                  </a:ext>
                </a:extLst>
              </a:tr>
              <a:tr h="214213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мар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201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165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164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164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1,006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54665264"/>
                  </a:ext>
                </a:extLst>
              </a:tr>
              <a:tr h="214213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апр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5122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11466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5066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4906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2,263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64869172"/>
                  </a:ext>
                </a:extLst>
              </a:tr>
              <a:tr h="214213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май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4396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29990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8622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4322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3,478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62688627"/>
                  </a:ext>
                </a:extLst>
              </a:tr>
              <a:tr h="214213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июн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3255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34863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10018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3088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3,480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82159531"/>
                  </a:ext>
                </a:extLst>
              </a:tr>
              <a:tr h="214213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июл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1916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35348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9491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1756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3,724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59457868"/>
                  </a:ext>
                </a:extLst>
              </a:tr>
              <a:tr h="214213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авг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378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28736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7480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246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3,842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52352547"/>
                  </a:ext>
                </a:extLst>
              </a:tr>
              <a:tr h="214213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сен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50230507"/>
                  </a:ext>
                </a:extLst>
              </a:tr>
              <a:tr h="214213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Общий итог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15290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140568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14482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14482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9,706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9714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8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64254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Калькулятор юнит-экономики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9017" y="1030014"/>
            <a:ext cx="8533769" cy="5372997"/>
          </a:xfrm>
        </p:spPr>
        <p:txBody>
          <a:bodyPr/>
          <a:lstStyle/>
          <a:p>
            <a:r>
              <a:rPr lang="ru-RU" dirty="0" smtClean="0"/>
              <a:t>Юнитом в нашей экономике является «подписка». Построен калькулятор юнит-экономики продукта на текущий момент, также добавлена возможность изменять параметры в самом калькуляторе и видеть как меняется </a:t>
            </a:r>
            <a:r>
              <a:rPr lang="ru-RU" dirty="0" err="1" smtClean="0"/>
              <a:t>маржинальность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Также предложен </a:t>
            </a:r>
            <a:r>
              <a:rPr lang="ru-RU" dirty="0"/>
              <a:t>сценарий </a:t>
            </a:r>
            <a:r>
              <a:rPr lang="ru-RU" dirty="0" smtClean="0"/>
              <a:t>с настройкой </a:t>
            </a:r>
            <a:r>
              <a:rPr lang="ru-RU" dirty="0"/>
              <a:t>параметров </a:t>
            </a:r>
            <a:r>
              <a:rPr lang="ru-RU" dirty="0" smtClean="0"/>
              <a:t>для </a:t>
            </a:r>
            <a:r>
              <a:rPr lang="ru-RU" dirty="0"/>
              <a:t>выхода на 25%-</a:t>
            </a:r>
            <a:r>
              <a:rPr lang="ru-RU" dirty="0" err="1"/>
              <a:t>ную</a:t>
            </a:r>
            <a:r>
              <a:rPr lang="ru-RU" dirty="0"/>
              <a:t> </a:t>
            </a:r>
            <a:r>
              <a:rPr lang="ru-RU" dirty="0" err="1"/>
              <a:t>маржинальность</a:t>
            </a:r>
            <a:endParaRPr lang="ru-RU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1427"/>
          <a:stretch/>
        </p:blipFill>
        <p:spPr>
          <a:xfrm>
            <a:off x="1598759" y="2984937"/>
            <a:ext cx="6535062" cy="341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0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344738"/>
            <a:ext cx="8595360" cy="3880421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Визуализация основных бизнес-показателей и исследование данных о пользователях и их поведении</a:t>
            </a:r>
            <a:br>
              <a:rPr lang="ru-RU" sz="4000" dirty="0"/>
            </a:br>
            <a:endParaRPr lang="ru-RU" sz="40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261872" y="840828"/>
            <a:ext cx="8595360" cy="533931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606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11702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ysClr val="windowText" lastClr="000000"/>
                </a:solidFill>
              </a:rPr>
              <a:t>Пользовательский </a:t>
            </a:r>
            <a:r>
              <a:rPr lang="ru-RU" sz="3200" dirty="0" err="1" smtClean="0">
                <a:solidFill>
                  <a:sysClr val="windowText" lastClr="000000"/>
                </a:solidFill>
              </a:rPr>
              <a:t>Retention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977462"/>
            <a:ext cx="8595360" cy="5202675"/>
          </a:xfrm>
        </p:spPr>
        <p:txBody>
          <a:bodyPr/>
          <a:lstStyle/>
          <a:p>
            <a:r>
              <a:rPr lang="ru-RU" dirty="0"/>
              <a:t>Как видно </a:t>
            </a:r>
            <a:r>
              <a:rPr lang="ru-RU" dirty="0" smtClean="0"/>
              <a:t>на диаграмме </a:t>
            </a:r>
            <a:r>
              <a:rPr lang="ru-RU" dirty="0" err="1" smtClean="0"/>
              <a:t>Retention</a:t>
            </a:r>
            <a:r>
              <a:rPr lang="ru-RU" dirty="0" smtClean="0"/>
              <a:t> </a:t>
            </a:r>
            <a:r>
              <a:rPr lang="ru-RU" dirty="0"/>
              <a:t>сначала поднялся, но в последние три месяца снижается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1903" t="3230" r="1751" b="2346"/>
          <a:stretch/>
        </p:blipFill>
        <p:spPr>
          <a:xfrm>
            <a:off x="1828800" y="1891862"/>
            <a:ext cx="6589986" cy="393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42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475068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Интенсивность просмотров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1" y="840828"/>
            <a:ext cx="9868583" cy="5539385"/>
          </a:xfrm>
        </p:spPr>
        <p:txBody>
          <a:bodyPr/>
          <a:lstStyle/>
          <a:p>
            <a:r>
              <a:rPr lang="ru-RU" dirty="0" smtClean="0"/>
              <a:t>Интенсивность </a:t>
            </a:r>
            <a:r>
              <a:rPr lang="ru-RU" dirty="0"/>
              <a:t>просмотров на протяжении всего периода растёт. В последнем месяце количество пользователей </a:t>
            </a:r>
            <a:r>
              <a:rPr lang="ru-RU" dirty="0" smtClean="0"/>
              <a:t>стало </a:t>
            </a:r>
            <a:r>
              <a:rPr lang="ru-RU" dirty="0"/>
              <a:t>ниже и общее количество просмотров тоже снизилось, но интенсивность всё равно выросла. Получается, что у тех пользователей, которые остаются с нами количество просмотров </a:t>
            </a:r>
            <a:r>
              <a:rPr lang="ru-RU" dirty="0" smtClean="0"/>
              <a:t>увеличивается.</a:t>
            </a:r>
          </a:p>
          <a:p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418" t="4258" r="2001" b="2545"/>
          <a:stretch/>
        </p:blipFill>
        <p:spPr>
          <a:xfrm>
            <a:off x="1629102" y="1969517"/>
            <a:ext cx="8902264" cy="441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20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496088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Популярность фильмов (</a:t>
            </a:r>
            <a:r>
              <a:rPr lang="en-US" sz="3200" dirty="0"/>
              <a:t>Title)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1" y="861848"/>
            <a:ext cx="9500721" cy="5318289"/>
          </a:xfrm>
        </p:spPr>
        <p:txBody>
          <a:bodyPr/>
          <a:lstStyle/>
          <a:p>
            <a:r>
              <a:rPr lang="ru-RU" dirty="0"/>
              <a:t>50% от всех просмотров занимает всего лишь 1,4% фильмов. Нам нужно из 5142 фильмов 72 самых популярных  для половины просмотров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Доля просмотров </a:t>
            </a:r>
            <a:r>
              <a:rPr lang="en-US" dirty="0" smtClean="0"/>
              <a:t>Title </a:t>
            </a:r>
            <a:r>
              <a:rPr lang="ru-RU" dirty="0" smtClean="0"/>
              <a:t>Топ 20 составляет 33% от общего количества фильмов.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761" t="4806" r="14406" b="1458"/>
          <a:stretch/>
        </p:blipFill>
        <p:spPr>
          <a:xfrm>
            <a:off x="1587377" y="2300003"/>
            <a:ext cx="4571999" cy="279575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7151" r="15325"/>
          <a:stretch/>
        </p:blipFill>
        <p:spPr>
          <a:xfrm>
            <a:off x="6484882" y="2300003"/>
            <a:ext cx="4277710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54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32723"/>
          </a:xfrm>
        </p:spPr>
        <p:txBody>
          <a:bodyPr>
            <a:normAutofit/>
          </a:bodyPr>
          <a:lstStyle/>
          <a:p>
            <a:r>
              <a:rPr lang="ru-RU" sz="3200" dirty="0"/>
              <a:t>Популярность фильмов (</a:t>
            </a:r>
            <a:r>
              <a:rPr lang="en-US" sz="3200" dirty="0"/>
              <a:t>Title</a:t>
            </a:r>
            <a:r>
              <a:rPr lang="en-US" sz="3200" dirty="0" smtClean="0"/>
              <a:t>)</a:t>
            </a:r>
            <a:r>
              <a:rPr lang="ru-RU" sz="3200" dirty="0" smtClean="0"/>
              <a:t> Топ 20</a:t>
            </a:r>
            <a:endParaRPr lang="ru-RU" sz="3200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/>
          <a:srcRect l="2499" t="2476" r="4447" b="417"/>
          <a:stretch/>
        </p:blipFill>
        <p:spPr>
          <a:xfrm>
            <a:off x="1944414" y="1355833"/>
            <a:ext cx="8061434" cy="495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24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90074"/>
          </a:xfrm>
        </p:spPr>
        <p:txBody>
          <a:bodyPr>
            <a:normAutofit/>
          </a:bodyPr>
          <a:lstStyle/>
          <a:p>
            <a:r>
              <a:rPr lang="ru-RU" sz="3200" dirty="0"/>
              <a:t>Популярность фильмов (</a:t>
            </a:r>
            <a:r>
              <a:rPr lang="en-US" sz="3200" dirty="0"/>
              <a:t>Title</a:t>
            </a:r>
            <a:r>
              <a:rPr lang="en-US" sz="3200" dirty="0" smtClean="0"/>
              <a:t>)</a:t>
            </a:r>
            <a:r>
              <a:rPr lang="ru-RU" sz="3200" dirty="0" smtClean="0"/>
              <a:t> по </a:t>
            </a:r>
            <a:r>
              <a:rPr lang="ru-RU" sz="3200" dirty="0"/>
              <a:t>часам в разрезе </a:t>
            </a:r>
            <a:r>
              <a:rPr lang="ru-RU" sz="3200" dirty="0" smtClean="0"/>
              <a:t>будни/выходные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7460" y="1355834"/>
            <a:ext cx="9837052" cy="4824303"/>
          </a:xfrm>
        </p:spPr>
        <p:txBody>
          <a:bodyPr/>
          <a:lstStyle/>
          <a:p>
            <a:r>
              <a:rPr lang="ru-RU" dirty="0" smtClean="0"/>
              <a:t>Наиболее </a:t>
            </a:r>
            <a:r>
              <a:rPr lang="ru-RU" dirty="0"/>
              <a:t>популярное время просмотров в будни с 15 до 23 часов, в выходные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 </a:t>
            </a:r>
            <a:r>
              <a:rPr lang="ru-RU" dirty="0"/>
              <a:t>13 до 01 </a:t>
            </a:r>
            <a:r>
              <a:rPr lang="ru-RU" dirty="0" smtClean="0"/>
              <a:t>часа ночи.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093" t="2644" r="1751" b="1356"/>
          <a:stretch/>
        </p:blipFill>
        <p:spPr>
          <a:xfrm>
            <a:off x="1650124" y="2207173"/>
            <a:ext cx="8450317" cy="444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4045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187</TotalTime>
  <Words>524</Words>
  <Application>Microsoft Office PowerPoint</Application>
  <PresentationFormat>Широкоэкранный</PresentationFormat>
  <Paragraphs>79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Schoolbook</vt:lpstr>
      <vt:lpstr>Wingdings 2</vt:lpstr>
      <vt:lpstr>View</vt:lpstr>
      <vt:lpstr>Курсовой проект Excel</vt:lpstr>
      <vt:lpstr>Анализ данных по работе онлайн-кинотеатра</vt:lpstr>
      <vt:lpstr>Калькулятор юнит-экономики</vt:lpstr>
      <vt:lpstr>Визуализация основных бизнес-показателей и исследование данных о пользователях и их поведении </vt:lpstr>
      <vt:lpstr>Пользовательский Retention</vt:lpstr>
      <vt:lpstr>Интенсивность просмотров</vt:lpstr>
      <vt:lpstr>Популярность фильмов (Title)</vt:lpstr>
      <vt:lpstr>Популярность фильмов (Title) Топ 20</vt:lpstr>
      <vt:lpstr>Популярность фильмов (Title) по часам в разрезе будни/выходные</vt:lpstr>
      <vt:lpstr>Количество просмотров по дням недели</vt:lpstr>
      <vt:lpstr>Распределение подписчиков по часовым поясам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Ольга Горбачева</dc:creator>
  <cp:lastModifiedBy>Ольга Горбачева</cp:lastModifiedBy>
  <cp:revision>27</cp:revision>
  <dcterms:created xsi:type="dcterms:W3CDTF">2022-12-11T15:54:25Z</dcterms:created>
  <dcterms:modified xsi:type="dcterms:W3CDTF">2022-12-12T13:25:29Z</dcterms:modified>
</cp:coreProperties>
</file>