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384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hbXHJIxZRRxNQB+iKF9x8uGxDF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84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400"/>
              <a:buFont typeface="Malgun Gothic"/>
              <a:buNone/>
            </a:pPr>
            <a:r>
              <a:rPr lang="en-US" sz="1400"/>
              <a:t>Pair plot created to check for dependencies of the relationship between chosen variables.</a:t>
            </a:r>
            <a:endParaRPr/>
          </a:p>
          <a:p>
            <a:pPr indent="0" lvl="0" marL="0" rtl="0" algn="l">
              <a:spcBef>
                <a:spcPts val="0"/>
              </a:spcBef>
              <a:spcAft>
                <a:spcPts val="0"/>
              </a:spcAft>
              <a:buNone/>
            </a:pPr>
            <a:r>
              <a:t/>
            </a:r>
            <a:endParaRPr/>
          </a:p>
        </p:txBody>
      </p:sp>
      <p:sp>
        <p:nvSpPr>
          <p:cNvPr id="69" name="Google Shape;6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Highlight the importance or value of the parameters used to identify top 10 players. For example if to put value of the player in the first place the table will show one list of players, if to put number of goals then list will be different. A small p-value indicates that the difference between the sample means is </a:t>
            </a:r>
            <a:r>
              <a:rPr lang="en-US"/>
              <a:t>statistically</a:t>
            </a:r>
            <a:r>
              <a:rPr lang="en-US"/>
              <a:t> significant and suggests that  the null hypothesis can be rejected.</a:t>
            </a:r>
            <a:endParaRPr/>
          </a:p>
        </p:txBody>
      </p:sp>
      <p:sp>
        <p:nvSpPr>
          <p:cNvPr id="97" name="Google Shape;9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7" name="Google Shape;11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2209" y="1240"/>
            <a:ext cx="12189788" cy="6856756"/>
          </a:xfrm>
          <a:prstGeom prst="rect">
            <a:avLst/>
          </a:prstGeom>
          <a:noFill/>
          <a:ln>
            <a:noFill/>
          </a:ln>
        </p:spPr>
      </p:pic>
      <p:sp>
        <p:nvSpPr>
          <p:cNvPr id="17" name="Google Shape;17;p15"/>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5"/>
          <p:cNvSpPr txBox="1"/>
          <p:nvPr>
            <p:ph type="ctrTitle"/>
          </p:nvPr>
        </p:nvSpPr>
        <p:spPr>
          <a:xfrm>
            <a:off x="911424" y="1052736"/>
            <a:ext cx="5544616" cy="1872208"/>
          </a:xfrm>
          <a:prstGeom prst="rect">
            <a:avLst/>
          </a:prstGeom>
          <a:noFill/>
          <a:ln>
            <a:noFill/>
          </a:ln>
        </p:spPr>
        <p:txBody>
          <a:bodyPr anchorCtr="0" anchor="t" bIns="49775" lIns="99550" spcFirstLastPara="1" rIns="99550" wrap="square" tIns="49775">
            <a:noAutofit/>
          </a:bodyPr>
          <a:lstStyle>
            <a:lvl1pPr lvl="0" algn="l">
              <a:lnSpc>
                <a:spcPct val="100000"/>
              </a:lnSpc>
              <a:spcBef>
                <a:spcPts val="0"/>
              </a:spcBef>
              <a:spcAft>
                <a:spcPts val="0"/>
              </a:spcAft>
              <a:buClr>
                <a:schemeClr val="hlink"/>
              </a:buClr>
              <a:buSzPts val="5800"/>
              <a:buFont typeface="Gulimche"/>
              <a:buNone/>
              <a:defRPr sz="58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21" name="Shape 21"/>
        <p:cNvGrpSpPr/>
        <p:nvPr/>
      </p:nvGrpSpPr>
      <p:grpSpPr>
        <a:xfrm>
          <a:off x="0" y="0"/>
          <a:ext cx="0" cy="0"/>
          <a:chOff x="0" y="0"/>
          <a:chExt cx="0" cy="0"/>
        </a:xfrm>
      </p:grpSpPr>
      <p:pic>
        <p:nvPicPr>
          <p:cNvPr id="22" name="Google Shape;22;p16"/>
          <p:cNvPicPr preferRelativeResize="0"/>
          <p:nvPr/>
        </p:nvPicPr>
        <p:blipFill rotWithShape="1">
          <a:blip r:embed="rId2">
            <a:alphaModFix/>
          </a:blip>
          <a:srcRect b="0" l="0" r="0" t="0"/>
          <a:stretch/>
        </p:blipFill>
        <p:spPr>
          <a:xfrm>
            <a:off x="2209" y="1240"/>
            <a:ext cx="12189788" cy="6856756"/>
          </a:xfrm>
          <a:prstGeom prst="rect">
            <a:avLst/>
          </a:prstGeom>
          <a:noFill/>
          <a:ln>
            <a:noFill/>
          </a:ln>
        </p:spPr>
      </p:pic>
      <p:sp>
        <p:nvSpPr>
          <p:cNvPr id="23" name="Google Shape;23;p16"/>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6"/>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chemeClr val="lt1"/>
              </a:buClr>
              <a:buSzPts val="4000"/>
              <a:buFont typeface="Calibri"/>
              <a:buNone/>
              <a:defRPr b="1" sz="4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body"/>
          </p:nvPr>
        </p:nvSpPr>
        <p:spPr>
          <a:xfrm>
            <a:off x="262592" y="1413243"/>
            <a:ext cx="11522780" cy="4823421"/>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80C615"/>
              </a:buClr>
              <a:buSzPts val="2000"/>
              <a:buNone/>
              <a:defRPr i="1" sz="2000">
                <a:solidFill>
                  <a:srgbClr val="80C615"/>
                </a:solidFill>
                <a:latin typeface="Calibri"/>
                <a:ea typeface="Calibri"/>
                <a:cs typeface="Calibri"/>
                <a:sym typeface="Calibri"/>
              </a:defRPr>
            </a:lvl1pPr>
            <a:lvl2pPr indent="-228600" lvl="1" marL="914400" algn="l">
              <a:spcBef>
                <a:spcPts val="400"/>
              </a:spcBef>
              <a:spcAft>
                <a:spcPts val="0"/>
              </a:spcAft>
              <a:buClr>
                <a:srgbClr val="80C615"/>
              </a:buClr>
              <a:buSzPts val="2000"/>
              <a:buNone/>
              <a:defRPr i="1" sz="2000">
                <a:solidFill>
                  <a:srgbClr val="80C615"/>
                </a:solidFill>
                <a:latin typeface="Calibri"/>
                <a:ea typeface="Calibri"/>
                <a:cs typeface="Calibri"/>
                <a:sym typeface="Calibri"/>
              </a:defRPr>
            </a:lvl2pPr>
            <a:lvl3pPr indent="-228600" lvl="2" marL="1371600" algn="l">
              <a:spcBef>
                <a:spcPts val="400"/>
              </a:spcBef>
              <a:spcAft>
                <a:spcPts val="0"/>
              </a:spcAft>
              <a:buClr>
                <a:srgbClr val="80C615"/>
              </a:buClr>
              <a:buSzPts val="2000"/>
              <a:buNone/>
              <a:defRPr i="1" sz="2000">
                <a:solidFill>
                  <a:srgbClr val="80C615"/>
                </a:solidFill>
                <a:latin typeface="Calibri"/>
                <a:ea typeface="Calibri"/>
                <a:cs typeface="Calibri"/>
                <a:sym typeface="Calibri"/>
              </a:defRPr>
            </a:lvl3pPr>
            <a:lvl4pPr indent="-228600" lvl="3" marL="1828800" algn="l">
              <a:spcBef>
                <a:spcPts val="400"/>
              </a:spcBef>
              <a:spcAft>
                <a:spcPts val="0"/>
              </a:spcAft>
              <a:buClr>
                <a:srgbClr val="80C615"/>
              </a:buClr>
              <a:buSzPts val="2000"/>
              <a:buNone/>
              <a:defRPr i="1" sz="2000">
                <a:solidFill>
                  <a:srgbClr val="80C615"/>
                </a:solidFill>
                <a:latin typeface="Calibri"/>
                <a:ea typeface="Calibri"/>
                <a:cs typeface="Calibri"/>
                <a:sym typeface="Calibri"/>
              </a:defRPr>
            </a:lvl4pPr>
            <a:lvl5pPr indent="-228600" lvl="4" marL="2286000" algn="l">
              <a:spcBef>
                <a:spcPts val="400"/>
              </a:spcBef>
              <a:spcAft>
                <a:spcPts val="0"/>
              </a:spcAft>
              <a:buClr>
                <a:srgbClr val="80C615"/>
              </a:buClr>
              <a:buSzPts val="2000"/>
              <a:buNone/>
              <a:defRPr i="1" sz="2000">
                <a:solidFill>
                  <a:srgbClr val="80C615"/>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28" name="Shape 28"/>
        <p:cNvGrpSpPr/>
        <p:nvPr/>
      </p:nvGrpSpPr>
      <p:grpSpPr>
        <a:xfrm>
          <a:off x="0" y="0"/>
          <a:ext cx="0" cy="0"/>
          <a:chOff x="0" y="0"/>
          <a:chExt cx="0" cy="0"/>
        </a:xfrm>
      </p:grpSpPr>
      <p:pic>
        <p:nvPicPr>
          <p:cNvPr id="29" name="Google Shape;29;p17"/>
          <p:cNvPicPr preferRelativeResize="0"/>
          <p:nvPr/>
        </p:nvPicPr>
        <p:blipFill rotWithShape="1">
          <a:blip r:embed="rId2">
            <a:alphaModFix/>
          </a:blip>
          <a:srcRect b="0" l="0" r="0" t="0"/>
          <a:stretch/>
        </p:blipFill>
        <p:spPr>
          <a:xfrm>
            <a:off x="2209" y="1240"/>
            <a:ext cx="12189788" cy="6856756"/>
          </a:xfrm>
          <a:prstGeom prst="rect">
            <a:avLst/>
          </a:prstGeom>
          <a:noFill/>
          <a:ln>
            <a:noFill/>
          </a:ln>
        </p:spPr>
      </p:pic>
      <p:sp>
        <p:nvSpPr>
          <p:cNvPr id="30" name="Google Shape;30;p17"/>
          <p:cNvSpPr txBox="1"/>
          <p:nvPr>
            <p:ph idx="10" type="dt"/>
          </p:nvPr>
        </p:nvSpPr>
        <p:spPr>
          <a:xfrm>
            <a:off x="609601" y="6500837"/>
            <a:ext cx="2844800" cy="220641"/>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165602" y="6500837"/>
            <a:ext cx="3860800" cy="220641"/>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737601" y="6500837"/>
            <a:ext cx="2844800" cy="220641"/>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7"/>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rgbClr val="80C615"/>
              </a:buClr>
              <a:buSzPts val="4000"/>
              <a:buFont typeface="Calibri"/>
              <a:buNone/>
              <a:defRPr b="1" sz="4000">
                <a:solidFill>
                  <a:srgbClr val="80C61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7"/>
          <p:cNvSpPr txBox="1"/>
          <p:nvPr>
            <p:ph idx="1" type="body"/>
          </p:nvPr>
        </p:nvSpPr>
        <p:spPr>
          <a:xfrm>
            <a:off x="262592" y="1413243"/>
            <a:ext cx="11522780" cy="4823421"/>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050507"/>
              </a:buClr>
              <a:buSzPts val="2000"/>
              <a:buNone/>
              <a:defRPr i="1" sz="2000">
                <a:solidFill>
                  <a:srgbClr val="050507"/>
                </a:solidFill>
                <a:latin typeface="Calibri"/>
                <a:ea typeface="Calibri"/>
                <a:cs typeface="Calibri"/>
                <a:sym typeface="Calibri"/>
              </a:defRPr>
            </a:lvl1pPr>
            <a:lvl2pPr indent="-228600" lvl="1" marL="914400" algn="l">
              <a:spcBef>
                <a:spcPts val="400"/>
              </a:spcBef>
              <a:spcAft>
                <a:spcPts val="0"/>
              </a:spcAft>
              <a:buClr>
                <a:srgbClr val="050507"/>
              </a:buClr>
              <a:buSzPts val="2000"/>
              <a:buNone/>
              <a:defRPr i="1" sz="2000">
                <a:solidFill>
                  <a:srgbClr val="050507"/>
                </a:solidFill>
                <a:latin typeface="Calibri"/>
                <a:ea typeface="Calibri"/>
                <a:cs typeface="Calibri"/>
                <a:sym typeface="Calibri"/>
              </a:defRPr>
            </a:lvl2pPr>
            <a:lvl3pPr indent="-228600" lvl="2" marL="1371600" algn="l">
              <a:spcBef>
                <a:spcPts val="400"/>
              </a:spcBef>
              <a:spcAft>
                <a:spcPts val="0"/>
              </a:spcAft>
              <a:buClr>
                <a:srgbClr val="050507"/>
              </a:buClr>
              <a:buSzPts val="2000"/>
              <a:buNone/>
              <a:defRPr i="1" sz="2000">
                <a:solidFill>
                  <a:srgbClr val="050507"/>
                </a:solidFill>
                <a:latin typeface="Calibri"/>
                <a:ea typeface="Calibri"/>
                <a:cs typeface="Calibri"/>
                <a:sym typeface="Calibri"/>
              </a:defRPr>
            </a:lvl3pPr>
            <a:lvl4pPr indent="-228600" lvl="3" marL="1828800" algn="l">
              <a:spcBef>
                <a:spcPts val="400"/>
              </a:spcBef>
              <a:spcAft>
                <a:spcPts val="0"/>
              </a:spcAft>
              <a:buClr>
                <a:srgbClr val="050507"/>
              </a:buClr>
              <a:buSzPts val="2000"/>
              <a:buNone/>
              <a:defRPr i="1" sz="2000">
                <a:solidFill>
                  <a:srgbClr val="050507"/>
                </a:solidFill>
                <a:latin typeface="Calibri"/>
                <a:ea typeface="Calibri"/>
                <a:cs typeface="Calibri"/>
                <a:sym typeface="Calibri"/>
              </a:defRPr>
            </a:lvl4pPr>
            <a:lvl5pPr indent="-228600" lvl="4" marL="2286000" algn="l">
              <a:spcBef>
                <a:spcPts val="400"/>
              </a:spcBef>
              <a:spcAft>
                <a:spcPts val="0"/>
              </a:spcAft>
              <a:buClr>
                <a:srgbClr val="050507"/>
              </a:buClr>
              <a:buSzPts val="2000"/>
              <a:buNone/>
              <a:defRPr i="1" sz="2000">
                <a:solidFill>
                  <a:srgbClr val="050507"/>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35" name="Shape 35"/>
        <p:cNvGrpSpPr/>
        <p:nvPr/>
      </p:nvGrpSpPr>
      <p:grpSpPr>
        <a:xfrm>
          <a:off x="0" y="0"/>
          <a:ext cx="0" cy="0"/>
          <a:chOff x="0" y="0"/>
          <a:chExt cx="0" cy="0"/>
        </a:xfrm>
      </p:grpSpPr>
      <p:pic>
        <p:nvPicPr>
          <p:cNvPr id="36" name="Google Shape;36;p18"/>
          <p:cNvPicPr preferRelativeResize="0"/>
          <p:nvPr/>
        </p:nvPicPr>
        <p:blipFill rotWithShape="1">
          <a:blip r:embed="rId2">
            <a:alphaModFix/>
          </a:blip>
          <a:srcRect b="0" l="0" r="0" t="0"/>
          <a:stretch/>
        </p:blipFill>
        <p:spPr>
          <a:xfrm>
            <a:off x="2209" y="1240"/>
            <a:ext cx="12189788" cy="6856756"/>
          </a:xfrm>
          <a:prstGeom prst="rect">
            <a:avLst/>
          </a:prstGeom>
          <a:noFill/>
          <a:ln>
            <a:noFill/>
          </a:ln>
        </p:spPr>
      </p:pic>
      <p:sp>
        <p:nvSpPr>
          <p:cNvPr id="37" name="Google Shape;37;p18"/>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0" name="Shape 40"/>
        <p:cNvGrpSpPr/>
        <p:nvPr/>
      </p:nvGrpSpPr>
      <p:grpSpPr>
        <a:xfrm>
          <a:off x="0" y="0"/>
          <a:ext cx="0" cy="0"/>
          <a:chOff x="0" y="0"/>
          <a:chExt cx="0" cy="0"/>
        </a:xfrm>
      </p:grpSpPr>
      <p:pic>
        <p:nvPicPr>
          <p:cNvPr id="41" name="Google Shape;41;p19"/>
          <p:cNvPicPr preferRelativeResize="0"/>
          <p:nvPr/>
        </p:nvPicPr>
        <p:blipFill rotWithShape="1">
          <a:blip r:embed="rId2">
            <a:alphaModFix/>
          </a:blip>
          <a:srcRect b="0" l="0" r="0" t="0"/>
          <a:stretch/>
        </p:blipFill>
        <p:spPr>
          <a:xfrm>
            <a:off x="2209" y="1"/>
            <a:ext cx="12189788" cy="6856756"/>
          </a:xfrm>
          <a:prstGeom prst="rect">
            <a:avLst/>
          </a:prstGeom>
          <a:noFill/>
          <a:ln>
            <a:noFill/>
          </a:ln>
        </p:spPr>
      </p:pic>
      <p:sp>
        <p:nvSpPr>
          <p:cNvPr id="42" name="Google Shape;42;p19"/>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9"/>
          <p:cNvSpPr txBox="1"/>
          <p:nvPr>
            <p:ph type="ctrTitle"/>
          </p:nvPr>
        </p:nvSpPr>
        <p:spPr>
          <a:xfrm>
            <a:off x="2567608" y="2420888"/>
            <a:ext cx="7056784" cy="1367835"/>
          </a:xfrm>
          <a:prstGeom prst="rect">
            <a:avLst/>
          </a:prstGeom>
          <a:noFill/>
          <a:ln>
            <a:noFill/>
          </a:ln>
        </p:spPr>
        <p:txBody>
          <a:bodyPr anchorCtr="0" anchor="t" bIns="49775" lIns="99550" spcFirstLastPara="1" rIns="99550" wrap="square" tIns="49775">
            <a:noAutofit/>
          </a:bodyPr>
          <a:lstStyle>
            <a:lvl1pPr lvl="0" algn="ctr">
              <a:lnSpc>
                <a:spcPct val="100000"/>
              </a:lnSpc>
              <a:spcBef>
                <a:spcPts val="0"/>
              </a:spcBef>
              <a:spcAft>
                <a:spcPts val="0"/>
              </a:spcAft>
              <a:buClr>
                <a:schemeClr val="hlink"/>
              </a:buClr>
              <a:buSzPts val="7200"/>
              <a:buFont typeface="Gulimche"/>
              <a:buNone/>
              <a:defRPr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46" name="Shape 46"/>
        <p:cNvGrpSpPr/>
        <p:nvPr/>
      </p:nvGrpSpPr>
      <p:grpSpPr>
        <a:xfrm>
          <a:off x="0" y="0"/>
          <a:ext cx="0" cy="0"/>
          <a:chOff x="0" y="0"/>
          <a:chExt cx="0" cy="0"/>
        </a:xfrm>
      </p:grpSpPr>
      <p:pic>
        <p:nvPicPr>
          <p:cNvPr id="47" name="Google Shape;47;p20"/>
          <p:cNvPicPr preferRelativeResize="0"/>
          <p:nvPr/>
        </p:nvPicPr>
        <p:blipFill rotWithShape="1">
          <a:blip r:embed="rId2">
            <a:alphaModFix/>
          </a:blip>
          <a:srcRect b="0" l="0" r="0" t="0"/>
          <a:stretch/>
        </p:blipFill>
        <p:spPr>
          <a:xfrm>
            <a:off x="2209" y="1240"/>
            <a:ext cx="12189788" cy="6856756"/>
          </a:xfrm>
          <a:prstGeom prst="rect">
            <a:avLst/>
          </a:prstGeom>
          <a:noFill/>
          <a:ln>
            <a:noFill/>
          </a:ln>
        </p:spPr>
      </p:pic>
      <p:sp>
        <p:nvSpPr>
          <p:cNvPr id="48" name="Google Shape;48;p20"/>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1" y="19026"/>
            <a:ext cx="10972800" cy="796908"/>
          </a:xfrm>
          <a:prstGeom prst="rect">
            <a:avLst/>
          </a:prstGeom>
          <a:noFill/>
          <a:ln>
            <a:noFill/>
          </a:ln>
        </p:spPr>
        <p:txBody>
          <a:bodyPr anchorCtr="0" anchor="ctr" bIns="49775" lIns="99550" spcFirstLastPara="1" rIns="99550" wrap="square" tIns="49775">
            <a:normAutofit/>
          </a:bodyPr>
          <a:lstStyle>
            <a:lvl1pPr lvl="0" marR="0" rtl="0" algn="l">
              <a:spcBef>
                <a:spcPts val="0"/>
              </a:spcBef>
              <a:spcAft>
                <a:spcPts val="0"/>
              </a:spcAft>
              <a:buClr>
                <a:srgbClr val="000000"/>
              </a:buClr>
              <a:buSzPts val="3799"/>
              <a:buFont typeface="Malgun Gothic"/>
              <a:buNone/>
              <a:defRPr b="0" i="0" sz="3799"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609601" y="1062021"/>
            <a:ext cx="10972800" cy="5286412"/>
          </a:xfrm>
          <a:prstGeom prst="rect">
            <a:avLst/>
          </a:prstGeom>
          <a:noFill/>
          <a:ln>
            <a:noFill/>
          </a:ln>
        </p:spPr>
        <p:txBody>
          <a:bodyPr anchorCtr="0" anchor="t" bIns="49775" lIns="99550" spcFirstLastPara="1" rIns="99550" wrap="square" tIns="49775">
            <a:normAutofit/>
          </a:bodyPr>
          <a:lstStyle>
            <a:lvl1pPr indent="-399986" lvl="0" marL="457200" marR="0" rtl="0" algn="l">
              <a:spcBef>
                <a:spcPts val="540"/>
              </a:spcBef>
              <a:spcAft>
                <a:spcPts val="0"/>
              </a:spcAft>
              <a:buClr>
                <a:schemeClr val="dk1"/>
              </a:buClr>
              <a:buSzPts val="2699"/>
              <a:buFont typeface="Arial"/>
              <a:buChar char="•"/>
              <a:defRPr b="0" i="0" sz="2699" u="none" cap="none" strike="noStrike">
                <a:solidFill>
                  <a:schemeClr val="dk1"/>
                </a:solidFill>
                <a:latin typeface="Malgun Gothic"/>
                <a:ea typeface="Malgun Gothic"/>
                <a:cs typeface="Malgun Gothic"/>
                <a:sym typeface="Malgun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1" y="6429399"/>
            <a:ext cx="2844800" cy="292079"/>
          </a:xfrm>
          <a:prstGeom prst="rect">
            <a:avLst/>
          </a:prstGeom>
          <a:noFill/>
          <a:ln>
            <a:noFill/>
          </a:ln>
        </p:spPr>
        <p:txBody>
          <a:bodyPr anchorCtr="0" anchor="ctr" bIns="49775" lIns="99550" spcFirstLastPara="1" rIns="99550" wrap="square" tIns="49775">
            <a:noAutofit/>
          </a:bodyPr>
          <a:lstStyle>
            <a:lvl1pPr lvl="0" marR="0" rtl="0" algn="l">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2" y="6429399"/>
            <a:ext cx="3860800" cy="292079"/>
          </a:xfrm>
          <a:prstGeom prst="rect">
            <a:avLst/>
          </a:prstGeom>
          <a:noFill/>
          <a:ln>
            <a:noFill/>
          </a:ln>
        </p:spPr>
        <p:txBody>
          <a:bodyPr anchorCtr="0" anchor="ctr" bIns="49775" lIns="99550" spcFirstLastPara="1" rIns="99550" wrap="square" tIns="49775">
            <a:noAutofit/>
          </a:bodyPr>
          <a:lstStyle>
            <a:lvl1pPr lvl="0" marR="0" rtl="0" algn="ctr">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1" y="6429399"/>
            <a:ext cx="2844800" cy="292079"/>
          </a:xfrm>
          <a:prstGeom prst="rect">
            <a:avLst/>
          </a:prstGeom>
          <a:noFill/>
          <a:ln>
            <a:noFill/>
          </a:ln>
        </p:spPr>
        <p:txBody>
          <a:bodyPr anchorCtr="0" anchor="ctr" bIns="49775" lIns="99550" spcFirstLastPara="1" rIns="99550" wrap="square" tIns="49775">
            <a:noAutofit/>
          </a:bodyPr>
          <a:lstStyle>
            <a:lvl1pPr indent="0" lvl="0" marL="0" marR="0" rtl="0" algn="r">
              <a:spcBef>
                <a:spcPts val="0"/>
              </a:spcBef>
              <a:buNone/>
              <a:defRPr b="0" i="0" sz="1300" u="none" cap="none" strike="noStrike">
                <a:solidFill>
                  <a:srgbClr val="888888"/>
                </a:solidFill>
                <a:latin typeface="Calibri"/>
                <a:ea typeface="Calibri"/>
                <a:cs typeface="Calibri"/>
                <a:sym typeface="Calibri"/>
              </a:defRPr>
            </a:lvl1pPr>
            <a:lvl2pPr indent="0" lvl="1" marL="0" marR="0" rtl="0" algn="r">
              <a:spcBef>
                <a:spcPts val="0"/>
              </a:spcBef>
              <a:buNone/>
              <a:defRPr b="0" i="0" sz="1300" u="none" cap="none" strike="noStrike">
                <a:solidFill>
                  <a:srgbClr val="888888"/>
                </a:solidFill>
                <a:latin typeface="Calibri"/>
                <a:ea typeface="Calibri"/>
                <a:cs typeface="Calibri"/>
                <a:sym typeface="Calibri"/>
              </a:defRPr>
            </a:lvl2pPr>
            <a:lvl3pPr indent="0" lvl="2" marL="0" marR="0" rtl="0" algn="r">
              <a:spcBef>
                <a:spcPts val="0"/>
              </a:spcBef>
              <a:buNone/>
              <a:defRPr b="0" i="0" sz="1300" u="none" cap="none" strike="noStrike">
                <a:solidFill>
                  <a:srgbClr val="888888"/>
                </a:solidFill>
                <a:latin typeface="Calibri"/>
                <a:ea typeface="Calibri"/>
                <a:cs typeface="Calibri"/>
                <a:sym typeface="Calibri"/>
              </a:defRPr>
            </a:lvl3pPr>
            <a:lvl4pPr indent="0" lvl="3" marL="0" marR="0" rtl="0" algn="r">
              <a:spcBef>
                <a:spcPts val="0"/>
              </a:spcBef>
              <a:buNone/>
              <a:defRPr b="0" i="0" sz="1300" u="none" cap="none" strike="noStrike">
                <a:solidFill>
                  <a:srgbClr val="888888"/>
                </a:solidFill>
                <a:latin typeface="Calibri"/>
                <a:ea typeface="Calibri"/>
                <a:cs typeface="Calibri"/>
                <a:sym typeface="Calibri"/>
              </a:defRPr>
            </a:lvl4pPr>
            <a:lvl5pPr indent="0" lvl="4" marL="0" marR="0" rtl="0" algn="r">
              <a:spcBef>
                <a:spcPts val="0"/>
              </a:spcBef>
              <a:buNone/>
              <a:defRPr b="0" i="0" sz="1300" u="none" cap="none" strike="noStrike">
                <a:solidFill>
                  <a:srgbClr val="888888"/>
                </a:solidFill>
                <a:latin typeface="Calibri"/>
                <a:ea typeface="Calibri"/>
                <a:cs typeface="Calibri"/>
                <a:sym typeface="Calibri"/>
              </a:defRPr>
            </a:lvl5pPr>
            <a:lvl6pPr indent="0" lvl="5" marL="0" marR="0" rtl="0" algn="r">
              <a:spcBef>
                <a:spcPts val="0"/>
              </a:spcBef>
              <a:buNone/>
              <a:defRPr b="0" i="0" sz="1300" u="none" cap="none" strike="noStrike">
                <a:solidFill>
                  <a:srgbClr val="888888"/>
                </a:solidFill>
                <a:latin typeface="Calibri"/>
                <a:ea typeface="Calibri"/>
                <a:cs typeface="Calibri"/>
                <a:sym typeface="Calibri"/>
              </a:defRPr>
            </a:lvl6pPr>
            <a:lvl7pPr indent="0" lvl="6" marL="0" marR="0" rtl="0" algn="r">
              <a:spcBef>
                <a:spcPts val="0"/>
              </a:spcBef>
              <a:buNone/>
              <a:defRPr b="0" i="0" sz="1300" u="none" cap="none" strike="noStrike">
                <a:solidFill>
                  <a:srgbClr val="888888"/>
                </a:solidFill>
                <a:latin typeface="Calibri"/>
                <a:ea typeface="Calibri"/>
                <a:cs typeface="Calibri"/>
                <a:sym typeface="Calibri"/>
              </a:defRPr>
            </a:lvl7pPr>
            <a:lvl8pPr indent="0" lvl="7" marL="0" marR="0" rtl="0" algn="r">
              <a:spcBef>
                <a:spcPts val="0"/>
              </a:spcBef>
              <a:buNone/>
              <a:defRPr b="0" i="0" sz="1300" u="none" cap="none" strike="noStrike">
                <a:solidFill>
                  <a:srgbClr val="888888"/>
                </a:solidFill>
                <a:latin typeface="Calibri"/>
                <a:ea typeface="Calibri"/>
                <a:cs typeface="Calibri"/>
                <a:sym typeface="Calibri"/>
              </a:defRPr>
            </a:lvl8pPr>
            <a:lvl9pPr indent="0" lvl="8" marL="0" marR="0" rtl="0" algn="r">
              <a:spcBef>
                <a:spcPts val="0"/>
              </a:spcBef>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911424" y="1052736"/>
            <a:ext cx="5472608" cy="1872208"/>
          </a:xfrm>
          <a:prstGeom prst="rect">
            <a:avLst/>
          </a:prstGeom>
          <a:noFill/>
          <a:ln>
            <a:noFill/>
          </a:ln>
        </p:spPr>
        <p:txBody>
          <a:bodyPr anchorCtr="0" anchor="t" bIns="49775" lIns="99550" spcFirstLastPara="1" rIns="99550" wrap="square" tIns="49775">
            <a:noAutofit/>
          </a:bodyPr>
          <a:lstStyle/>
          <a:p>
            <a:pPr indent="0" lvl="0" marL="0" rtl="0" algn="l">
              <a:lnSpc>
                <a:spcPct val="100000"/>
              </a:lnSpc>
              <a:spcBef>
                <a:spcPts val="0"/>
              </a:spcBef>
              <a:spcAft>
                <a:spcPts val="0"/>
              </a:spcAft>
              <a:buClr>
                <a:schemeClr val="hlink"/>
              </a:buClr>
              <a:buSzPts val="5800"/>
              <a:buFont typeface="Gulimche"/>
              <a:buNone/>
            </a:pPr>
            <a:r>
              <a:rPr lang="en-US"/>
              <a:t>SOCCER PLAYER</a:t>
            </a:r>
            <a:br>
              <a:rPr lang="en-US"/>
            </a:br>
            <a:r>
              <a:rPr b="1" lang="en-US">
                <a:solidFill>
                  <a:srgbClr val="80C615"/>
                </a:solidFill>
              </a:rPr>
              <a:t>ANALYSIS</a:t>
            </a:r>
            <a:endParaRPr/>
          </a:p>
        </p:txBody>
      </p:sp>
      <p:sp>
        <p:nvSpPr>
          <p:cNvPr id="57" name="Google Shape;57;p1"/>
          <p:cNvSpPr/>
          <p:nvPr/>
        </p:nvSpPr>
        <p:spPr>
          <a:xfrm>
            <a:off x="911424" y="3143816"/>
            <a:ext cx="4660304" cy="285184"/>
          </a:xfrm>
          <a:prstGeom prst="rect">
            <a:avLst/>
          </a:prstGeom>
          <a:noFill/>
          <a:ln>
            <a:noFill/>
          </a:ln>
        </p:spPr>
        <p:txBody>
          <a:bodyPr anchorCtr="0" anchor="t" bIns="49750" lIns="99525" spcFirstLastPara="1" rIns="99525" wrap="square" tIns="49750">
            <a:spAutoFit/>
          </a:bodyPr>
          <a:lstStyle/>
          <a:p>
            <a:pPr indent="0" lvl="0" marL="0" marR="0" rtl="0" algn="l">
              <a:spcBef>
                <a:spcPts val="0"/>
              </a:spcBef>
              <a:spcAft>
                <a:spcPts val="0"/>
              </a:spcAft>
              <a:buNone/>
            </a:pPr>
            <a:r>
              <a:rPr b="0" i="0" lang="en-US" sz="1200" u="none" cap="none" strike="noStrike">
                <a:solidFill>
                  <a:schemeClr val="lt1"/>
                </a:solidFill>
                <a:latin typeface="Calibri"/>
                <a:ea typeface="Calibri"/>
                <a:cs typeface="Calibri"/>
                <a:sym typeface="Calibri"/>
              </a:rPr>
              <a:t>Data Analysts: Alexandr Gorbulin, Rocky Owens, and Francis Shobo</a:t>
            </a:r>
            <a:endParaRPr b="0" i="0" sz="1200" u="none" cap="none" strike="noStrike">
              <a:solidFill>
                <a:schemeClr val="lt1"/>
              </a:solidFill>
              <a:latin typeface="Calibri"/>
              <a:ea typeface="Calibri"/>
              <a:cs typeface="Calibri"/>
              <a:sym typeface="Calibri"/>
            </a:endParaRPr>
          </a:p>
        </p:txBody>
      </p:sp>
      <p:sp>
        <p:nvSpPr>
          <p:cNvPr id="58" name="Google Shape;58;p1"/>
          <p:cNvSpPr/>
          <p:nvPr/>
        </p:nvSpPr>
        <p:spPr>
          <a:xfrm>
            <a:off x="931640" y="3505280"/>
            <a:ext cx="4660304" cy="285184"/>
          </a:xfrm>
          <a:prstGeom prst="rect">
            <a:avLst/>
          </a:prstGeom>
          <a:noFill/>
          <a:ln>
            <a:noFill/>
          </a:ln>
        </p:spPr>
        <p:txBody>
          <a:bodyPr anchorCtr="0" anchor="t" bIns="49750" lIns="99525" spcFirstLastPara="1" rIns="99525" wrap="square" tIns="49750">
            <a:spAutoFit/>
          </a:bodyPr>
          <a:lstStyle/>
          <a:p>
            <a:pPr indent="0" lvl="0" marL="0" marR="0" rtl="0" algn="l">
              <a:spcBef>
                <a:spcPts val="0"/>
              </a:spcBef>
              <a:spcAft>
                <a:spcPts val="0"/>
              </a:spcAft>
              <a:buNone/>
            </a:pPr>
            <a:r>
              <a:rPr b="0" i="0" lang="en-US" sz="1200" u="none" cap="none" strike="noStrike">
                <a:solidFill>
                  <a:schemeClr val="lt1"/>
                </a:solidFill>
                <a:latin typeface="Calibri"/>
                <a:ea typeface="Calibri"/>
                <a:cs typeface="Calibri"/>
                <a:sym typeface="Calibri"/>
              </a:rPr>
              <a:t>February 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Tackles vs. Tackles Won</a:t>
            </a:r>
            <a:endParaRPr/>
          </a:p>
        </p:txBody>
      </p:sp>
      <p:pic>
        <p:nvPicPr>
          <p:cNvPr descr="Chart, line chart&#10;&#10;Description automatically generated" id="138" name="Google Shape;138;p11"/>
          <p:cNvPicPr preferRelativeResize="0"/>
          <p:nvPr/>
        </p:nvPicPr>
        <p:blipFill rotWithShape="1">
          <a:blip r:embed="rId3">
            <a:alphaModFix/>
          </a:blip>
          <a:srcRect b="0" l="0" r="0" t="0"/>
          <a:stretch/>
        </p:blipFill>
        <p:spPr>
          <a:xfrm>
            <a:off x="0" y="1954560"/>
            <a:ext cx="6667500" cy="4762500"/>
          </a:xfrm>
          <a:prstGeom prst="rect">
            <a:avLst/>
          </a:prstGeom>
          <a:noFill/>
          <a:ln>
            <a:noFill/>
          </a:ln>
        </p:spPr>
      </p:pic>
      <p:pic>
        <p:nvPicPr>
          <p:cNvPr descr="Chart, bar chart, histogram&#10;&#10;Description automatically generated" id="139" name="Google Shape;139;p11"/>
          <p:cNvPicPr preferRelativeResize="0"/>
          <p:nvPr/>
        </p:nvPicPr>
        <p:blipFill rotWithShape="1">
          <a:blip r:embed="rId4">
            <a:alphaModFix/>
          </a:blip>
          <a:srcRect b="6944" l="0" r="1723" t="6262"/>
          <a:stretch/>
        </p:blipFill>
        <p:spPr>
          <a:xfrm>
            <a:off x="6905400" y="2310399"/>
            <a:ext cx="4959026" cy="3649575"/>
          </a:xfrm>
          <a:prstGeom prst="rect">
            <a:avLst/>
          </a:prstGeom>
          <a:noFill/>
          <a:ln>
            <a:noFill/>
          </a:ln>
        </p:spPr>
      </p:pic>
      <p:sp>
        <p:nvSpPr>
          <p:cNvPr id="140" name="Google Shape;140;p11"/>
          <p:cNvSpPr txBox="1"/>
          <p:nvPr/>
        </p:nvSpPr>
        <p:spPr>
          <a:xfrm>
            <a:off x="335360" y="973637"/>
            <a:ext cx="118566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 of position tackles vs. tackles won </a:t>
            </a:r>
            <a:r>
              <a:rPr lang="en-US" sz="2000">
                <a:solidFill>
                  <a:schemeClr val="dk1"/>
                </a:solidFill>
                <a:latin typeface="Calibri"/>
                <a:ea typeface="Calibri"/>
                <a:cs typeface="Calibri"/>
                <a:sym typeface="Calibri"/>
              </a:rPr>
              <a:t>translated to </a:t>
            </a:r>
            <a:r>
              <a:rPr lang="en-US" sz="2000">
                <a:solidFill>
                  <a:schemeClr val="dk1"/>
                </a:solidFill>
                <a:latin typeface="Calibri"/>
                <a:ea typeface="Calibri"/>
                <a:cs typeface="Calibri"/>
                <a:sym typeface="Calibri"/>
              </a:rPr>
              <a:t>show MF and DF percentages.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The analysis can begin to show less valuable categories, such as player foot preference, </a:t>
            </a:r>
            <a:r>
              <a:rPr lang="en-US" sz="2000">
                <a:solidFill>
                  <a:schemeClr val="dk1"/>
                </a:solidFill>
                <a:latin typeface="Calibri"/>
                <a:ea typeface="Calibri"/>
                <a:cs typeface="Calibri"/>
                <a:sym typeface="Calibri"/>
              </a:rPr>
              <a:t>which</a:t>
            </a:r>
            <a:r>
              <a:rPr lang="en-US" sz="2000">
                <a:solidFill>
                  <a:schemeClr val="dk1"/>
                </a:solidFill>
                <a:latin typeface="Calibri"/>
                <a:ea typeface="Calibri"/>
                <a:cs typeface="Calibri"/>
                <a:sym typeface="Calibri"/>
              </a:rPr>
              <a:t> although telling does not correlate to player value.</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nvSpPr>
        <p:spPr>
          <a:xfrm>
            <a:off x="1199456" y="188640"/>
            <a:ext cx="4680520" cy="646309"/>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US" sz="3600">
                <a:solidFill>
                  <a:srgbClr val="80C615"/>
                </a:solidFill>
                <a:latin typeface="Calibri"/>
                <a:ea typeface="Calibri"/>
                <a:cs typeface="Calibri"/>
                <a:sym typeface="Calibri"/>
              </a:rPr>
              <a:t>Analysis &amp; Conclusions</a:t>
            </a:r>
            <a:endParaRPr/>
          </a:p>
        </p:txBody>
      </p:sp>
      <p:sp>
        <p:nvSpPr>
          <p:cNvPr id="146" name="Google Shape;146;p12"/>
          <p:cNvSpPr txBox="1"/>
          <p:nvPr/>
        </p:nvSpPr>
        <p:spPr>
          <a:xfrm>
            <a:off x="339075" y="887302"/>
            <a:ext cx="10515600" cy="4351200"/>
          </a:xfrm>
          <a:prstGeom prst="rect">
            <a:avLst/>
          </a:prstGeom>
          <a:noFill/>
          <a:ln>
            <a:noFill/>
          </a:ln>
        </p:spPr>
        <p:txBody>
          <a:bodyPr anchorCtr="0" anchor="t" bIns="45700" lIns="91425" spcFirstLastPara="1" rIns="91425" wrap="square" tIns="45700">
            <a:noAutofit/>
          </a:bodyPr>
          <a:lstStyle/>
          <a:p>
            <a:pPr indent="-399986" lvl="0" marL="457200" rtl="0" algn="l">
              <a:lnSpc>
                <a:spcPct val="115000"/>
              </a:lnSpc>
              <a:spcBef>
                <a:spcPts val="0"/>
              </a:spcBef>
              <a:spcAft>
                <a:spcPts val="0"/>
              </a:spcAft>
              <a:buClr>
                <a:srgbClr val="7FC716"/>
              </a:buClr>
              <a:buSzPts val="2699"/>
              <a:buChar char="•"/>
            </a:pPr>
            <a:r>
              <a:rPr lang="en-US" sz="2000">
                <a:solidFill>
                  <a:srgbClr val="7FC716"/>
                </a:solidFill>
              </a:rPr>
              <a:t>The league with the highest value is Premier League at over $7.25B.</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The percentage of players is distributed evenly across the leagues at near 21%.</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Barcelona is the highest value squad at almost $1B.</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Spain has the most players in the leagues with 325 of 2117 players.</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T-Test analysis showed data significance since the p-value is very low (&lt;0.05)</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FW/MF positions have the highest goal distributions.</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A player’s peak age of value is at 25/26 then declines.</a:t>
            </a:r>
            <a:endParaRPr sz="2000">
              <a:solidFill>
                <a:srgbClr val="7FC716"/>
              </a:solidFill>
            </a:endParaRPr>
          </a:p>
          <a:p>
            <a:pPr indent="-399986" lvl="0" marL="457200" rtl="0" algn="l">
              <a:lnSpc>
                <a:spcPct val="115000"/>
              </a:lnSpc>
              <a:spcBef>
                <a:spcPts val="0"/>
              </a:spcBef>
              <a:spcAft>
                <a:spcPts val="0"/>
              </a:spcAft>
              <a:buClr>
                <a:srgbClr val="7FC716"/>
              </a:buClr>
              <a:buSzPts val="2699"/>
              <a:buFont typeface="Malgun Gothic"/>
              <a:buChar char="•"/>
            </a:pPr>
            <a:r>
              <a:rPr lang="en-US" sz="2000">
                <a:solidFill>
                  <a:srgbClr val="7FC716"/>
                </a:solidFill>
              </a:rPr>
              <a:t>DF position plays the most minutes and receive the most penalties. </a:t>
            </a:r>
            <a:endParaRPr sz="2000">
              <a:solidFill>
                <a:srgbClr val="7FC716"/>
              </a:solidFill>
            </a:endParaRPr>
          </a:p>
          <a:p>
            <a:pPr indent="-355600" lvl="0" marL="457200" rtl="0" algn="l">
              <a:lnSpc>
                <a:spcPct val="115000"/>
              </a:lnSpc>
              <a:spcBef>
                <a:spcPts val="0"/>
              </a:spcBef>
              <a:spcAft>
                <a:spcPts val="0"/>
              </a:spcAft>
              <a:buClr>
                <a:srgbClr val="7FC716"/>
              </a:buClr>
              <a:buSzPts val="2000"/>
              <a:buChar char="•"/>
            </a:pPr>
            <a:r>
              <a:rPr lang="en-US" sz="2000">
                <a:solidFill>
                  <a:srgbClr val="7FC716"/>
                </a:solidFill>
              </a:rPr>
              <a:t>Not all analysis is beneficial, as in foot preference.</a:t>
            </a:r>
            <a:endParaRPr sz="2000">
              <a:solidFill>
                <a:srgbClr val="7FC716"/>
              </a:solidFill>
            </a:endParaRPr>
          </a:p>
          <a:p>
            <a:pPr indent="-201922" lvl="0" marL="373309" marR="0" rtl="0" algn="l">
              <a:spcBef>
                <a:spcPts val="540"/>
              </a:spcBef>
              <a:spcAft>
                <a:spcPts val="0"/>
              </a:spcAft>
              <a:buClr>
                <a:schemeClr val="dk1"/>
              </a:buClr>
              <a:buSzPts val="2699"/>
              <a:buFont typeface="Arial"/>
              <a:buNone/>
            </a:pPr>
            <a:r>
              <a:t/>
            </a:r>
            <a:endParaRPr sz="2699">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ctrTitle"/>
          </p:nvPr>
        </p:nvSpPr>
        <p:spPr>
          <a:xfrm>
            <a:off x="2567608" y="2636912"/>
            <a:ext cx="7056784" cy="1367835"/>
          </a:xfrm>
          <a:prstGeom prst="rect">
            <a:avLst/>
          </a:prstGeom>
          <a:noFill/>
          <a:ln>
            <a:noFill/>
          </a:ln>
        </p:spPr>
        <p:txBody>
          <a:bodyPr anchorCtr="0" anchor="t" bIns="49775" lIns="99550" spcFirstLastPara="1" rIns="99550" wrap="square" tIns="49775">
            <a:noAutofit/>
          </a:bodyPr>
          <a:lstStyle/>
          <a:p>
            <a:pPr indent="0" lvl="0" marL="0" rtl="0" algn="ctr">
              <a:lnSpc>
                <a:spcPct val="100000"/>
              </a:lnSpc>
              <a:spcBef>
                <a:spcPts val="0"/>
              </a:spcBef>
              <a:spcAft>
                <a:spcPts val="0"/>
              </a:spcAft>
              <a:buClr>
                <a:schemeClr val="hlink"/>
              </a:buClr>
              <a:buSzPts val="7200"/>
              <a:buFont typeface="Gulimche"/>
              <a:buNone/>
            </a:pPr>
            <a:r>
              <a:rPr lang="en-US">
                <a:solidFill>
                  <a:srgbClr val="7FC716"/>
                </a:solidFill>
              </a:rPr>
              <a:t>THANK YOU!</a:t>
            </a:r>
            <a:endParaRPr>
              <a:solidFill>
                <a:srgbClr val="7FC71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chemeClr val="lt1"/>
              </a:buClr>
              <a:buSzPts val="4000"/>
              <a:buFont typeface="Calibri"/>
              <a:buNone/>
            </a:pPr>
            <a:r>
              <a:rPr lang="en-US"/>
              <a:t>Scope &amp; Purpose</a:t>
            </a:r>
            <a:endParaRPr/>
          </a:p>
        </p:txBody>
      </p:sp>
      <p:sp>
        <p:nvSpPr>
          <p:cNvPr id="64" name="Google Shape;64;p2"/>
          <p:cNvSpPr txBox="1"/>
          <p:nvPr/>
        </p:nvSpPr>
        <p:spPr>
          <a:xfrm>
            <a:off x="335360" y="1268760"/>
            <a:ext cx="11521280"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Using a Kaggle.com merged data set from trasnfermarkt.de and fbref.com, soccer players from the top five</a:t>
            </a:r>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European leagues are analyzed using statistics to determine the relationship to player value.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purpose of this soccer analysis is to reveal the statistics that make a player or soccer club more valuable than the others.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descr="Table&#10;&#10;Description automatically generated with low confidence" id="65" name="Google Shape;65;p2"/>
          <p:cNvPicPr preferRelativeResize="0"/>
          <p:nvPr/>
        </p:nvPicPr>
        <p:blipFill rotWithShape="1">
          <a:blip r:embed="rId3">
            <a:alphaModFix/>
          </a:blip>
          <a:srcRect b="0" l="0" r="0" t="0"/>
          <a:stretch/>
        </p:blipFill>
        <p:spPr>
          <a:xfrm>
            <a:off x="515380" y="3062260"/>
            <a:ext cx="11161240" cy="2526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Seaborn Pair Plot – What data to use?</a:t>
            </a:r>
            <a:endParaRPr/>
          </a:p>
        </p:txBody>
      </p:sp>
      <p:pic>
        <p:nvPicPr>
          <p:cNvPr id="72" name="Google Shape;72;p4"/>
          <p:cNvPicPr preferRelativeResize="0"/>
          <p:nvPr/>
        </p:nvPicPr>
        <p:blipFill rotWithShape="1">
          <a:blip r:embed="rId3">
            <a:alphaModFix/>
          </a:blip>
          <a:srcRect b="0" l="0" r="0" t="0"/>
          <a:stretch/>
        </p:blipFill>
        <p:spPr>
          <a:xfrm>
            <a:off x="6528048" y="1636269"/>
            <a:ext cx="5556960" cy="5112568"/>
          </a:xfrm>
          <a:prstGeom prst="rect">
            <a:avLst/>
          </a:prstGeom>
          <a:noFill/>
          <a:ln>
            <a:noFill/>
          </a:ln>
        </p:spPr>
      </p:pic>
      <p:pic>
        <p:nvPicPr>
          <p:cNvPr id="73" name="Google Shape;73;p4"/>
          <p:cNvPicPr preferRelativeResize="0"/>
          <p:nvPr/>
        </p:nvPicPr>
        <p:blipFill rotWithShape="1">
          <a:blip r:embed="rId4">
            <a:alphaModFix/>
          </a:blip>
          <a:srcRect b="0" l="0" r="45388" t="0"/>
          <a:stretch/>
        </p:blipFill>
        <p:spPr>
          <a:xfrm>
            <a:off x="897368" y="1543416"/>
            <a:ext cx="3930420" cy="1852631"/>
          </a:xfrm>
          <a:prstGeom prst="rect">
            <a:avLst/>
          </a:prstGeom>
          <a:noFill/>
          <a:ln>
            <a:noFill/>
          </a:ln>
        </p:spPr>
      </p:pic>
      <p:pic>
        <p:nvPicPr>
          <p:cNvPr id="74" name="Google Shape;74;p4"/>
          <p:cNvPicPr preferRelativeResize="0"/>
          <p:nvPr/>
        </p:nvPicPr>
        <p:blipFill rotWithShape="1">
          <a:blip r:embed="rId5">
            <a:alphaModFix/>
          </a:blip>
          <a:srcRect b="0" l="0" r="0" t="0"/>
          <a:stretch/>
        </p:blipFill>
        <p:spPr>
          <a:xfrm>
            <a:off x="839416" y="3461953"/>
            <a:ext cx="4046325" cy="3243613"/>
          </a:xfrm>
          <a:prstGeom prst="rect">
            <a:avLst/>
          </a:prstGeom>
          <a:noFill/>
          <a:ln>
            <a:noFill/>
          </a:ln>
        </p:spPr>
      </p:pic>
      <p:sp>
        <p:nvSpPr>
          <p:cNvPr id="75" name="Google Shape;75;p4"/>
          <p:cNvSpPr txBox="1"/>
          <p:nvPr/>
        </p:nvSpPr>
        <p:spPr>
          <a:xfrm>
            <a:off x="335360" y="973637"/>
            <a:ext cx="118566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Correlation heatmap &amp; Pairplot created to check for dependencies of the relationship between chosen variables.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fontScale="90000"/>
          </a:bodyPr>
          <a:lstStyle/>
          <a:p>
            <a:pPr indent="0" lvl="0" marL="0" rtl="0" algn="l">
              <a:spcBef>
                <a:spcPts val="0"/>
              </a:spcBef>
              <a:spcAft>
                <a:spcPts val="0"/>
              </a:spcAft>
              <a:buClr>
                <a:srgbClr val="80C615"/>
              </a:buClr>
              <a:buSzPct val="100000"/>
              <a:buFont typeface="Calibri"/>
              <a:buNone/>
            </a:pPr>
            <a:r>
              <a:rPr lang="en-US"/>
              <a:t>League, </a:t>
            </a:r>
            <a:r>
              <a:rPr lang="en-US"/>
              <a:t>Nationality</a:t>
            </a:r>
            <a:r>
              <a:rPr lang="en-US"/>
              <a:t>, and Squad Statistics </a:t>
            </a:r>
            <a:endParaRPr/>
          </a:p>
        </p:txBody>
      </p:sp>
      <p:pic>
        <p:nvPicPr>
          <p:cNvPr descr="Chart, bar chart&#10;&#10;Description automatically generated" id="81" name="Google Shape;81;p5"/>
          <p:cNvPicPr preferRelativeResize="0"/>
          <p:nvPr/>
        </p:nvPicPr>
        <p:blipFill rotWithShape="1">
          <a:blip r:embed="rId3">
            <a:alphaModFix/>
          </a:blip>
          <a:srcRect b="8127" l="0" r="0" t="6805"/>
          <a:stretch/>
        </p:blipFill>
        <p:spPr>
          <a:xfrm>
            <a:off x="7885875" y="3064649"/>
            <a:ext cx="3710925" cy="2104525"/>
          </a:xfrm>
          <a:prstGeom prst="rect">
            <a:avLst/>
          </a:prstGeom>
          <a:noFill/>
          <a:ln>
            <a:noFill/>
          </a:ln>
        </p:spPr>
      </p:pic>
      <p:pic>
        <p:nvPicPr>
          <p:cNvPr descr="Chart, bar chart&#10;&#10;Description automatically generated" id="82" name="Google Shape;82;p5"/>
          <p:cNvPicPr preferRelativeResize="0"/>
          <p:nvPr/>
        </p:nvPicPr>
        <p:blipFill rotWithShape="1">
          <a:blip r:embed="rId4">
            <a:alphaModFix/>
          </a:blip>
          <a:srcRect b="0" l="0" r="0" t="7327"/>
          <a:stretch/>
        </p:blipFill>
        <p:spPr>
          <a:xfrm>
            <a:off x="4312375" y="4115074"/>
            <a:ext cx="3313740" cy="2559100"/>
          </a:xfrm>
          <a:prstGeom prst="rect">
            <a:avLst/>
          </a:prstGeom>
          <a:noFill/>
          <a:ln>
            <a:noFill/>
          </a:ln>
        </p:spPr>
      </p:pic>
      <p:pic>
        <p:nvPicPr>
          <p:cNvPr descr="Chart, bar chart&#10;&#10;Description automatically generated" id="83" name="Google Shape;83;p5"/>
          <p:cNvPicPr preferRelativeResize="0"/>
          <p:nvPr/>
        </p:nvPicPr>
        <p:blipFill rotWithShape="1">
          <a:blip r:embed="rId5">
            <a:alphaModFix/>
          </a:blip>
          <a:srcRect b="6544" l="0" r="0" t="4790"/>
          <a:stretch/>
        </p:blipFill>
        <p:spPr>
          <a:xfrm>
            <a:off x="4312377" y="1527450"/>
            <a:ext cx="3463432" cy="2559100"/>
          </a:xfrm>
          <a:prstGeom prst="rect">
            <a:avLst/>
          </a:prstGeom>
          <a:noFill/>
          <a:ln>
            <a:noFill/>
          </a:ln>
        </p:spPr>
      </p:pic>
      <p:pic>
        <p:nvPicPr>
          <p:cNvPr descr="Chart, pie chart&#10;&#10;Description automatically generated" id="84" name="Google Shape;84;p5"/>
          <p:cNvPicPr preferRelativeResize="0"/>
          <p:nvPr/>
        </p:nvPicPr>
        <p:blipFill rotWithShape="1">
          <a:blip r:embed="rId6">
            <a:alphaModFix/>
          </a:blip>
          <a:srcRect b="0" l="0" r="0" t="0"/>
          <a:stretch/>
        </p:blipFill>
        <p:spPr>
          <a:xfrm>
            <a:off x="335350" y="1673525"/>
            <a:ext cx="3643525" cy="3643500"/>
          </a:xfrm>
          <a:prstGeom prst="rect">
            <a:avLst/>
          </a:prstGeom>
          <a:noFill/>
          <a:ln>
            <a:noFill/>
          </a:ln>
        </p:spPr>
      </p:pic>
      <p:sp>
        <p:nvSpPr>
          <p:cNvPr id="85" name="Google Shape;85;p5"/>
          <p:cNvSpPr txBox="1"/>
          <p:nvPr/>
        </p:nvSpPr>
        <p:spPr>
          <a:xfrm>
            <a:off x="335360" y="973637"/>
            <a:ext cx="1185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t/>
            </a:r>
            <a:endParaRPr/>
          </a:p>
        </p:txBody>
      </p:sp>
      <p:sp>
        <p:nvSpPr>
          <p:cNvPr id="86" name="Google Shape;86;p5"/>
          <p:cNvSpPr txBox="1"/>
          <p:nvPr/>
        </p:nvSpPr>
        <p:spPr>
          <a:xfrm>
            <a:off x="335360" y="973637"/>
            <a:ext cx="11856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Visualizations to discover the highest value soccer league, squad, and determine the country of origin with the most players.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Scatter &amp; Box Plot – Value vs. League</a:t>
            </a:r>
            <a:endParaRPr/>
          </a:p>
        </p:txBody>
      </p:sp>
      <p:pic>
        <p:nvPicPr>
          <p:cNvPr id="92" name="Google Shape;92;p6"/>
          <p:cNvPicPr preferRelativeResize="0"/>
          <p:nvPr/>
        </p:nvPicPr>
        <p:blipFill>
          <a:blip r:embed="rId3">
            <a:alphaModFix/>
          </a:blip>
          <a:stretch>
            <a:fillRect/>
          </a:stretch>
        </p:blipFill>
        <p:spPr>
          <a:xfrm>
            <a:off x="262600" y="1530942"/>
            <a:ext cx="8276726" cy="5024107"/>
          </a:xfrm>
          <a:prstGeom prst="rect">
            <a:avLst/>
          </a:prstGeom>
          <a:noFill/>
          <a:ln>
            <a:noFill/>
          </a:ln>
        </p:spPr>
      </p:pic>
      <p:sp>
        <p:nvSpPr>
          <p:cNvPr id="93" name="Google Shape;93;p6"/>
          <p:cNvSpPr txBox="1"/>
          <p:nvPr/>
        </p:nvSpPr>
        <p:spPr>
          <a:xfrm>
            <a:off x="8539325" y="1690675"/>
            <a:ext cx="3652800" cy="15699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Scatter plot show the value distribution for each player</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Middle </a:t>
            </a:r>
            <a:r>
              <a:rPr lang="en-US" sz="1600">
                <a:solidFill>
                  <a:schemeClr val="dk1"/>
                </a:solidFill>
                <a:latin typeface="Calibri"/>
                <a:ea typeface="Calibri"/>
                <a:cs typeface="Calibri"/>
                <a:sym typeface="Calibri"/>
              </a:rPr>
              <a:t>box plot</a:t>
            </a:r>
            <a:r>
              <a:rPr lang="en-US" sz="1600">
                <a:solidFill>
                  <a:schemeClr val="dk1"/>
                </a:solidFill>
                <a:latin typeface="Calibri"/>
                <a:ea typeface="Calibri"/>
                <a:cs typeface="Calibri"/>
                <a:sym typeface="Calibri"/>
              </a:rPr>
              <a:t> provides relationship of the value per league</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Right box plot show the age distribution across the leagues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Player Goal Statistics</a:t>
            </a:r>
            <a:endParaRPr/>
          </a:p>
        </p:txBody>
      </p:sp>
      <p:pic>
        <p:nvPicPr>
          <p:cNvPr id="100" name="Google Shape;100;p7"/>
          <p:cNvPicPr preferRelativeResize="0"/>
          <p:nvPr/>
        </p:nvPicPr>
        <p:blipFill rotWithShape="1">
          <a:blip r:embed="rId3">
            <a:alphaModFix/>
          </a:blip>
          <a:srcRect b="41077" l="12994" r="29716" t="37335"/>
          <a:stretch/>
        </p:blipFill>
        <p:spPr>
          <a:xfrm>
            <a:off x="1156938" y="1170199"/>
            <a:ext cx="9878122" cy="2000726"/>
          </a:xfrm>
          <a:prstGeom prst="rect">
            <a:avLst/>
          </a:prstGeom>
          <a:noFill/>
          <a:ln>
            <a:noFill/>
          </a:ln>
        </p:spPr>
      </p:pic>
      <p:pic>
        <p:nvPicPr>
          <p:cNvPr id="101" name="Google Shape;101;p7"/>
          <p:cNvPicPr preferRelativeResize="0"/>
          <p:nvPr/>
        </p:nvPicPr>
        <p:blipFill rotWithShape="1">
          <a:blip r:embed="rId4">
            <a:alphaModFix/>
          </a:blip>
          <a:srcRect b="0" l="0" r="0" t="0"/>
          <a:stretch/>
        </p:blipFill>
        <p:spPr>
          <a:xfrm>
            <a:off x="619200" y="3164561"/>
            <a:ext cx="3817615" cy="3155054"/>
          </a:xfrm>
          <a:prstGeom prst="rect">
            <a:avLst/>
          </a:prstGeom>
          <a:noFill/>
          <a:ln>
            <a:noFill/>
          </a:ln>
        </p:spPr>
      </p:pic>
      <p:sp>
        <p:nvSpPr>
          <p:cNvPr id="102" name="Google Shape;102;p7"/>
          <p:cNvSpPr txBox="1"/>
          <p:nvPr/>
        </p:nvSpPr>
        <p:spPr>
          <a:xfrm>
            <a:off x="1271464" y="6395815"/>
            <a:ext cx="23992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a:solidFill>
                  <a:srgbClr val="000000"/>
                </a:solidFill>
                <a:latin typeface="Consolas"/>
                <a:ea typeface="Consolas"/>
                <a:cs typeface="Consolas"/>
                <a:sym typeface="Consolas"/>
              </a:rPr>
              <a:t>t-statistic: 177.92156247083068 p-value: 0.0</a:t>
            </a:r>
            <a:endParaRPr sz="1000">
              <a:solidFill>
                <a:schemeClr val="dk1"/>
              </a:solidFill>
              <a:latin typeface="Calibri"/>
              <a:ea typeface="Calibri"/>
              <a:cs typeface="Calibri"/>
              <a:sym typeface="Calibri"/>
            </a:endParaRPr>
          </a:p>
        </p:txBody>
      </p:sp>
      <p:pic>
        <p:nvPicPr>
          <p:cNvPr id="103" name="Google Shape;103;p7"/>
          <p:cNvPicPr preferRelativeResize="0"/>
          <p:nvPr/>
        </p:nvPicPr>
        <p:blipFill rotWithShape="1">
          <a:blip r:embed="rId5">
            <a:alphaModFix/>
          </a:blip>
          <a:srcRect b="0" l="0" r="0" t="0"/>
          <a:stretch/>
        </p:blipFill>
        <p:spPr>
          <a:xfrm>
            <a:off x="4617674" y="3247161"/>
            <a:ext cx="3645023" cy="3012207"/>
          </a:xfrm>
          <a:prstGeom prst="rect">
            <a:avLst/>
          </a:prstGeom>
          <a:noFill/>
          <a:ln>
            <a:noFill/>
          </a:ln>
        </p:spPr>
      </p:pic>
      <p:sp>
        <p:nvSpPr>
          <p:cNvPr id="104" name="Google Shape;104;p7"/>
          <p:cNvSpPr txBox="1"/>
          <p:nvPr/>
        </p:nvSpPr>
        <p:spPr>
          <a:xfrm>
            <a:off x="5397180" y="6335601"/>
            <a:ext cx="364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0000"/>
                </a:solidFill>
                <a:latin typeface="Consolas"/>
                <a:ea typeface="Consolas"/>
                <a:cs typeface="Consolas"/>
                <a:sym typeface="Consolas"/>
              </a:rPr>
              <a:t>t-statistic: 27.163586450073577 </a:t>
            </a:r>
            <a:endParaRPr/>
          </a:p>
          <a:p>
            <a:pPr indent="0" lvl="0" marL="0" marR="0" rtl="0" algn="l">
              <a:spcBef>
                <a:spcPts val="0"/>
              </a:spcBef>
              <a:spcAft>
                <a:spcPts val="0"/>
              </a:spcAft>
              <a:buNone/>
            </a:pPr>
            <a:r>
              <a:rPr lang="en-US" sz="1000">
                <a:solidFill>
                  <a:srgbClr val="000000"/>
                </a:solidFill>
                <a:latin typeface="Consolas"/>
                <a:ea typeface="Consolas"/>
                <a:cs typeface="Consolas"/>
                <a:sym typeface="Consolas"/>
              </a:rPr>
              <a:t>p-value: 1.6921283697150687e-150</a:t>
            </a:r>
            <a:endParaRPr/>
          </a:p>
        </p:txBody>
      </p:sp>
      <p:pic>
        <p:nvPicPr>
          <p:cNvPr id="105" name="Google Shape;105;p7"/>
          <p:cNvPicPr preferRelativeResize="0"/>
          <p:nvPr/>
        </p:nvPicPr>
        <p:blipFill>
          <a:blip r:embed="rId6">
            <a:alphaModFix/>
          </a:blip>
          <a:stretch>
            <a:fillRect/>
          </a:stretch>
        </p:blipFill>
        <p:spPr>
          <a:xfrm>
            <a:off x="8467600" y="3314250"/>
            <a:ext cx="3448075" cy="2878025"/>
          </a:xfrm>
          <a:prstGeom prst="rect">
            <a:avLst/>
          </a:prstGeom>
          <a:noFill/>
          <a:ln>
            <a:noFill/>
          </a:ln>
        </p:spPr>
      </p:pic>
      <p:sp>
        <p:nvSpPr>
          <p:cNvPr id="106" name="Google Shape;106;p7"/>
          <p:cNvSpPr txBox="1"/>
          <p:nvPr/>
        </p:nvSpPr>
        <p:spPr>
          <a:xfrm>
            <a:off x="8984350" y="62593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latin typeface="Consolas"/>
                <a:ea typeface="Consolas"/>
                <a:cs typeface="Consolas"/>
                <a:sym typeface="Consolas"/>
              </a:rPr>
              <a:t>t-statistic:  197.72396036367533</a:t>
            </a:r>
            <a:endParaRPr sz="1050">
              <a:solidFill>
                <a:schemeClr val="dk1"/>
              </a:solidFill>
              <a:latin typeface="Consolas"/>
              <a:ea typeface="Consolas"/>
              <a:cs typeface="Consolas"/>
              <a:sym typeface="Consolas"/>
            </a:endParaRPr>
          </a:p>
          <a:p>
            <a:pPr indent="0" lvl="0" marL="0" rtl="0" algn="l">
              <a:spcBef>
                <a:spcPts val="0"/>
              </a:spcBef>
              <a:spcAft>
                <a:spcPts val="0"/>
              </a:spcAft>
              <a:buNone/>
            </a:pPr>
            <a:r>
              <a:rPr lang="en-US" sz="1050">
                <a:solidFill>
                  <a:schemeClr val="dk1"/>
                </a:solidFill>
                <a:latin typeface="Consolas"/>
                <a:ea typeface="Consolas"/>
                <a:cs typeface="Consolas"/>
                <a:sym typeface="Consolas"/>
              </a:rPr>
              <a:t>p-value:  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Goal distribution per Player Position</a:t>
            </a:r>
            <a:endParaRPr/>
          </a:p>
        </p:txBody>
      </p:sp>
      <p:pic>
        <p:nvPicPr>
          <p:cNvPr id="112" name="Google Shape;112;p8"/>
          <p:cNvPicPr preferRelativeResize="0"/>
          <p:nvPr/>
        </p:nvPicPr>
        <p:blipFill rotWithShape="1">
          <a:blip r:embed="rId3">
            <a:alphaModFix/>
          </a:blip>
          <a:srcRect b="0" l="0" r="0" t="0"/>
          <a:stretch/>
        </p:blipFill>
        <p:spPr>
          <a:xfrm>
            <a:off x="2613736" y="1477159"/>
            <a:ext cx="8143875" cy="4457700"/>
          </a:xfrm>
          <a:prstGeom prst="rect">
            <a:avLst/>
          </a:prstGeom>
          <a:noFill/>
          <a:ln>
            <a:noFill/>
          </a:ln>
        </p:spPr>
      </p:pic>
      <p:sp>
        <p:nvSpPr>
          <p:cNvPr id="113" name="Google Shape;113;p8"/>
          <p:cNvSpPr txBox="1"/>
          <p:nvPr/>
        </p:nvSpPr>
        <p:spPr>
          <a:xfrm>
            <a:off x="94784" y="1020500"/>
            <a:ext cx="1530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Player Value &amp; Age</a:t>
            </a:r>
            <a:endParaRPr/>
          </a:p>
        </p:txBody>
      </p:sp>
      <p:sp>
        <p:nvSpPr>
          <p:cNvPr id="120" name="Google Shape;120;p9"/>
          <p:cNvSpPr txBox="1"/>
          <p:nvPr>
            <p:ph idx="1" type="body"/>
          </p:nvPr>
        </p:nvSpPr>
        <p:spPr>
          <a:xfrm>
            <a:off x="278783" y="1412776"/>
            <a:ext cx="11522780" cy="4823421"/>
          </a:xfrm>
          <a:prstGeom prst="rect">
            <a:avLst/>
          </a:prstGeom>
          <a:noFill/>
          <a:ln>
            <a:noFill/>
          </a:ln>
        </p:spPr>
        <p:txBody>
          <a:bodyPr anchorCtr="0" anchor="t" bIns="49775" lIns="99550" spcFirstLastPara="1" rIns="99550" wrap="square" tIns="49775">
            <a:normAutofit/>
          </a:bodyPr>
          <a:lstStyle/>
          <a:p>
            <a:pPr indent="-373309" lvl="0" marL="373309" rtl="0" algn="l">
              <a:spcBef>
                <a:spcPts val="0"/>
              </a:spcBef>
              <a:spcAft>
                <a:spcPts val="0"/>
              </a:spcAft>
              <a:buClr>
                <a:srgbClr val="050507"/>
              </a:buClr>
              <a:buSzPts val="2000"/>
              <a:buNone/>
            </a:pPr>
            <a:r>
              <a:rPr b="1" lang="en-US" sz="1900"/>
              <a:t>Our analysis concluded that on </a:t>
            </a:r>
            <a:r>
              <a:rPr b="1" lang="en-US" sz="1900"/>
              <a:t>average soccer players at the age of 25/26 are at their highest value of their career.</a:t>
            </a:r>
            <a:endParaRPr b="1" sz="1900"/>
          </a:p>
        </p:txBody>
      </p:sp>
      <p:pic>
        <p:nvPicPr>
          <p:cNvPr descr="Chart, scatter chart&#10;&#10;Description automatically generated" id="121" name="Google Shape;121;p9"/>
          <p:cNvPicPr preferRelativeResize="0"/>
          <p:nvPr/>
        </p:nvPicPr>
        <p:blipFill rotWithShape="1">
          <a:blip r:embed="rId3">
            <a:alphaModFix/>
          </a:blip>
          <a:srcRect b="0" l="0" r="0" t="0"/>
          <a:stretch/>
        </p:blipFill>
        <p:spPr>
          <a:xfrm>
            <a:off x="5593384" y="2074526"/>
            <a:ext cx="5715000" cy="3810000"/>
          </a:xfrm>
          <a:prstGeom prst="rect">
            <a:avLst/>
          </a:prstGeom>
          <a:noFill/>
          <a:ln>
            <a:noFill/>
          </a:ln>
        </p:spPr>
      </p:pic>
      <p:pic>
        <p:nvPicPr>
          <p:cNvPr id="122" name="Google Shape;122;p9"/>
          <p:cNvPicPr preferRelativeResize="0"/>
          <p:nvPr/>
        </p:nvPicPr>
        <p:blipFill rotWithShape="1">
          <a:blip r:embed="rId4">
            <a:alphaModFix/>
          </a:blip>
          <a:srcRect b="0" l="0" r="0" t="0"/>
          <a:stretch/>
        </p:blipFill>
        <p:spPr>
          <a:xfrm>
            <a:off x="238747" y="2204864"/>
            <a:ext cx="4536504" cy="2921816"/>
          </a:xfrm>
          <a:prstGeom prst="rect">
            <a:avLst/>
          </a:prstGeom>
          <a:noFill/>
          <a:ln>
            <a:noFill/>
          </a:ln>
        </p:spPr>
      </p:pic>
      <p:sp>
        <p:nvSpPr>
          <p:cNvPr id="123" name="Google Shape;123;p9"/>
          <p:cNvSpPr txBox="1"/>
          <p:nvPr/>
        </p:nvSpPr>
        <p:spPr>
          <a:xfrm>
            <a:off x="6747125" y="55750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latin typeface="Consolas"/>
                <a:ea typeface="Consolas"/>
                <a:cs typeface="Consolas"/>
                <a:sym typeface="Consolas"/>
              </a:rPr>
              <a:t>t-statistic:  27.163519717041616</a:t>
            </a:r>
            <a:endParaRPr sz="1050">
              <a:solidFill>
                <a:schemeClr val="dk1"/>
              </a:solidFill>
              <a:latin typeface="Consolas"/>
              <a:ea typeface="Consolas"/>
              <a:cs typeface="Consolas"/>
              <a:sym typeface="Consolas"/>
            </a:endParaRPr>
          </a:p>
          <a:p>
            <a:pPr indent="0" lvl="0" marL="0" rtl="0" algn="l">
              <a:spcBef>
                <a:spcPts val="0"/>
              </a:spcBef>
              <a:spcAft>
                <a:spcPts val="0"/>
              </a:spcAft>
              <a:buNone/>
            </a:pPr>
            <a:r>
              <a:rPr lang="en-US" sz="1050">
                <a:solidFill>
                  <a:schemeClr val="dk1"/>
                </a:solidFill>
                <a:latin typeface="Consolas"/>
                <a:ea typeface="Consolas"/>
                <a:cs typeface="Consolas"/>
                <a:sym typeface="Consolas"/>
              </a:rPr>
              <a:t>p-value:  1.6947658895243164e-150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262593" y="109163"/>
            <a:ext cx="8276732" cy="798568"/>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80C615"/>
              </a:buClr>
              <a:buSzPts val="4000"/>
              <a:buFont typeface="Calibri"/>
              <a:buNone/>
            </a:pPr>
            <a:r>
              <a:rPr lang="en-US"/>
              <a:t>Player Position &amp; Cards Received</a:t>
            </a:r>
            <a:endParaRPr/>
          </a:p>
        </p:txBody>
      </p:sp>
      <p:pic>
        <p:nvPicPr>
          <p:cNvPr descr="Chart&#10;&#10;Description automatically generated" id="129" name="Google Shape;129;p10"/>
          <p:cNvPicPr preferRelativeResize="0"/>
          <p:nvPr/>
        </p:nvPicPr>
        <p:blipFill rotWithShape="1">
          <a:blip r:embed="rId3">
            <a:alphaModFix/>
          </a:blip>
          <a:srcRect b="0" l="0" r="0" t="0"/>
          <a:stretch/>
        </p:blipFill>
        <p:spPr>
          <a:xfrm>
            <a:off x="-63777" y="4434874"/>
            <a:ext cx="12192000" cy="2302308"/>
          </a:xfrm>
          <a:prstGeom prst="rect">
            <a:avLst/>
          </a:prstGeom>
          <a:noFill/>
          <a:ln>
            <a:noFill/>
          </a:ln>
        </p:spPr>
      </p:pic>
      <p:pic>
        <p:nvPicPr>
          <p:cNvPr descr="Chart, histogram&#10;&#10;Description automatically generated" id="130" name="Google Shape;130;p10"/>
          <p:cNvPicPr preferRelativeResize="0"/>
          <p:nvPr/>
        </p:nvPicPr>
        <p:blipFill rotWithShape="1">
          <a:blip r:embed="rId4">
            <a:alphaModFix/>
          </a:blip>
          <a:srcRect b="0" l="0" r="0" t="0"/>
          <a:stretch/>
        </p:blipFill>
        <p:spPr>
          <a:xfrm>
            <a:off x="4047789" y="1788975"/>
            <a:ext cx="3968867" cy="2645911"/>
          </a:xfrm>
          <a:prstGeom prst="rect">
            <a:avLst/>
          </a:prstGeom>
          <a:noFill/>
          <a:ln>
            <a:noFill/>
          </a:ln>
        </p:spPr>
      </p:pic>
      <p:sp>
        <p:nvSpPr>
          <p:cNvPr id="131" name="Google Shape;131;p10"/>
          <p:cNvSpPr txBox="1"/>
          <p:nvPr/>
        </p:nvSpPr>
        <p:spPr>
          <a:xfrm>
            <a:off x="125825" y="1148250"/>
            <a:ext cx="118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32" name="Google Shape;132;p10"/>
          <p:cNvSpPr txBox="1"/>
          <p:nvPr/>
        </p:nvSpPr>
        <p:spPr>
          <a:xfrm>
            <a:off x="103935" y="1221212"/>
            <a:ext cx="11856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Visualizations to determine which positions logged the most minutes on the pitch as well as the amount of penalty cards received by each position.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