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1054;&#1083;&#1077;&#1075;\Desktop\diplom\&#1076;&#1086;&#1087;.%20&#1084;&#1072;&#1090;&#1077;&#1088;&#1080;&#1072;&#1083;\&#1088;&#1077;&#1079;&#1091;&#1083;&#1100;&#1090;&#1072;&#1090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1054;&#1083;&#1077;&#1075;\Desktop\&#1076;&#1080;&#1087;&#1083;&#1086;&#1084;%20&#1086;&#1090;&#1095;&#1077;&#1090;\&#1088;&#1077;&#1079;&#1091;&#1083;&#1100;&#1090;&#1072;&#1090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1054;&#1083;&#1077;&#1075;\Desktop\&#1076;&#1080;&#1087;&#1083;&#1086;&#1084;%20&#1086;&#1090;&#1095;&#1077;&#1090;\&#1088;&#1077;&#1079;&#1091;&#1083;&#1100;&#1090;&#1072;&#1090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1054;&#1083;&#1077;&#1075;\Desktop\&#1076;&#1080;&#1087;&#1083;&#1086;&#1084;%20&#1086;&#1090;&#1095;&#1077;&#1090;\&#1088;&#1077;&#1079;&#1091;&#1083;&#1100;&#1090;&#1072;&#109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/>
      <c:lineChart>
        <c:grouping val="standard"/>
        <c:ser>
          <c:idx val="0"/>
          <c:order val="0"/>
          <c:tx>
            <c:strRef>
              <c:f>Лист1!$A$56</c:f>
              <c:strCache>
                <c:ptCount val="1"/>
                <c:pt idx="0">
                  <c:v>Последовательный сумматор</c:v>
                </c:pt>
              </c:strCache>
            </c:strRef>
          </c:tx>
          <c:spPr>
            <a:ln w="63500">
              <a:prstDash val="sysDash"/>
            </a:ln>
          </c:spPr>
          <c:marker>
            <c:symbol val="none"/>
          </c:marker>
          <c:cat>
            <c:numRef>
              <c:f>Лист1!$B$55:$F$55</c:f>
              <c:numCache>
                <c:formatCode>General</c:formatCode>
                <c:ptCount val="5"/>
                <c:pt idx="0">
                  <c:v>4</c:v>
                </c:pt>
                <c:pt idx="1">
                  <c:v>12</c:v>
                </c:pt>
                <c:pt idx="2">
                  <c:v>39</c:v>
                </c:pt>
                <c:pt idx="3">
                  <c:v>76</c:v>
                </c:pt>
                <c:pt idx="4">
                  <c:v>91</c:v>
                </c:pt>
              </c:numCache>
            </c:numRef>
          </c:cat>
          <c:val>
            <c:numRef>
              <c:f>Лист1!$B$56:$F$56</c:f>
              <c:numCache>
                <c:formatCode>General</c:formatCode>
                <c:ptCount val="5"/>
                <c:pt idx="0">
                  <c:v>38</c:v>
                </c:pt>
                <c:pt idx="1">
                  <c:v>45</c:v>
                </c:pt>
                <c:pt idx="2">
                  <c:v>57</c:v>
                </c:pt>
                <c:pt idx="3">
                  <c:v>62</c:v>
                </c:pt>
                <c:pt idx="4">
                  <c:v>63</c:v>
                </c:pt>
              </c:numCache>
            </c:numRef>
          </c:val>
        </c:ser>
        <c:ser>
          <c:idx val="1"/>
          <c:order val="1"/>
          <c:tx>
            <c:strRef>
              <c:f>Лист1!$A$57</c:f>
              <c:strCache>
                <c:ptCount val="1"/>
                <c:pt idx="0">
                  <c:v>Параллельный сумматор</c:v>
                </c:pt>
              </c:strCache>
            </c:strRef>
          </c:tx>
          <c:spPr>
            <a:ln w="63500">
              <a:prstDash val="dash"/>
            </a:ln>
          </c:spPr>
          <c:marker>
            <c:symbol val="none"/>
          </c:marker>
          <c:cat>
            <c:numRef>
              <c:f>Лист1!$B$55:$F$55</c:f>
              <c:numCache>
                <c:formatCode>General</c:formatCode>
                <c:ptCount val="5"/>
                <c:pt idx="0">
                  <c:v>4</c:v>
                </c:pt>
                <c:pt idx="1">
                  <c:v>12</c:v>
                </c:pt>
                <c:pt idx="2">
                  <c:v>39</c:v>
                </c:pt>
                <c:pt idx="3">
                  <c:v>76</c:v>
                </c:pt>
                <c:pt idx="4">
                  <c:v>91</c:v>
                </c:pt>
              </c:numCache>
            </c:numRef>
          </c:cat>
          <c:val>
            <c:numRef>
              <c:f>Лист1!$B$57:$F$57</c:f>
              <c:numCache>
                <c:formatCode>General</c:formatCode>
                <c:ptCount val="5"/>
                <c:pt idx="0">
                  <c:v>60</c:v>
                </c:pt>
                <c:pt idx="1">
                  <c:v>74</c:v>
                </c:pt>
                <c:pt idx="2">
                  <c:v>99</c:v>
                </c:pt>
                <c:pt idx="3">
                  <c:v>106</c:v>
                </c:pt>
                <c:pt idx="4">
                  <c:v>113</c:v>
                </c:pt>
              </c:numCache>
            </c:numRef>
          </c:val>
        </c:ser>
        <c:ser>
          <c:idx val="2"/>
          <c:order val="2"/>
          <c:tx>
            <c:strRef>
              <c:f>Лист1!$A$58</c:f>
              <c:strCache>
                <c:ptCount val="1"/>
                <c:pt idx="0">
                  <c:v>Параллельный сумматор с проверкой входных значений</c:v>
                </c:pt>
              </c:strCache>
            </c:strRef>
          </c:tx>
          <c:spPr>
            <a:ln w="63500"/>
          </c:spPr>
          <c:marker>
            <c:symbol val="none"/>
          </c:marker>
          <c:cat>
            <c:numRef>
              <c:f>Лист1!$B$55:$F$55</c:f>
              <c:numCache>
                <c:formatCode>General</c:formatCode>
                <c:ptCount val="5"/>
                <c:pt idx="0">
                  <c:v>4</c:v>
                </c:pt>
                <c:pt idx="1">
                  <c:v>12</c:v>
                </c:pt>
                <c:pt idx="2">
                  <c:v>39</c:v>
                </c:pt>
                <c:pt idx="3">
                  <c:v>76</c:v>
                </c:pt>
                <c:pt idx="4">
                  <c:v>91</c:v>
                </c:pt>
              </c:numCache>
            </c:numRef>
          </c:cat>
          <c:val>
            <c:numRef>
              <c:f>Лист1!$B$58:$F$58</c:f>
              <c:numCache>
                <c:formatCode>General</c:formatCode>
                <c:ptCount val="5"/>
                <c:pt idx="0">
                  <c:v>65</c:v>
                </c:pt>
                <c:pt idx="1">
                  <c:v>79</c:v>
                </c:pt>
                <c:pt idx="2">
                  <c:v>105</c:v>
                </c:pt>
                <c:pt idx="3">
                  <c:v>111</c:v>
                </c:pt>
                <c:pt idx="4">
                  <c:v>118</c:v>
                </c:pt>
              </c:numCache>
            </c:numRef>
          </c:val>
        </c:ser>
        <c:marker val="1"/>
        <c:axId val="61104128"/>
        <c:axId val="61192064"/>
      </c:lineChart>
      <c:catAx>
        <c:axId val="61104128"/>
        <c:scaling>
          <c:orientation val="minMax"/>
        </c:scaling>
        <c:axPos val="b"/>
        <c:numFmt formatCode="General" sourceLinked="1"/>
        <c:tickLblPos val="nextTo"/>
        <c:crossAx val="61192064"/>
        <c:crosses val="autoZero"/>
        <c:auto val="1"/>
        <c:lblAlgn val="ctr"/>
        <c:lblOffset val="100"/>
      </c:catAx>
      <c:valAx>
        <c:axId val="61192064"/>
        <c:scaling>
          <c:orientation val="minMax"/>
        </c:scaling>
        <c:axPos val="l"/>
        <c:majorGridlines/>
        <c:numFmt formatCode="General" sourceLinked="1"/>
        <c:tickLblPos val="nextTo"/>
        <c:crossAx val="6110412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/>
      <c:lineChart>
        <c:grouping val="standard"/>
        <c:ser>
          <c:idx val="0"/>
          <c:order val="0"/>
          <c:tx>
            <c:strRef>
              <c:f>Лист1!$A$62</c:f>
              <c:strCache>
                <c:ptCount val="1"/>
                <c:pt idx="0">
                  <c:v>Последовательный сумматор</c:v>
                </c:pt>
              </c:strCache>
            </c:strRef>
          </c:tx>
          <c:spPr>
            <a:ln w="63500"/>
          </c:spPr>
          <c:marker>
            <c:symbol val="none"/>
          </c:marker>
          <c:cat>
            <c:numRef>
              <c:f>Лист1!$B$61:$F$61</c:f>
              <c:numCache>
                <c:formatCode>General</c:formatCode>
                <c:ptCount val="5"/>
                <c:pt idx="0">
                  <c:v>4</c:v>
                </c:pt>
                <c:pt idx="1">
                  <c:v>12</c:v>
                </c:pt>
                <c:pt idx="2">
                  <c:v>39</c:v>
                </c:pt>
                <c:pt idx="3">
                  <c:v>76</c:v>
                </c:pt>
                <c:pt idx="4">
                  <c:v>91</c:v>
                </c:pt>
              </c:numCache>
            </c:numRef>
          </c:cat>
          <c:val>
            <c:numRef>
              <c:f>Лист1!$B$62:$F$62</c:f>
              <c:numCache>
                <c:formatCode>General</c:formatCode>
                <c:ptCount val="5"/>
                <c:pt idx="0">
                  <c:v>20000</c:v>
                </c:pt>
                <c:pt idx="1">
                  <c:v>20000</c:v>
                </c:pt>
                <c:pt idx="2">
                  <c:v>20000</c:v>
                </c:pt>
                <c:pt idx="3">
                  <c:v>20000</c:v>
                </c:pt>
                <c:pt idx="4">
                  <c:v>20000</c:v>
                </c:pt>
              </c:numCache>
            </c:numRef>
          </c:val>
        </c:ser>
        <c:ser>
          <c:idx val="1"/>
          <c:order val="1"/>
          <c:tx>
            <c:strRef>
              <c:f>Лист1!$A$63</c:f>
              <c:strCache>
                <c:ptCount val="1"/>
                <c:pt idx="0">
                  <c:v>Параллельный сумматор</c:v>
                </c:pt>
              </c:strCache>
            </c:strRef>
          </c:tx>
          <c:spPr>
            <a:ln w="63500"/>
          </c:spPr>
          <c:marker>
            <c:symbol val="none"/>
          </c:marker>
          <c:cat>
            <c:numRef>
              <c:f>Лист1!$B$61:$F$61</c:f>
              <c:numCache>
                <c:formatCode>General</c:formatCode>
                <c:ptCount val="5"/>
                <c:pt idx="0">
                  <c:v>4</c:v>
                </c:pt>
                <c:pt idx="1">
                  <c:v>12</c:v>
                </c:pt>
                <c:pt idx="2">
                  <c:v>39</c:v>
                </c:pt>
                <c:pt idx="3">
                  <c:v>76</c:v>
                </c:pt>
                <c:pt idx="4">
                  <c:v>91</c:v>
                </c:pt>
              </c:numCache>
            </c:numRef>
          </c:cat>
          <c:val>
            <c:numRef>
              <c:f>Лист1!$B$63:$F$63</c:f>
              <c:numCache>
                <c:formatCode>General</c:formatCode>
                <c:ptCount val="5"/>
                <c:pt idx="0">
                  <c:v>10000</c:v>
                </c:pt>
                <c:pt idx="1">
                  <c:v>10000</c:v>
                </c:pt>
                <c:pt idx="2">
                  <c:v>10000</c:v>
                </c:pt>
                <c:pt idx="3">
                  <c:v>10000</c:v>
                </c:pt>
                <c:pt idx="4">
                  <c:v>10000</c:v>
                </c:pt>
              </c:numCache>
            </c:numRef>
          </c:val>
        </c:ser>
        <c:ser>
          <c:idx val="2"/>
          <c:order val="2"/>
          <c:tx>
            <c:strRef>
              <c:f>Лист1!$A$64</c:f>
              <c:strCache>
                <c:ptCount val="1"/>
                <c:pt idx="0">
                  <c:v>Параллельный сумматор с проверкой входных значений</c:v>
                </c:pt>
              </c:strCache>
            </c:strRef>
          </c:tx>
          <c:spPr>
            <a:ln w="63500"/>
          </c:spPr>
          <c:marker>
            <c:symbol val="none"/>
          </c:marker>
          <c:cat>
            <c:numRef>
              <c:f>Лист1!$B$61:$F$61</c:f>
              <c:numCache>
                <c:formatCode>General</c:formatCode>
                <c:ptCount val="5"/>
                <c:pt idx="0">
                  <c:v>4</c:v>
                </c:pt>
                <c:pt idx="1">
                  <c:v>12</c:v>
                </c:pt>
                <c:pt idx="2">
                  <c:v>39</c:v>
                </c:pt>
                <c:pt idx="3">
                  <c:v>76</c:v>
                </c:pt>
                <c:pt idx="4">
                  <c:v>91</c:v>
                </c:pt>
              </c:numCache>
            </c:numRef>
          </c:cat>
          <c:val>
            <c:numRef>
              <c:f>Лист1!$B$64:$F$64</c:f>
              <c:numCache>
                <c:formatCode>General</c:formatCode>
                <c:ptCount val="5"/>
                <c:pt idx="0">
                  <c:v>10016</c:v>
                </c:pt>
                <c:pt idx="1">
                  <c:v>10185</c:v>
                </c:pt>
                <c:pt idx="2">
                  <c:v>12170</c:v>
                </c:pt>
                <c:pt idx="3">
                  <c:v>13473</c:v>
                </c:pt>
                <c:pt idx="4">
                  <c:v>18062</c:v>
                </c:pt>
              </c:numCache>
            </c:numRef>
          </c:val>
        </c:ser>
        <c:marker val="1"/>
        <c:axId val="64132992"/>
        <c:axId val="67236224"/>
      </c:lineChart>
      <c:catAx>
        <c:axId val="64132992"/>
        <c:scaling>
          <c:orientation val="minMax"/>
        </c:scaling>
        <c:axPos val="b"/>
        <c:numFmt formatCode="General" sourceLinked="1"/>
        <c:tickLblPos val="nextTo"/>
        <c:crossAx val="67236224"/>
        <c:crosses val="autoZero"/>
        <c:auto val="1"/>
        <c:lblAlgn val="ctr"/>
        <c:lblOffset val="100"/>
      </c:catAx>
      <c:valAx>
        <c:axId val="67236224"/>
        <c:scaling>
          <c:orientation val="minMax"/>
        </c:scaling>
        <c:axPos val="l"/>
        <c:majorGridlines/>
        <c:numFmt formatCode="General" sourceLinked="1"/>
        <c:tickLblPos val="nextTo"/>
        <c:crossAx val="6413299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/>
      <c:lineChart>
        <c:grouping val="standard"/>
        <c:ser>
          <c:idx val="0"/>
          <c:order val="0"/>
          <c:tx>
            <c:strRef>
              <c:f>Лист1!$A$112</c:f>
              <c:strCache>
                <c:ptCount val="1"/>
                <c:pt idx="0">
                  <c:v>Параллельный умножитель</c:v>
                </c:pt>
              </c:strCache>
            </c:strRef>
          </c:tx>
          <c:spPr>
            <a:ln w="63500">
              <a:prstDash val="dash"/>
            </a:ln>
          </c:spPr>
          <c:marker>
            <c:symbol val="none"/>
          </c:marker>
          <c:cat>
            <c:numRef>
              <c:f>Лист1!$B$111:$F$111</c:f>
              <c:numCache>
                <c:formatCode>General</c:formatCode>
                <c:ptCount val="5"/>
                <c:pt idx="0">
                  <c:v>4</c:v>
                </c:pt>
                <c:pt idx="1">
                  <c:v>12</c:v>
                </c:pt>
                <c:pt idx="2">
                  <c:v>39</c:v>
                </c:pt>
                <c:pt idx="3">
                  <c:v>76</c:v>
                </c:pt>
                <c:pt idx="4">
                  <c:v>91</c:v>
                </c:pt>
              </c:numCache>
            </c:numRef>
          </c:cat>
          <c:val>
            <c:numRef>
              <c:f>Лист1!$B$112:$F$112</c:f>
              <c:numCache>
                <c:formatCode>General</c:formatCode>
                <c:ptCount val="5"/>
                <c:pt idx="0">
                  <c:v>61</c:v>
                </c:pt>
                <c:pt idx="1">
                  <c:v>65</c:v>
                </c:pt>
                <c:pt idx="2">
                  <c:v>92</c:v>
                </c:pt>
                <c:pt idx="3">
                  <c:v>99</c:v>
                </c:pt>
                <c:pt idx="4">
                  <c:v>106</c:v>
                </c:pt>
              </c:numCache>
            </c:numRef>
          </c:val>
        </c:ser>
        <c:ser>
          <c:idx val="1"/>
          <c:order val="1"/>
          <c:tx>
            <c:strRef>
              <c:f>Лист1!$A$113</c:f>
              <c:strCache>
                <c:ptCount val="1"/>
                <c:pt idx="0">
                  <c:v>Групповой умножитель</c:v>
                </c:pt>
              </c:strCache>
            </c:strRef>
          </c:tx>
          <c:spPr>
            <a:ln w="63500"/>
          </c:spPr>
          <c:marker>
            <c:symbol val="none"/>
          </c:marker>
          <c:cat>
            <c:numRef>
              <c:f>Лист1!$B$111:$F$111</c:f>
              <c:numCache>
                <c:formatCode>General</c:formatCode>
                <c:ptCount val="5"/>
                <c:pt idx="0">
                  <c:v>4</c:v>
                </c:pt>
                <c:pt idx="1">
                  <c:v>12</c:v>
                </c:pt>
                <c:pt idx="2">
                  <c:v>39</c:v>
                </c:pt>
                <c:pt idx="3">
                  <c:v>76</c:v>
                </c:pt>
                <c:pt idx="4">
                  <c:v>91</c:v>
                </c:pt>
              </c:numCache>
            </c:numRef>
          </c:cat>
          <c:val>
            <c:numRef>
              <c:f>Лист1!$B$113:$F$113</c:f>
              <c:numCache>
                <c:formatCode>General</c:formatCode>
                <c:ptCount val="5"/>
                <c:pt idx="0">
                  <c:v>135</c:v>
                </c:pt>
                <c:pt idx="1">
                  <c:v>154</c:v>
                </c:pt>
                <c:pt idx="2">
                  <c:v>237</c:v>
                </c:pt>
                <c:pt idx="3">
                  <c:v>258</c:v>
                </c:pt>
                <c:pt idx="4">
                  <c:v>279</c:v>
                </c:pt>
              </c:numCache>
            </c:numRef>
          </c:val>
        </c:ser>
        <c:marker val="1"/>
        <c:axId val="68953600"/>
        <c:axId val="68972544"/>
      </c:lineChart>
      <c:catAx>
        <c:axId val="68953600"/>
        <c:scaling>
          <c:orientation val="minMax"/>
        </c:scaling>
        <c:axPos val="b"/>
        <c:numFmt formatCode="General" sourceLinked="1"/>
        <c:tickLblPos val="nextTo"/>
        <c:crossAx val="68972544"/>
        <c:crosses val="autoZero"/>
        <c:auto val="1"/>
        <c:lblAlgn val="ctr"/>
        <c:lblOffset val="100"/>
      </c:catAx>
      <c:valAx>
        <c:axId val="68972544"/>
        <c:scaling>
          <c:orientation val="minMax"/>
        </c:scaling>
        <c:axPos val="l"/>
        <c:majorGridlines/>
        <c:numFmt formatCode="General" sourceLinked="1"/>
        <c:tickLblPos val="nextTo"/>
        <c:crossAx val="6895360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plotArea>
      <c:layout/>
      <c:lineChart>
        <c:grouping val="standard"/>
        <c:ser>
          <c:idx val="0"/>
          <c:order val="0"/>
          <c:tx>
            <c:strRef>
              <c:f>Лист1!$A$132</c:f>
              <c:strCache>
                <c:ptCount val="1"/>
                <c:pt idx="0">
                  <c:v>Параллельный умножитель</c:v>
                </c:pt>
              </c:strCache>
            </c:strRef>
          </c:tx>
          <c:spPr>
            <a:ln w="63500">
              <a:prstDash val="sysDash"/>
            </a:ln>
          </c:spPr>
          <c:marker>
            <c:symbol val="none"/>
          </c:marker>
          <c:cat>
            <c:numRef>
              <c:f>Лист1!$B$131:$F$131</c:f>
              <c:numCache>
                <c:formatCode>General</c:formatCode>
                <c:ptCount val="5"/>
                <c:pt idx="0">
                  <c:v>4</c:v>
                </c:pt>
                <c:pt idx="1">
                  <c:v>12</c:v>
                </c:pt>
                <c:pt idx="2">
                  <c:v>39</c:v>
                </c:pt>
                <c:pt idx="3">
                  <c:v>76</c:v>
                </c:pt>
                <c:pt idx="4">
                  <c:v>91</c:v>
                </c:pt>
              </c:numCache>
            </c:numRef>
          </c:cat>
          <c:val>
            <c:numRef>
              <c:f>Лист1!$B$132:$F$132</c:f>
              <c:numCache>
                <c:formatCode>General</c:formatCode>
                <c:ptCount val="5"/>
                <c:pt idx="0">
                  <c:v>10000</c:v>
                </c:pt>
                <c:pt idx="1">
                  <c:v>10000</c:v>
                </c:pt>
                <c:pt idx="2">
                  <c:v>10000</c:v>
                </c:pt>
                <c:pt idx="3">
                  <c:v>10000</c:v>
                </c:pt>
                <c:pt idx="4">
                  <c:v>10000</c:v>
                </c:pt>
              </c:numCache>
            </c:numRef>
          </c:val>
        </c:ser>
        <c:ser>
          <c:idx val="1"/>
          <c:order val="1"/>
          <c:tx>
            <c:strRef>
              <c:f>Лист1!$A$133</c:f>
              <c:strCache>
                <c:ptCount val="1"/>
                <c:pt idx="0">
                  <c:v>Групповой умножитель</c:v>
                </c:pt>
              </c:strCache>
            </c:strRef>
          </c:tx>
          <c:spPr>
            <a:ln w="63500"/>
          </c:spPr>
          <c:marker>
            <c:symbol val="none"/>
          </c:marker>
          <c:cat>
            <c:numRef>
              <c:f>Лист1!$B$131:$F$131</c:f>
              <c:numCache>
                <c:formatCode>General</c:formatCode>
                <c:ptCount val="5"/>
                <c:pt idx="0">
                  <c:v>4</c:v>
                </c:pt>
                <c:pt idx="1">
                  <c:v>12</c:v>
                </c:pt>
                <c:pt idx="2">
                  <c:v>39</c:v>
                </c:pt>
                <c:pt idx="3">
                  <c:v>76</c:v>
                </c:pt>
                <c:pt idx="4">
                  <c:v>91</c:v>
                </c:pt>
              </c:numCache>
            </c:numRef>
          </c:cat>
          <c:val>
            <c:numRef>
              <c:f>Лист1!$B$133:$F$133</c:f>
              <c:numCache>
                <c:formatCode>General</c:formatCode>
                <c:ptCount val="5"/>
                <c:pt idx="0">
                  <c:v>625</c:v>
                </c:pt>
                <c:pt idx="1">
                  <c:v>625</c:v>
                </c:pt>
                <c:pt idx="2">
                  <c:v>744</c:v>
                </c:pt>
                <c:pt idx="3">
                  <c:v>1060</c:v>
                </c:pt>
                <c:pt idx="4">
                  <c:v>1987</c:v>
                </c:pt>
              </c:numCache>
            </c:numRef>
          </c:val>
        </c:ser>
        <c:marker val="1"/>
        <c:axId val="69019904"/>
        <c:axId val="69086592"/>
      </c:lineChart>
      <c:catAx>
        <c:axId val="69019904"/>
        <c:scaling>
          <c:orientation val="minMax"/>
        </c:scaling>
        <c:axPos val="b"/>
        <c:numFmt formatCode="General" sourceLinked="1"/>
        <c:tickLblPos val="nextTo"/>
        <c:crossAx val="69086592"/>
        <c:crosses val="autoZero"/>
        <c:auto val="1"/>
        <c:lblAlgn val="ctr"/>
        <c:lblOffset val="100"/>
      </c:catAx>
      <c:valAx>
        <c:axId val="69086592"/>
        <c:scaling>
          <c:orientation val="minMax"/>
        </c:scaling>
        <c:axPos val="l"/>
        <c:majorGridlines/>
        <c:numFmt formatCode="General" sourceLinked="1"/>
        <c:tickLblPos val="nextTo"/>
        <c:crossAx val="6901990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08.06.2016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08.06.2016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08.06.2016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08.06.2016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08.06.2016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08.06.2016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08.06.2016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08.06.2016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08.06.2016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08.06.2016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08.06.2016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08.06.2016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3648" y="1700808"/>
            <a:ext cx="7406640" cy="1472184"/>
          </a:xfrm>
        </p:spPr>
        <p:txBody>
          <a:bodyPr/>
          <a:lstStyle/>
          <a:p>
            <a:pPr algn="ctr"/>
            <a:r>
              <a:rPr lang="ru-RU" dirty="0" smtClean="0"/>
              <a:t>Выпускная квалификационная работа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43808" y="4221088"/>
            <a:ext cx="5966480" cy="2304256"/>
          </a:xfrm>
        </p:spPr>
        <p:txBody>
          <a:bodyPr>
            <a:normAutofit/>
          </a:bodyPr>
          <a:lstStyle/>
          <a:p>
            <a:pPr marL="0">
              <a:lnSpc>
                <a:spcPct val="90000"/>
              </a:lnSpc>
            </a:pPr>
            <a:r>
              <a:rPr lang="ru-RU" sz="2400" dirty="0" smtClean="0">
                <a:solidFill>
                  <a:srgbClr val="320E04"/>
                </a:solidFill>
              </a:rPr>
              <a:t>Выполнил: студент кафедры </a:t>
            </a:r>
            <a:r>
              <a:rPr lang="ru-RU" sz="2400" dirty="0" err="1" smtClean="0">
                <a:solidFill>
                  <a:srgbClr val="320E04"/>
                </a:solidFill>
              </a:rPr>
              <a:t>ИТиКС</a:t>
            </a:r>
            <a:endParaRPr lang="ru-RU" sz="2400" dirty="0" smtClean="0">
              <a:solidFill>
                <a:srgbClr val="320E04"/>
              </a:solidFill>
            </a:endParaRPr>
          </a:p>
          <a:p>
            <a:pPr marL="1349375">
              <a:lnSpc>
                <a:spcPct val="90000"/>
              </a:lnSpc>
            </a:pPr>
            <a:r>
              <a:rPr lang="ru-RU" sz="2400" dirty="0" err="1" smtClean="0">
                <a:solidFill>
                  <a:srgbClr val="320E04"/>
                </a:solidFill>
              </a:rPr>
              <a:t>Штолин</a:t>
            </a:r>
            <a:r>
              <a:rPr lang="ru-RU" sz="2400" dirty="0" smtClean="0">
                <a:solidFill>
                  <a:srgbClr val="320E04"/>
                </a:solidFill>
              </a:rPr>
              <a:t> Олег Вадимович</a:t>
            </a:r>
          </a:p>
          <a:p>
            <a:pPr marL="26988" indent="-26988">
              <a:lnSpc>
                <a:spcPct val="90000"/>
              </a:lnSpc>
            </a:pPr>
            <a:r>
              <a:rPr lang="ru-RU" sz="2400" dirty="0" smtClean="0">
                <a:solidFill>
                  <a:srgbClr val="320E04"/>
                </a:solidFill>
              </a:rPr>
              <a:t>Научный руководитель: </a:t>
            </a:r>
            <a:endParaRPr lang="ru-RU" sz="2400" dirty="0" smtClean="0">
              <a:solidFill>
                <a:srgbClr val="320E04"/>
              </a:solidFill>
            </a:endParaRPr>
          </a:p>
          <a:p>
            <a:pPr marL="1349375">
              <a:lnSpc>
                <a:spcPct val="90000"/>
              </a:lnSpc>
            </a:pPr>
            <a:r>
              <a:rPr lang="ru-RU" sz="2400" dirty="0" err="1" smtClean="0">
                <a:solidFill>
                  <a:srgbClr val="320E04"/>
                </a:solidFill>
              </a:rPr>
              <a:t>ктн</a:t>
            </a:r>
            <a:r>
              <a:rPr lang="ru-RU" sz="2400" dirty="0" smtClean="0">
                <a:solidFill>
                  <a:srgbClr val="320E04"/>
                </a:solidFill>
              </a:rPr>
              <a:t>., доцент</a:t>
            </a:r>
            <a:r>
              <a:rPr lang="ru-RU" sz="2400" dirty="0" smtClean="0">
                <a:solidFill>
                  <a:srgbClr val="320E04"/>
                </a:solidFill>
              </a:rPr>
              <a:t>, доцент </a:t>
            </a:r>
            <a:r>
              <a:rPr lang="ru-RU" sz="2400" dirty="0" err="1" smtClean="0">
                <a:solidFill>
                  <a:srgbClr val="320E04"/>
                </a:solidFill>
              </a:rPr>
              <a:t>каф.ИТиКС</a:t>
            </a:r>
            <a:endParaRPr lang="ru-RU" sz="2400" dirty="0" smtClean="0">
              <a:solidFill>
                <a:srgbClr val="320E04"/>
              </a:solidFill>
            </a:endParaRPr>
          </a:p>
          <a:p>
            <a:pPr marL="26988" algn="r">
              <a:lnSpc>
                <a:spcPct val="90000"/>
              </a:lnSpc>
            </a:pPr>
            <a:r>
              <a:rPr lang="ru-RU" sz="2400" dirty="0" smtClean="0">
                <a:solidFill>
                  <a:srgbClr val="320E04"/>
                </a:solidFill>
              </a:rPr>
              <a:t> </a:t>
            </a:r>
            <a:r>
              <a:rPr lang="ru-RU" sz="2400" dirty="0" smtClean="0">
                <a:solidFill>
                  <a:srgbClr val="320E04"/>
                </a:solidFill>
              </a:rPr>
              <a:t>Моисеев Дмитрий Владимирович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746064" cy="1143000"/>
          </a:xfrm>
        </p:spPr>
        <p:txBody>
          <a:bodyPr>
            <a:normAutofit/>
          </a:bodyPr>
          <a:lstStyle/>
          <a:p>
            <a:pPr algn="ctr"/>
            <a:r>
              <a:rPr lang="ru-RU" sz="3700" dirty="0" smtClean="0"/>
              <a:t>Анализ  результатов экспериментов</a:t>
            </a:r>
            <a:endParaRPr lang="ru-RU" sz="3700" dirty="0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1331640" y="1196752"/>
          <a:ext cx="7272808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7624" y="5301208"/>
            <a:ext cx="7560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Сравнение </a:t>
            </a:r>
            <a:r>
              <a:rPr lang="ru-RU" sz="3200" dirty="0" smtClean="0"/>
              <a:t>аппаратного объема </a:t>
            </a:r>
            <a:r>
              <a:rPr lang="ru-RU" sz="3200" dirty="0" smtClean="0"/>
              <a:t>рассматриваемых моделей сумматоров</a:t>
            </a:r>
            <a:endParaRPr lang="ru-RU" sz="3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5085184"/>
            <a:ext cx="7560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Сравнение </a:t>
            </a:r>
            <a:r>
              <a:rPr lang="ru-RU" sz="3200" dirty="0" smtClean="0"/>
              <a:t>количества необходимых для выполнения операции сложения тактов </a:t>
            </a:r>
            <a:r>
              <a:rPr lang="ru-RU" sz="3200" dirty="0" smtClean="0"/>
              <a:t>в моделях сумматоров</a:t>
            </a:r>
            <a:endParaRPr lang="ru-RU" sz="3000" dirty="0"/>
          </a:p>
        </p:txBody>
      </p:sp>
      <p:graphicFrame>
        <p:nvGraphicFramePr>
          <p:cNvPr id="5" name="Диаграмма 4"/>
          <p:cNvGraphicFramePr/>
          <p:nvPr/>
        </p:nvGraphicFramePr>
        <p:xfrm>
          <a:off x="1115616" y="188640"/>
          <a:ext cx="7704856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/>
        </p:nvGraphicFramePr>
        <p:xfrm>
          <a:off x="1115616" y="260648"/>
          <a:ext cx="7848872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87624" y="5301208"/>
            <a:ext cx="7560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Сравнение </a:t>
            </a:r>
            <a:r>
              <a:rPr lang="ru-RU" sz="3200" dirty="0" smtClean="0"/>
              <a:t>аппаратного объема </a:t>
            </a:r>
            <a:r>
              <a:rPr lang="ru-RU" sz="3200" dirty="0" smtClean="0"/>
              <a:t>рассматриваемых моделей умножителей</a:t>
            </a:r>
            <a:endParaRPr lang="ru-RU" sz="3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5085184"/>
            <a:ext cx="7560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Сравнение </a:t>
            </a:r>
            <a:r>
              <a:rPr lang="ru-RU" sz="3200" dirty="0" smtClean="0"/>
              <a:t>количества необходимых для выполнения операции </a:t>
            </a:r>
            <a:r>
              <a:rPr lang="ru-RU" sz="3200" dirty="0" smtClean="0"/>
              <a:t>умножения тактов в моделях множителей</a:t>
            </a:r>
            <a:endParaRPr lang="ru-RU" sz="3000" dirty="0"/>
          </a:p>
        </p:txBody>
      </p:sp>
      <p:graphicFrame>
        <p:nvGraphicFramePr>
          <p:cNvPr id="5" name="Диаграмма 4"/>
          <p:cNvGraphicFramePr/>
          <p:nvPr/>
        </p:nvGraphicFramePr>
        <p:xfrm>
          <a:off x="1187624" y="188640"/>
          <a:ext cx="7704856" cy="489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87624" y="1268760"/>
            <a:ext cx="7746064" cy="5256584"/>
          </a:xfrm>
        </p:spPr>
        <p:txBody>
          <a:bodyPr>
            <a:normAutofit fontScale="77500" lnSpcReduction="20000"/>
          </a:bodyPr>
          <a:lstStyle/>
          <a:p>
            <a:pPr marL="4763" indent="-4763" algn="just">
              <a:buNone/>
            </a:pPr>
            <a:r>
              <a:rPr lang="ru-RU" dirty="0" smtClean="0"/>
              <a:t>В результате проделанной работы были проанализированы основные литературные источники по вопросам вероятностного и </a:t>
            </a:r>
            <a:r>
              <a:rPr lang="ru-RU" dirty="0" err="1" smtClean="0"/>
              <a:t>псевдовероятностного</a:t>
            </a:r>
            <a:r>
              <a:rPr lang="ru-RU" dirty="0" smtClean="0"/>
              <a:t> представления данных, реализации арифметических операций в вероятностном представлении, методы ускорения арифметических операций. </a:t>
            </a:r>
            <a:endParaRPr lang="en-US" dirty="0" smtClean="0"/>
          </a:p>
          <a:p>
            <a:pPr marL="4763" indent="-4763" algn="just">
              <a:buNone/>
            </a:pPr>
            <a:endParaRPr lang="ru-RU" dirty="0" smtClean="0"/>
          </a:p>
          <a:p>
            <a:pPr marL="4763" indent="-4763" algn="just">
              <a:buNone/>
            </a:pPr>
            <a:r>
              <a:rPr lang="ru-RU" dirty="0" smtClean="0"/>
              <a:t>Также был проведен анализ результатов работы моделей вероятностных сумматоров и умножителей. Можно </a:t>
            </a:r>
            <a:r>
              <a:rPr lang="ru-RU" dirty="0" smtClean="0"/>
              <a:t>сделать</a:t>
            </a:r>
            <a:r>
              <a:rPr lang="en-US" dirty="0" smtClean="0"/>
              <a:t> </a:t>
            </a:r>
            <a:r>
              <a:rPr lang="ru-RU" dirty="0" smtClean="0"/>
              <a:t>следующие выводы</a:t>
            </a:r>
            <a:r>
              <a:rPr lang="en-US" dirty="0" smtClean="0"/>
              <a:t>:</a:t>
            </a:r>
          </a:p>
          <a:p>
            <a:pPr marL="274638" indent="355600" algn="just"/>
            <a:r>
              <a:rPr lang="ru-RU" dirty="0" smtClean="0"/>
              <a:t>последовательный вероятностный сумматор имеет самый малый аппаратный объем, при наименьшем показателе быстродействия системы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15616" y="692696"/>
            <a:ext cx="7776864" cy="5760640"/>
          </a:xfrm>
        </p:spPr>
        <p:txBody>
          <a:bodyPr>
            <a:normAutofit lnSpcReduction="10000"/>
          </a:bodyPr>
          <a:lstStyle/>
          <a:p>
            <a:pPr marL="4763" indent="354013" algn="just"/>
            <a:r>
              <a:rPr lang="ru-RU" sz="2500" dirty="0" smtClean="0"/>
              <a:t>Параллельный вероятностный сумматор имеет гораздо больший аппаратный объем, однако количество тактов, затраченных на выполнение арифметической операции в два раза меньше. </a:t>
            </a:r>
          </a:p>
          <a:p>
            <a:pPr marL="4763" indent="354013" algn="just"/>
            <a:r>
              <a:rPr lang="ru-RU" sz="2500" dirty="0" smtClean="0"/>
              <a:t>Параллельный вероятностный сумматор с проверкой входных значений имеет наибольший аппаратный объем и эффективен только при весе операндов намного меньшем максимально возможного веса. </a:t>
            </a:r>
          </a:p>
          <a:p>
            <a:pPr marL="4763" indent="354013" algn="just"/>
            <a:r>
              <a:rPr lang="ru-RU" sz="2500" dirty="0" smtClean="0"/>
              <a:t>Параллельный вероятностный умножитель имеет самый малый аппаратный объем. Однако групповой умножитель имеет преимущество перед параллельным в быстродействии, так как позволяет уменьшить в 4 раза количество необходимых для выполнения операции умножения тактов.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069432"/>
          </a:xfrm>
        </p:spPr>
        <p:txBody>
          <a:bodyPr>
            <a:normAutofit fontScale="85000" lnSpcReduction="10000"/>
          </a:bodyPr>
          <a:lstStyle/>
          <a:p>
            <a:pPr marL="4763" indent="-4763" algn="just">
              <a:buNone/>
            </a:pPr>
            <a:r>
              <a:rPr lang="ru-RU" dirty="0" smtClean="0"/>
              <a:t>Результаты выпускной квалификационной работы показали, что методы ускорения операции сложения и умножения эффективны в вероятностной форме представления данных. Они позволяют значительно увеличить быстродействие систем. Данные методы совместимы с методами повышения точности  вероятностного преобразования, что делает их еще более привлекательными для дальнейшего изучения и применения.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59632" y="1340768"/>
            <a:ext cx="7674056" cy="5256584"/>
          </a:xfrm>
        </p:spPr>
        <p:txBody>
          <a:bodyPr/>
          <a:lstStyle/>
          <a:p>
            <a:pPr marL="4763" indent="-4763" algn="ctr">
              <a:buNone/>
            </a:pPr>
            <a:r>
              <a:rPr lang="ru-RU" dirty="0" smtClean="0"/>
              <a:t>Тема</a:t>
            </a:r>
            <a:r>
              <a:rPr lang="en-US" dirty="0" smtClean="0"/>
              <a:t>: </a:t>
            </a:r>
            <a:r>
              <a:rPr lang="ru-RU" dirty="0" smtClean="0"/>
              <a:t>«</a:t>
            </a:r>
            <a:r>
              <a:rPr lang="ru-RU" dirty="0" smtClean="0"/>
              <a:t>Применение методов ускоренного умножения и сложения в вероятностной форме представления данных</a:t>
            </a:r>
            <a:r>
              <a:rPr lang="ru-RU" dirty="0" smtClean="0"/>
              <a:t>»</a:t>
            </a:r>
          </a:p>
          <a:p>
            <a:pPr marL="4763" indent="-4763" algn="ctr">
              <a:buNone/>
            </a:pPr>
            <a:endParaRPr lang="ru-RU" dirty="0" smtClean="0"/>
          </a:p>
          <a:p>
            <a:pPr marL="4763" indent="-4763" algn="just">
              <a:buNone/>
            </a:pPr>
            <a:r>
              <a:rPr lang="ru-RU" dirty="0" smtClean="0"/>
              <a:t>Целью проводимых исследований является повышение быстродействия выполнения арифметических операций при представлении информации в вероятностной форме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548680"/>
            <a:ext cx="7498080" cy="5699720"/>
          </a:xfrm>
        </p:spPr>
        <p:txBody>
          <a:bodyPr>
            <a:normAutofit lnSpcReduction="10000"/>
          </a:bodyPr>
          <a:lstStyle/>
          <a:p>
            <a:pPr marL="4763" indent="-4763" algn="just">
              <a:buNone/>
            </a:pPr>
            <a:r>
              <a:rPr lang="ru-RU" dirty="0" smtClean="0"/>
              <a:t>Объектом исследования является проблема потери быстродействия преобразователя «число-вероятность» за счет большого количества статистических испытаний</a:t>
            </a:r>
            <a:r>
              <a:rPr lang="ru-RU" dirty="0" smtClean="0"/>
              <a:t>.</a:t>
            </a:r>
          </a:p>
          <a:p>
            <a:pPr marL="4763" indent="-4763" algn="just">
              <a:buNone/>
            </a:pPr>
            <a:endParaRPr lang="ru-RU" dirty="0" smtClean="0"/>
          </a:p>
          <a:p>
            <a:pPr marL="4763" indent="-4763" algn="just">
              <a:buNone/>
            </a:pPr>
            <a:r>
              <a:rPr lang="ru-RU" dirty="0" smtClean="0"/>
              <a:t>Предметом исследования в данной работе являются увеличение быстродействия выполнения арифметических операций при представлении данных в вероятностной форме.</a:t>
            </a:r>
          </a:p>
          <a:p>
            <a:pPr marL="4763" indent="-4763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746064" cy="1143000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/>
              <a:t>Вероятностная форма представления данных</a:t>
            </a:r>
            <a:endParaRPr lang="ru-RU" sz="3600" dirty="0"/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1000125" y="1447800"/>
            <a:ext cx="7934325" cy="838200"/>
          </a:xfrm>
        </p:spPr>
        <p:txBody>
          <a:bodyPr/>
          <a:lstStyle/>
          <a:p>
            <a:pPr marL="266700" indent="180975" algn="just" eaLnBrk="1" hangingPunct="1">
              <a:buFont typeface="Wingdings 2" pitchFamily="18" charset="2"/>
              <a:buNone/>
            </a:pPr>
            <a:r>
              <a:rPr lang="ru-RU" sz="2400" dirty="0" smtClean="0"/>
              <a:t>Любому значению параметра случайной величины можно привести в соответствие некоторую вероятность.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63" y="3214688"/>
            <a:ext cx="5032375" cy="130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Модели ускоренного выполнения операции сложения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556792"/>
            <a:ext cx="7488832" cy="3746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87624" y="5517232"/>
            <a:ext cx="777686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Функциональная схема </a:t>
            </a:r>
            <a:r>
              <a:rPr lang="ru-RU" sz="3000" dirty="0" smtClean="0"/>
              <a:t>вероятностного последовательного сумматора</a:t>
            </a:r>
            <a:endParaRPr lang="ru-RU" sz="3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548680"/>
            <a:ext cx="7560840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31640" y="5085184"/>
            <a:ext cx="7560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Функциональная схема параллельного вероятностного сумматора со случайным переключением </a:t>
            </a:r>
            <a:r>
              <a:rPr lang="ru-RU" sz="3200" dirty="0" smtClean="0"/>
              <a:t>шин данных</a:t>
            </a:r>
            <a:endParaRPr lang="ru-RU" sz="3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88640"/>
            <a:ext cx="7704856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31640" y="5085184"/>
            <a:ext cx="7560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Функциональная схема</a:t>
            </a:r>
            <a:r>
              <a:rPr lang="ru-RU" sz="3200" b="1" dirty="0" smtClean="0"/>
              <a:t> </a:t>
            </a:r>
            <a:r>
              <a:rPr lang="ru-RU" sz="3200" dirty="0" smtClean="0"/>
              <a:t>параллельного вероятностного сумматора с проверкой входных данных</a:t>
            </a:r>
            <a:endParaRPr lang="ru-RU" sz="3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Модели ускоренного выполнения операции </a:t>
            </a:r>
            <a:r>
              <a:rPr lang="ru-RU" dirty="0" smtClean="0"/>
              <a:t>умножения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916832"/>
            <a:ext cx="7488832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331640" y="5085184"/>
            <a:ext cx="7560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Функциональная схема вероятностного параллельного умножителя</a:t>
            </a:r>
            <a:endParaRPr lang="ru-RU" sz="3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60648"/>
            <a:ext cx="756084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31640" y="5373216"/>
            <a:ext cx="7560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Функциональная схема </a:t>
            </a:r>
            <a:r>
              <a:rPr lang="ru-RU" sz="3200" dirty="0" smtClean="0"/>
              <a:t>вероятностного умножителя </a:t>
            </a:r>
            <a:r>
              <a:rPr lang="ru-RU" sz="3200" dirty="0" smtClean="0"/>
              <a:t>с групповой структурой</a:t>
            </a:r>
            <a:endParaRPr lang="ru-RU" sz="3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36</TotalTime>
  <Words>380</Words>
  <Application>Microsoft Office PowerPoint</Application>
  <PresentationFormat>Экран (4:3)</PresentationFormat>
  <Paragraphs>36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Солнцестояние</vt:lpstr>
      <vt:lpstr>Выпускная квалификационная работа</vt:lpstr>
      <vt:lpstr>Постановка задачи</vt:lpstr>
      <vt:lpstr>Слайд 3</vt:lpstr>
      <vt:lpstr>Вероятностная форма представления данных</vt:lpstr>
      <vt:lpstr>Модели ускоренного выполнения операции сложения</vt:lpstr>
      <vt:lpstr>Слайд 6</vt:lpstr>
      <vt:lpstr>Слайд 7</vt:lpstr>
      <vt:lpstr>Модели ускоренного выполнения операции умножения</vt:lpstr>
      <vt:lpstr>Слайд 9</vt:lpstr>
      <vt:lpstr>Анализ  результатов экспериментов</vt:lpstr>
      <vt:lpstr>Слайд 11</vt:lpstr>
      <vt:lpstr>Слайд 12</vt:lpstr>
      <vt:lpstr>Слайд 13</vt:lpstr>
      <vt:lpstr>Заключение</vt:lpstr>
      <vt:lpstr>Слайд 15</vt:lpstr>
      <vt:lpstr>Слайд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</dc:title>
  <dc:creator>Олег</dc:creator>
  <cp:lastModifiedBy>Олег</cp:lastModifiedBy>
  <cp:revision>22</cp:revision>
  <dcterms:created xsi:type="dcterms:W3CDTF">2016-06-07T22:11:16Z</dcterms:created>
  <dcterms:modified xsi:type="dcterms:W3CDTF">2016-06-07T22:53:43Z</dcterms:modified>
</cp:coreProperties>
</file>