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2DA"/>
    <a:srgbClr val="242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89"/>
  </p:normalViewPr>
  <p:slideViewPr>
    <p:cSldViewPr snapToGrid="0">
      <p:cViewPr varScale="1">
        <p:scale>
          <a:sx n="138" d="100"/>
          <a:sy n="138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7760-ABFF-34A5-37BC-A9B00CE4F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C514-629D-B57F-8005-661C20078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F6A7-04FA-43E9-5470-1C66451E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0A66-4DF5-DB49-83A5-262FDF381AD3}" type="datetimeFigureOut">
              <a:rPr lang="en-MX" smtClean="0"/>
              <a:t>24/04/25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5D3B-9648-037B-19B8-972CFBB2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F78A1-4131-7A7D-970D-0275E812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B6C-20E3-5644-A80E-1ABB2A3AA5F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46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5253-F4FA-B976-1F25-F9119F0C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C5698-6DDE-E848-6E20-111ADD1C6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757D0-0DAC-AD3D-FD11-3BF56C3E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0A66-4DF5-DB49-83A5-262FDF381AD3}" type="datetimeFigureOut">
              <a:rPr lang="en-MX" smtClean="0"/>
              <a:t>24/04/25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2D9DD-316B-635C-7F0A-34BB1FD1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4498B-287D-204F-70A2-8B0B791C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B6C-20E3-5644-A80E-1ABB2A3AA5F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7140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0C3F5-A850-C8ED-18BA-3752FCCE5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3F5D-0D67-0068-2037-CB15CB7CD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ED519-7942-61B5-AB30-5A506DD2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0A66-4DF5-DB49-83A5-262FDF381AD3}" type="datetimeFigureOut">
              <a:rPr lang="en-MX" smtClean="0"/>
              <a:t>24/04/25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496E7-D483-0138-0B62-422371E7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92D01-A9ED-9118-431E-BA2831C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B6C-20E3-5644-A80E-1ABB2A3AA5F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0335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960C-B9E8-5453-9D97-E86B95BC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2279-9792-2448-E906-1A04B614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D925-615B-70CF-8FF2-7CA1E016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0A66-4DF5-DB49-83A5-262FDF381AD3}" type="datetimeFigureOut">
              <a:rPr lang="en-MX" smtClean="0"/>
              <a:t>24/04/25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D5B9-E6E6-6894-7358-3F830A55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6B85E-F556-A660-6544-C0FA7C7B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B6C-20E3-5644-A80E-1ABB2A3AA5F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6353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373A-AA8E-B040-A439-B32E9148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AF74B-58E5-E6D3-1229-37280A7AB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4247A-2B39-77FA-3CC8-B2AA6E92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0A66-4DF5-DB49-83A5-262FDF381AD3}" type="datetimeFigureOut">
              <a:rPr lang="en-MX" smtClean="0"/>
              <a:t>24/04/25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C50A2-6626-6F73-B0EB-D748EB9A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170F4-6280-1480-194C-2F1C96BE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B6C-20E3-5644-A80E-1ABB2A3AA5F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297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5298-BAE0-4ECC-5A0E-28F6637A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E991-7743-2583-1D02-3BC61EE13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41BE-B6FA-8602-8148-4284E991E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47542-7630-4AE3-3C8C-3C838C8B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0A66-4DF5-DB49-83A5-262FDF381AD3}" type="datetimeFigureOut">
              <a:rPr lang="en-MX" smtClean="0"/>
              <a:t>24/04/25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E7387-780D-A249-07F4-74AEDAAE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C595-85A0-EAE1-EE9A-8ED7D746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B6C-20E3-5644-A80E-1ABB2A3AA5F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921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9BC4-BAEC-E80B-95F6-579BE4D2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380E-2B34-D700-3FAF-2F5D29C8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2450D-5D98-8D52-7E3A-4310EAC93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47B15-B217-9DA4-5A73-2A597FF7F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AB8D5-1687-691E-9C12-94B095B60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93961-115A-A9B9-08C0-6DA9108C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0A66-4DF5-DB49-83A5-262FDF381AD3}" type="datetimeFigureOut">
              <a:rPr lang="en-MX" smtClean="0"/>
              <a:t>24/04/25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21D6F-4E75-E7D3-5BF3-4B8DA3C3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0E057-6EB1-033C-BAB1-6F0F00FE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B6C-20E3-5644-A80E-1ABB2A3AA5F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8505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E826-D5A9-9DA6-1262-0510CAE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0C510-C02F-4702-1DA1-5F77AC60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0A66-4DF5-DB49-83A5-262FDF381AD3}" type="datetimeFigureOut">
              <a:rPr lang="en-MX" smtClean="0"/>
              <a:t>24/04/25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E016E-9FBB-BF77-86B4-9667BDBE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B942F-655E-9859-68AD-A84A7F59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B6C-20E3-5644-A80E-1ABB2A3AA5F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9325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0AE3C-7452-0B17-AB57-F096613F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0A66-4DF5-DB49-83A5-262FDF381AD3}" type="datetimeFigureOut">
              <a:rPr lang="en-MX" smtClean="0"/>
              <a:t>24/04/25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7772D-2A17-0BF2-03B2-8FC7A1CC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6B64E-150E-AFD5-22D7-BF4BE247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B6C-20E3-5644-A80E-1ABB2A3AA5F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6197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AF1C-86EE-113C-B24A-40AFD101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EF76-CE5A-A7AE-5A57-B77DAF4E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5D7F9-689B-7A9B-D4A3-E18A20372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BEBA-B4C8-EE25-D971-90F7AF4A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0A66-4DF5-DB49-83A5-262FDF381AD3}" type="datetimeFigureOut">
              <a:rPr lang="en-MX" smtClean="0"/>
              <a:t>24/04/25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1F72E-C0B8-3979-56D7-A7D7392F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0FEBA-77AE-2C9B-9E34-D2DAB98B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B6C-20E3-5644-A80E-1ABB2A3AA5F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415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D56F-641E-0B6E-4625-9337E14C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5FAE7-2F3A-00F0-D182-1C5E4EC51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71994-56DA-9056-0315-22114AB85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4F1B3-D64B-6750-8F06-0E0EF1E8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0A66-4DF5-DB49-83A5-262FDF381AD3}" type="datetimeFigureOut">
              <a:rPr lang="en-MX" smtClean="0"/>
              <a:t>24/04/25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AE5F2-C839-BD4C-3CA9-A83B9FB1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94E74-B6C6-9671-E5F4-1004AC4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BB6C-20E3-5644-A80E-1ABB2A3AA5F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4606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C6A01-9F11-454A-CBDA-DFEBB3E9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8725A-9521-E32F-C9FE-E0447A82A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A3CB-DE8D-7CBB-FE8C-BC38AE23B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50A66-4DF5-DB49-83A5-262FDF381AD3}" type="datetimeFigureOut">
              <a:rPr lang="en-MX" smtClean="0"/>
              <a:t>24/04/25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9CAA-D29F-A870-8DDF-F9998657A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BF46-07FD-4352-4A67-6009B0EFC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29BB6C-20E3-5644-A80E-1ABB2A3AA5F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5256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0D2D74-0B62-5916-E95B-70827B24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4" y="2540000"/>
            <a:ext cx="4763080" cy="10620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85453A5-F6DD-71E7-2B22-4F20DADF4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X" dirty="0">
                <a:solidFill>
                  <a:srgbClr val="C9D2DA"/>
                </a:solidFill>
              </a:rPr>
              <a:t>A Java Framework for Game Development &amp; Graphics</a:t>
            </a:r>
          </a:p>
        </p:txBody>
      </p:sp>
    </p:spTree>
    <p:extLst>
      <p:ext uri="{BB962C8B-B14F-4D97-AF65-F5344CB8AC3E}">
        <p14:creationId xmlns:p14="http://schemas.microsoft.com/office/powerpoint/2010/main" val="79325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3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6C4018-B529-6C73-BA3D-A74235C9A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3E39C2-8620-193A-10E3-3A71947D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6367587"/>
            <a:ext cx="1350244" cy="3010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5982C49-C167-73C6-FC30-0F42E982D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7" y="475673"/>
            <a:ext cx="5190837" cy="600364"/>
          </a:xfrm>
        </p:spPr>
        <p:txBody>
          <a:bodyPr>
            <a:normAutofit/>
          </a:bodyPr>
          <a:lstStyle/>
          <a:p>
            <a:r>
              <a:rPr lang="en-MX" sz="3600" b="1" dirty="0">
                <a:solidFill>
                  <a:srgbClr val="C9D2DA"/>
                </a:solidFill>
              </a:rPr>
              <a:t>What is                  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FB74E-0694-2C56-86A7-AC6458DF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546" y="574964"/>
            <a:ext cx="1636239" cy="36483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65B185B-BD35-CA28-2776-9EA881C2775A}"/>
              </a:ext>
            </a:extLst>
          </p:cNvPr>
          <p:cNvSpPr txBox="1">
            <a:spLocks/>
          </p:cNvSpPr>
          <p:nvPr/>
        </p:nvSpPr>
        <p:spPr>
          <a:xfrm>
            <a:off x="997527" y="1787237"/>
            <a:ext cx="10806546" cy="417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dirty="0">
                <a:solidFill>
                  <a:srgbClr val="C9D2DA"/>
                </a:solidFill>
              </a:rPr>
              <a:t>Cross-platform Java Framework for game development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dirty="0">
                <a:solidFill>
                  <a:srgbClr val="C9D2DA"/>
                </a:solidFill>
              </a:rPr>
              <a:t>Runs on Desktop, Mobile and Web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dirty="0">
                <a:solidFill>
                  <a:srgbClr val="C9D2DA"/>
                </a:solidFill>
              </a:rPr>
              <a:t>Open source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dirty="0">
                <a:solidFill>
                  <a:srgbClr val="C9D2DA"/>
                </a:solidFill>
              </a:rPr>
              <a:t>Supports 2D and 3D graphics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X" sz="3600" dirty="0">
              <a:solidFill>
                <a:srgbClr val="C9D2DA"/>
              </a:solidFill>
            </a:endParaRPr>
          </a:p>
          <a:p>
            <a:pPr algn="just"/>
            <a:endParaRPr lang="en-MX" sz="3600" dirty="0">
              <a:solidFill>
                <a:srgbClr val="C9D2DA"/>
              </a:solidFill>
            </a:endParaRPr>
          </a:p>
          <a:p>
            <a:pPr algn="just"/>
            <a:endParaRPr lang="en-MX" sz="3600" dirty="0">
              <a:solidFill>
                <a:srgbClr val="C9D2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4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3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639BE0-DC71-6452-FE9C-0D5434B02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832DEB-0FC3-1C82-9E3F-B38ECCCC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6367587"/>
            <a:ext cx="1350244" cy="3010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CDE87DC-A912-BC15-8C02-A92B96A1E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7" y="475673"/>
            <a:ext cx="5190837" cy="600364"/>
          </a:xfrm>
        </p:spPr>
        <p:txBody>
          <a:bodyPr>
            <a:normAutofit/>
          </a:bodyPr>
          <a:lstStyle/>
          <a:p>
            <a:r>
              <a:rPr lang="en-MX" sz="3600" b="1" dirty="0">
                <a:solidFill>
                  <a:srgbClr val="C9D2DA"/>
                </a:solidFill>
              </a:rPr>
              <a:t>Why use                  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83F9AC-9CFF-017E-0BE3-05615BA7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566" y="574964"/>
            <a:ext cx="1636239" cy="36483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3BAD1E2E-0CBD-63F2-C51A-74DC4878F179}"/>
              </a:ext>
            </a:extLst>
          </p:cNvPr>
          <p:cNvSpPr txBox="1">
            <a:spLocks/>
          </p:cNvSpPr>
          <p:nvPr/>
        </p:nvSpPr>
        <p:spPr>
          <a:xfrm>
            <a:off x="997527" y="1787237"/>
            <a:ext cx="10806546" cy="417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Performance: </a:t>
            </a:r>
            <a:r>
              <a:rPr lang="en-MX" sz="3600" dirty="0">
                <a:solidFill>
                  <a:srgbClr val="C9D2DA"/>
                </a:solidFill>
              </a:rPr>
              <a:t>Optimized for real-time rendering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Easy to Learn: </a:t>
            </a:r>
            <a:r>
              <a:rPr lang="en-MX" sz="3600" dirty="0">
                <a:solidFill>
                  <a:srgbClr val="C9D2DA"/>
                </a:solidFill>
              </a:rPr>
              <a:t>Simple API for Java developers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Rich Features: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MX" sz="2400" dirty="0">
                <a:solidFill>
                  <a:srgbClr val="C9D2DA"/>
                </a:solidFill>
              </a:rPr>
              <a:t>Model Loading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MX" sz="2400" dirty="0">
                <a:solidFill>
                  <a:srgbClr val="C9D2DA"/>
                </a:solidFill>
              </a:rPr>
              <a:t>Lightning &amp; shadows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MX" sz="2400" dirty="0">
                <a:solidFill>
                  <a:srgbClr val="C9D2DA"/>
                </a:solidFill>
              </a:rPr>
              <a:t>Camera controls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MX" sz="2400" dirty="0">
                <a:solidFill>
                  <a:srgbClr val="C9D2DA"/>
                </a:solidFill>
              </a:rPr>
              <a:t>Physics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Active Community: </a:t>
            </a:r>
            <a:r>
              <a:rPr lang="en-MX" sz="3600" dirty="0">
                <a:solidFill>
                  <a:srgbClr val="C9D2DA"/>
                </a:solidFill>
              </a:rPr>
              <a:t>Many tutorials &amp; plugins</a:t>
            </a:r>
            <a:endParaRPr lang="en-MX" sz="3600" b="1" dirty="0">
              <a:solidFill>
                <a:srgbClr val="C9D2DA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X" sz="3600" dirty="0">
              <a:solidFill>
                <a:srgbClr val="C9D2DA"/>
              </a:solidFill>
            </a:endParaRPr>
          </a:p>
          <a:p>
            <a:pPr algn="just"/>
            <a:endParaRPr lang="en-MX" sz="3600" dirty="0">
              <a:solidFill>
                <a:srgbClr val="C9D2DA"/>
              </a:solidFill>
            </a:endParaRPr>
          </a:p>
          <a:p>
            <a:pPr algn="just"/>
            <a:endParaRPr lang="en-MX" sz="3600" dirty="0">
              <a:solidFill>
                <a:srgbClr val="C9D2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1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3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CAF61-83A1-3DE2-E50E-FAA3F560E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10A3F3-C252-2CB6-D7FE-904C14B1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6367587"/>
            <a:ext cx="1350244" cy="3010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5D4D0F-A031-E5E8-962D-ED1E6734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018" y="479138"/>
            <a:ext cx="5190837" cy="600364"/>
          </a:xfrm>
        </p:spPr>
        <p:txBody>
          <a:bodyPr>
            <a:normAutofit fontScale="92500" lnSpcReduction="20000"/>
          </a:bodyPr>
          <a:lstStyle/>
          <a:p>
            <a:r>
              <a:rPr lang="en-MX" sz="4400" b="1" dirty="0">
                <a:solidFill>
                  <a:srgbClr val="C9D2DA"/>
                </a:solidFill>
              </a:rPr>
              <a:t>Core Components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D56514-4CD6-7688-6288-F1280959D89F}"/>
              </a:ext>
            </a:extLst>
          </p:cNvPr>
          <p:cNvSpPr txBox="1">
            <a:spLocks/>
          </p:cNvSpPr>
          <p:nvPr/>
        </p:nvSpPr>
        <p:spPr>
          <a:xfrm>
            <a:off x="997527" y="1787237"/>
            <a:ext cx="10806546" cy="41702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ApplicationAdapter:  </a:t>
            </a:r>
            <a:r>
              <a:rPr lang="en-MX" sz="3600" dirty="0">
                <a:solidFill>
                  <a:srgbClr val="C9D2DA"/>
                </a:solidFill>
              </a:rPr>
              <a:t>Base class for game loop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ModelBatch: </a:t>
            </a:r>
            <a:r>
              <a:rPr lang="en-MX" sz="3600" dirty="0">
                <a:solidFill>
                  <a:srgbClr val="C9D2DA"/>
                </a:solidFill>
              </a:rPr>
              <a:t>Renders 3D models efficiently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Model: </a:t>
            </a:r>
            <a:r>
              <a:rPr lang="en-MX" sz="3600" dirty="0">
                <a:solidFill>
                  <a:srgbClr val="C9D2DA"/>
                </a:solidFill>
              </a:rPr>
              <a:t>Contains mesh data (vertices, textures)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ModelInstance: </a:t>
            </a:r>
            <a:r>
              <a:rPr lang="en-MX" sz="3600" dirty="0">
                <a:solidFill>
                  <a:srgbClr val="C9D2DA"/>
                </a:solidFill>
              </a:rPr>
              <a:t>Position/rotation of a model in the world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Camera: </a:t>
            </a:r>
            <a:r>
              <a:rPr lang="en-MX" sz="3600" dirty="0">
                <a:solidFill>
                  <a:srgbClr val="C9D2DA"/>
                </a:solidFill>
              </a:rPr>
              <a:t>Controls the view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Environment: </a:t>
            </a:r>
            <a:r>
              <a:rPr lang="en-MX" sz="3600" dirty="0">
                <a:solidFill>
                  <a:srgbClr val="C9D2DA"/>
                </a:solidFill>
              </a:rPr>
              <a:t>Lightning &amp; fog settings</a:t>
            </a:r>
            <a:endParaRPr lang="en-MX" sz="3600" b="1" dirty="0">
              <a:solidFill>
                <a:srgbClr val="C9D2DA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X" sz="3600" dirty="0">
              <a:solidFill>
                <a:srgbClr val="C9D2DA"/>
              </a:solidFill>
            </a:endParaRPr>
          </a:p>
          <a:p>
            <a:pPr algn="just"/>
            <a:endParaRPr lang="en-MX" sz="3600" dirty="0">
              <a:solidFill>
                <a:srgbClr val="C9D2DA"/>
              </a:solidFill>
            </a:endParaRPr>
          </a:p>
          <a:p>
            <a:pPr algn="just"/>
            <a:endParaRPr lang="en-MX" sz="3600" dirty="0">
              <a:solidFill>
                <a:srgbClr val="C9D2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4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3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012BCB-97DE-7FDB-BB86-C9F9005D6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3FC4A7-B423-A08C-4B55-9D291B86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6367587"/>
            <a:ext cx="1350244" cy="3010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2172184-7E7A-6F72-436F-8FF36B035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018" y="479138"/>
            <a:ext cx="5190837" cy="600364"/>
          </a:xfrm>
        </p:spPr>
        <p:txBody>
          <a:bodyPr>
            <a:normAutofit fontScale="92500" lnSpcReduction="10000"/>
          </a:bodyPr>
          <a:lstStyle/>
          <a:p>
            <a:r>
              <a:rPr lang="en-MX" sz="4000" b="1" dirty="0">
                <a:solidFill>
                  <a:srgbClr val="C9D2DA"/>
                </a:solidFill>
              </a:rPr>
              <a:t>3D Rendering Pipeline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708F2EC-41B4-1FBA-A298-E26416525225}"/>
              </a:ext>
            </a:extLst>
          </p:cNvPr>
          <p:cNvSpPr txBox="1">
            <a:spLocks/>
          </p:cNvSpPr>
          <p:nvPr/>
        </p:nvSpPr>
        <p:spPr>
          <a:xfrm>
            <a:off x="997527" y="1787237"/>
            <a:ext cx="10806546" cy="417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Setup: </a:t>
            </a:r>
            <a:r>
              <a:rPr lang="en-MX" sz="3600" dirty="0">
                <a:solidFill>
                  <a:srgbClr val="C9D2DA"/>
                </a:solidFill>
              </a:rPr>
              <a:t>Load models, set up camera &amp; lights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X" sz="3600" dirty="0">
              <a:solidFill>
                <a:srgbClr val="C9D2DA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Update: </a:t>
            </a:r>
            <a:r>
              <a:rPr lang="en-MX" sz="3600" dirty="0">
                <a:solidFill>
                  <a:srgbClr val="C9D2DA"/>
                </a:solidFill>
              </a:rPr>
              <a:t>Handle input, update positions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X" sz="3600" dirty="0">
              <a:solidFill>
                <a:srgbClr val="C9D2DA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Render: </a:t>
            </a:r>
            <a:r>
              <a:rPr lang="en-MX" sz="3600" dirty="0">
                <a:solidFill>
                  <a:srgbClr val="C9D2DA"/>
                </a:solidFill>
              </a:rPr>
              <a:t>Clear screen </a:t>
            </a:r>
            <a:r>
              <a:rPr lang="en-US" sz="3600" dirty="0">
                <a:solidFill>
                  <a:srgbClr val="C9D2DA"/>
                </a:solidFill>
              </a:rPr>
              <a:t>→ Draw models → Swap buffers</a:t>
            </a:r>
            <a:endParaRPr lang="en-MX" sz="3600" dirty="0">
              <a:solidFill>
                <a:srgbClr val="C9D2DA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X" sz="3600" dirty="0">
              <a:solidFill>
                <a:srgbClr val="C9D2DA"/>
              </a:solidFill>
            </a:endParaRPr>
          </a:p>
          <a:p>
            <a:pPr algn="just"/>
            <a:endParaRPr lang="en-MX" sz="3600" dirty="0">
              <a:solidFill>
                <a:srgbClr val="C9D2DA"/>
              </a:solidFill>
            </a:endParaRPr>
          </a:p>
          <a:p>
            <a:pPr algn="just"/>
            <a:endParaRPr lang="en-MX" sz="3600" dirty="0">
              <a:solidFill>
                <a:srgbClr val="C9D2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1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3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60D657-8C02-4FE8-AE4E-A0A826A1D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75A5E7-900D-009F-A2A6-07A4294B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6367587"/>
            <a:ext cx="1350244" cy="3010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A6D1DE-D5C1-E749-7C9A-0F95F9C32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018" y="479138"/>
            <a:ext cx="5190837" cy="600364"/>
          </a:xfrm>
        </p:spPr>
        <p:txBody>
          <a:bodyPr>
            <a:normAutofit fontScale="92500" lnSpcReduction="20000"/>
          </a:bodyPr>
          <a:lstStyle/>
          <a:p>
            <a:r>
              <a:rPr lang="en-MX" sz="4400" b="1" dirty="0">
                <a:solidFill>
                  <a:srgbClr val="C9D2DA"/>
                </a:solidFill>
              </a:rPr>
              <a:t>Camera System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12A321-03EF-33A1-3769-B59BE5BD83AD}"/>
              </a:ext>
            </a:extLst>
          </p:cNvPr>
          <p:cNvSpPr txBox="1">
            <a:spLocks/>
          </p:cNvSpPr>
          <p:nvPr/>
        </p:nvSpPr>
        <p:spPr>
          <a:xfrm>
            <a:off x="997527" y="1787237"/>
            <a:ext cx="10806546" cy="417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PerspectiveCamera: </a:t>
            </a:r>
            <a:r>
              <a:rPr lang="en-MX" sz="3600" dirty="0">
                <a:solidFill>
                  <a:srgbClr val="C9D2DA"/>
                </a:solidFill>
              </a:rPr>
              <a:t>3D view (depth perception)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X" sz="3600" dirty="0">
              <a:solidFill>
                <a:srgbClr val="C9D2DA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X" sz="3600" dirty="0">
              <a:solidFill>
                <a:srgbClr val="C9D2DA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X" sz="3600" dirty="0">
              <a:solidFill>
                <a:srgbClr val="C9D2DA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OrthographicCamera: </a:t>
            </a:r>
            <a:r>
              <a:rPr lang="en-MX" sz="3600" dirty="0">
                <a:solidFill>
                  <a:srgbClr val="C9D2DA"/>
                </a:solidFill>
              </a:rPr>
              <a:t>2D view (no perspective)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X" sz="3600" dirty="0">
              <a:solidFill>
                <a:srgbClr val="C9D2DA"/>
              </a:solidFill>
            </a:endParaRPr>
          </a:p>
          <a:p>
            <a:pPr algn="just"/>
            <a:endParaRPr lang="en-MX" sz="3600" dirty="0">
              <a:solidFill>
                <a:srgbClr val="C9D2DA"/>
              </a:solidFill>
            </a:endParaRPr>
          </a:p>
          <a:p>
            <a:pPr algn="just"/>
            <a:endParaRPr lang="en-MX" sz="3600" dirty="0">
              <a:solidFill>
                <a:srgbClr val="C9D2D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3CA01-4A44-FD2D-FBA1-E6D03C9D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750" y="5107709"/>
            <a:ext cx="1646941" cy="1410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D7E82-ED24-B929-B13C-FB4A3A569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869" y="2366272"/>
            <a:ext cx="2978150" cy="19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3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3FD62-20E3-B3EC-FA8B-3DCAC27B9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F2CD0-E73F-B20B-FEBB-75C4D079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6367587"/>
            <a:ext cx="1350244" cy="3010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F7B9E83-F49D-2B5E-3D76-DDAC10517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018" y="479138"/>
            <a:ext cx="5190837" cy="600364"/>
          </a:xfrm>
        </p:spPr>
        <p:txBody>
          <a:bodyPr>
            <a:normAutofit fontScale="92500" lnSpcReduction="20000"/>
          </a:bodyPr>
          <a:lstStyle/>
          <a:p>
            <a:r>
              <a:rPr lang="en-MX" sz="4400" b="1" dirty="0">
                <a:solidFill>
                  <a:srgbClr val="C9D2DA"/>
                </a:solidFill>
              </a:rPr>
              <a:t>Light Types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41DEAAB-8653-7DA7-ABAE-8AF4A8ED2D7F}"/>
              </a:ext>
            </a:extLst>
          </p:cNvPr>
          <p:cNvSpPr txBox="1">
            <a:spLocks/>
          </p:cNvSpPr>
          <p:nvPr/>
        </p:nvSpPr>
        <p:spPr>
          <a:xfrm>
            <a:off x="997527" y="1787237"/>
            <a:ext cx="10806546" cy="417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DirectionalLigth </a:t>
            </a:r>
            <a:r>
              <a:rPr lang="en-MX" sz="3600" dirty="0">
                <a:solidFill>
                  <a:srgbClr val="C9D2DA"/>
                </a:solidFill>
              </a:rPr>
              <a:t>(Sun-like)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PointLike</a:t>
            </a:r>
            <a:r>
              <a:rPr lang="en-MX" sz="3600" dirty="0">
                <a:solidFill>
                  <a:srgbClr val="C9D2DA"/>
                </a:solidFill>
              </a:rPr>
              <a:t> (Bulb-like)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SpotLight</a:t>
            </a:r>
            <a:r>
              <a:rPr lang="en-MX" sz="3600" dirty="0">
                <a:solidFill>
                  <a:srgbClr val="C9D2DA"/>
                </a:solidFill>
              </a:rPr>
              <a:t> (Flashlight)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X" sz="3600" dirty="0">
              <a:solidFill>
                <a:srgbClr val="C9D2DA"/>
              </a:solidFill>
            </a:endParaRPr>
          </a:p>
          <a:p>
            <a:pPr algn="just"/>
            <a:endParaRPr lang="en-MX" sz="3600" dirty="0">
              <a:solidFill>
                <a:srgbClr val="C9D2DA"/>
              </a:solidFill>
            </a:endParaRPr>
          </a:p>
          <a:p>
            <a:pPr algn="just"/>
            <a:endParaRPr lang="en-MX" sz="3600" dirty="0">
              <a:solidFill>
                <a:srgbClr val="C9D2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3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3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DEAF2E-0E9F-9DBA-09F2-CFA2D2715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5A2326-12FC-5102-D124-2EFB75DD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09" y="6367587"/>
            <a:ext cx="1350244" cy="3010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093D32B-198D-8BF5-4491-E583B02CA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018" y="479138"/>
            <a:ext cx="5190837" cy="600364"/>
          </a:xfrm>
        </p:spPr>
        <p:txBody>
          <a:bodyPr>
            <a:normAutofit fontScale="92500" lnSpcReduction="20000"/>
          </a:bodyPr>
          <a:lstStyle/>
          <a:p>
            <a:r>
              <a:rPr lang="en-MX" sz="4400" b="1" dirty="0">
                <a:solidFill>
                  <a:srgbClr val="C9D2DA"/>
                </a:solidFill>
              </a:rPr>
              <a:t>Material Attributes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E285A1-8377-538C-65A5-9A788A9569C6}"/>
              </a:ext>
            </a:extLst>
          </p:cNvPr>
          <p:cNvSpPr txBox="1">
            <a:spLocks/>
          </p:cNvSpPr>
          <p:nvPr/>
        </p:nvSpPr>
        <p:spPr>
          <a:xfrm>
            <a:off x="997527" y="1787237"/>
            <a:ext cx="10806546" cy="417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ColorAttribute </a:t>
            </a:r>
            <a:r>
              <a:rPr lang="en-MX" sz="3600" dirty="0">
                <a:solidFill>
                  <a:srgbClr val="C9D2DA"/>
                </a:solidFill>
              </a:rPr>
              <a:t>(Diffuse, Ambient, Emissive)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TextureAttribute</a:t>
            </a:r>
            <a:r>
              <a:rPr lang="en-MX" sz="3600" dirty="0">
                <a:solidFill>
                  <a:srgbClr val="C9D2DA"/>
                </a:solidFill>
              </a:rPr>
              <a:t> (Images on models)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X" sz="3600" b="1" dirty="0">
                <a:solidFill>
                  <a:srgbClr val="C9D2DA"/>
                </a:solidFill>
              </a:rPr>
              <a:t>FloatAttribute</a:t>
            </a:r>
            <a:r>
              <a:rPr lang="en-MX" sz="3600" dirty="0">
                <a:solidFill>
                  <a:srgbClr val="C9D2DA"/>
                </a:solidFill>
              </a:rPr>
              <a:t> (Shininess, Opacity)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X" sz="3600" dirty="0">
              <a:solidFill>
                <a:srgbClr val="C9D2DA"/>
              </a:solidFill>
            </a:endParaRPr>
          </a:p>
          <a:p>
            <a:pPr algn="just"/>
            <a:endParaRPr lang="en-MX" sz="3600" dirty="0">
              <a:solidFill>
                <a:srgbClr val="C9D2DA"/>
              </a:solidFill>
            </a:endParaRPr>
          </a:p>
          <a:p>
            <a:pPr algn="just"/>
            <a:endParaRPr lang="en-MX" sz="3600" dirty="0">
              <a:solidFill>
                <a:srgbClr val="C9D2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8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198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Gomez</dc:creator>
  <cp:lastModifiedBy>Rodrigo Gomez</cp:lastModifiedBy>
  <cp:revision>2</cp:revision>
  <dcterms:created xsi:type="dcterms:W3CDTF">2025-04-24T16:10:31Z</dcterms:created>
  <dcterms:modified xsi:type="dcterms:W3CDTF">2025-04-24T22:05:53Z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76ce46-357f-46de-88d6-77b9bbb83c46_Enabled">
    <vt:lpwstr>true</vt:lpwstr>
  </property>
  <property fmtid="{D5CDD505-2E9C-101B-9397-08002B2CF9AE}" pid="3" name="MSIP_Label_3c76ce46-357f-46de-88d6-77b9bbb83c46_SetDate">
    <vt:lpwstr>2025-04-24T16:39:22Z</vt:lpwstr>
  </property>
  <property fmtid="{D5CDD505-2E9C-101B-9397-08002B2CF9AE}" pid="4" name="MSIP_Label_3c76ce46-357f-46de-88d6-77b9bbb83c46_Method">
    <vt:lpwstr>Privileged</vt:lpwstr>
  </property>
  <property fmtid="{D5CDD505-2E9C-101B-9397-08002B2CF9AE}" pid="5" name="MSIP_Label_3c76ce46-357f-46de-88d6-77b9bbb83c46_Name">
    <vt:lpwstr>Public</vt:lpwstr>
  </property>
  <property fmtid="{D5CDD505-2E9C-101B-9397-08002B2CF9AE}" pid="6" name="MSIP_Label_3c76ce46-357f-46de-88d6-77b9bbb83c46_SiteId">
    <vt:lpwstr>4e2c6054-71cb-48f1-bd6c-3a9705aca71b</vt:lpwstr>
  </property>
  <property fmtid="{D5CDD505-2E9C-101B-9397-08002B2CF9AE}" pid="7" name="MSIP_Label_3c76ce46-357f-46de-88d6-77b9bbb83c46_ActionId">
    <vt:lpwstr>8710fc48-179a-4bd2-845e-5d2bffb26ee4</vt:lpwstr>
  </property>
  <property fmtid="{D5CDD505-2E9C-101B-9397-08002B2CF9AE}" pid="8" name="MSIP_Label_3c76ce46-357f-46de-88d6-77b9bbb83c46_ContentBits">
    <vt:lpwstr>0</vt:lpwstr>
  </property>
  <property fmtid="{D5CDD505-2E9C-101B-9397-08002B2CF9AE}" pid="9" name="MSIP_Label_3c76ce46-357f-46de-88d6-77b9bbb83c46_Tag">
    <vt:lpwstr>50, 0, 1, 1</vt:lpwstr>
  </property>
</Properties>
</file>