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0"/>
  </p:notesMasterIdLst>
  <p:handoutMasterIdLst>
    <p:handoutMasterId r:id="rId61"/>
  </p:handoutMasterIdLst>
  <p:sldIdLst>
    <p:sldId id="309" r:id="rId2"/>
    <p:sldId id="259" r:id="rId3"/>
    <p:sldId id="260" r:id="rId4"/>
    <p:sldId id="311" r:id="rId5"/>
    <p:sldId id="312" r:id="rId6"/>
    <p:sldId id="313" r:id="rId7"/>
    <p:sldId id="314" r:id="rId8"/>
    <p:sldId id="318" r:id="rId9"/>
    <p:sldId id="261" r:id="rId10"/>
    <p:sldId id="262" r:id="rId11"/>
    <p:sldId id="263" r:id="rId12"/>
    <p:sldId id="264" r:id="rId13"/>
    <p:sldId id="265" r:id="rId14"/>
    <p:sldId id="266" r:id="rId15"/>
    <p:sldId id="316" r:id="rId16"/>
    <p:sldId id="315" r:id="rId17"/>
    <p:sldId id="267" r:id="rId18"/>
    <p:sldId id="268" r:id="rId19"/>
    <p:sldId id="269" r:id="rId20"/>
    <p:sldId id="270" r:id="rId21"/>
    <p:sldId id="271" r:id="rId22"/>
    <p:sldId id="304" r:id="rId23"/>
    <p:sldId id="273" r:id="rId24"/>
    <p:sldId id="274" r:id="rId25"/>
    <p:sldId id="306" r:id="rId26"/>
    <p:sldId id="276" r:id="rId27"/>
    <p:sldId id="307" r:id="rId28"/>
    <p:sldId id="277" r:id="rId29"/>
    <p:sldId id="278" r:id="rId30"/>
    <p:sldId id="308" r:id="rId31"/>
    <p:sldId id="279" r:id="rId32"/>
    <p:sldId id="280" r:id="rId33"/>
    <p:sldId id="281" r:id="rId34"/>
    <p:sldId id="282" r:id="rId35"/>
    <p:sldId id="283" r:id="rId36"/>
    <p:sldId id="284" r:id="rId37"/>
    <p:sldId id="285" r:id="rId38"/>
    <p:sldId id="287" r:id="rId39"/>
    <p:sldId id="288" r:id="rId40"/>
    <p:sldId id="289" r:id="rId41"/>
    <p:sldId id="290" r:id="rId42"/>
    <p:sldId id="291" r:id="rId43"/>
    <p:sldId id="292" r:id="rId44"/>
    <p:sldId id="293" r:id="rId45"/>
    <p:sldId id="294" r:id="rId46"/>
    <p:sldId id="305" r:id="rId47"/>
    <p:sldId id="295" r:id="rId48"/>
    <p:sldId id="296" r:id="rId49"/>
    <p:sldId id="297" r:id="rId50"/>
    <p:sldId id="298" r:id="rId51"/>
    <p:sldId id="299" r:id="rId52"/>
    <p:sldId id="300" r:id="rId53"/>
    <p:sldId id="301" r:id="rId54"/>
    <p:sldId id="302" r:id="rId55"/>
    <p:sldId id="310" r:id="rId56"/>
    <p:sldId id="303" r:id="rId57"/>
    <p:sldId id="317" r:id="rId58"/>
    <p:sldId id="257" r:id="rId59"/>
  </p:sldIdLst>
  <p:sldSz cx="9144000" cy="6858000" type="screen4x3"/>
  <p:notesSz cx="7102475" cy="10233025"/>
  <p:defaultTextStyle>
    <a:defPPr>
      <a:defRPr lang="en-GB"/>
    </a:defPPr>
    <a:lvl1pPr algn="l" rtl="0" fontAlgn="base">
      <a:spcBef>
        <a:spcPct val="0"/>
      </a:spcBef>
      <a:spcAft>
        <a:spcPct val="0"/>
      </a:spcAft>
      <a:defRPr sz="2000" kern="1200">
        <a:solidFill>
          <a:srgbClr val="000000"/>
        </a:solidFill>
        <a:latin typeface="Tahoma" pitchFamily="34" charset="0"/>
        <a:ea typeface="+mn-ea"/>
        <a:cs typeface="Arial" charset="0"/>
      </a:defRPr>
    </a:lvl1pPr>
    <a:lvl2pPr marL="457200" algn="l" rtl="0" fontAlgn="base">
      <a:spcBef>
        <a:spcPct val="0"/>
      </a:spcBef>
      <a:spcAft>
        <a:spcPct val="0"/>
      </a:spcAft>
      <a:defRPr sz="2000" kern="1200">
        <a:solidFill>
          <a:srgbClr val="000000"/>
        </a:solidFill>
        <a:latin typeface="Tahoma" pitchFamily="34" charset="0"/>
        <a:ea typeface="+mn-ea"/>
        <a:cs typeface="Arial" charset="0"/>
      </a:defRPr>
    </a:lvl2pPr>
    <a:lvl3pPr marL="914400" algn="l" rtl="0" fontAlgn="base">
      <a:spcBef>
        <a:spcPct val="0"/>
      </a:spcBef>
      <a:spcAft>
        <a:spcPct val="0"/>
      </a:spcAft>
      <a:defRPr sz="2000" kern="1200">
        <a:solidFill>
          <a:srgbClr val="000000"/>
        </a:solidFill>
        <a:latin typeface="Tahoma" pitchFamily="34" charset="0"/>
        <a:ea typeface="+mn-ea"/>
        <a:cs typeface="Arial" charset="0"/>
      </a:defRPr>
    </a:lvl3pPr>
    <a:lvl4pPr marL="1371600" algn="l" rtl="0" fontAlgn="base">
      <a:spcBef>
        <a:spcPct val="0"/>
      </a:spcBef>
      <a:spcAft>
        <a:spcPct val="0"/>
      </a:spcAft>
      <a:defRPr sz="2000" kern="1200">
        <a:solidFill>
          <a:srgbClr val="000000"/>
        </a:solidFill>
        <a:latin typeface="Tahoma" pitchFamily="34" charset="0"/>
        <a:ea typeface="+mn-ea"/>
        <a:cs typeface="Arial" charset="0"/>
      </a:defRPr>
    </a:lvl4pPr>
    <a:lvl5pPr marL="1828800" algn="l" rtl="0" fontAlgn="base">
      <a:spcBef>
        <a:spcPct val="0"/>
      </a:spcBef>
      <a:spcAft>
        <a:spcPct val="0"/>
      </a:spcAft>
      <a:defRPr sz="2000" kern="1200">
        <a:solidFill>
          <a:srgbClr val="000000"/>
        </a:solidFill>
        <a:latin typeface="Tahoma" pitchFamily="34" charset="0"/>
        <a:ea typeface="+mn-ea"/>
        <a:cs typeface="Arial" charset="0"/>
      </a:defRPr>
    </a:lvl5pPr>
    <a:lvl6pPr marL="2286000" algn="l" defTabSz="914400" rtl="0" eaLnBrk="1" latinLnBrk="0" hangingPunct="1">
      <a:defRPr sz="2000" kern="1200">
        <a:solidFill>
          <a:srgbClr val="000000"/>
        </a:solidFill>
        <a:latin typeface="Tahoma" pitchFamily="34" charset="0"/>
        <a:ea typeface="+mn-ea"/>
        <a:cs typeface="Arial" charset="0"/>
      </a:defRPr>
    </a:lvl6pPr>
    <a:lvl7pPr marL="2743200" algn="l" defTabSz="914400" rtl="0" eaLnBrk="1" latinLnBrk="0" hangingPunct="1">
      <a:defRPr sz="2000" kern="1200">
        <a:solidFill>
          <a:srgbClr val="000000"/>
        </a:solidFill>
        <a:latin typeface="Tahoma" pitchFamily="34" charset="0"/>
        <a:ea typeface="+mn-ea"/>
        <a:cs typeface="Arial" charset="0"/>
      </a:defRPr>
    </a:lvl7pPr>
    <a:lvl8pPr marL="3200400" algn="l" defTabSz="914400" rtl="0" eaLnBrk="1" latinLnBrk="0" hangingPunct="1">
      <a:defRPr sz="2000" kern="1200">
        <a:solidFill>
          <a:srgbClr val="000000"/>
        </a:solidFill>
        <a:latin typeface="Tahoma" pitchFamily="34" charset="0"/>
        <a:ea typeface="+mn-ea"/>
        <a:cs typeface="Arial" charset="0"/>
      </a:defRPr>
    </a:lvl8pPr>
    <a:lvl9pPr marL="3657600" algn="l" defTabSz="914400" rtl="0" eaLnBrk="1" latinLnBrk="0" hangingPunct="1">
      <a:defRPr sz="2000" kern="1200">
        <a:solidFill>
          <a:srgbClr val="000000"/>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2569"/>
    <a:srgbClr val="006633"/>
    <a:srgbClr val="FFFFFF"/>
    <a:srgbClr val="18453B"/>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1" autoAdjust="0"/>
    <p:restoredTop sz="94678" autoAdjust="0"/>
  </p:normalViewPr>
  <p:slideViewPr>
    <p:cSldViewPr>
      <p:cViewPr varScale="1">
        <p:scale>
          <a:sx n="117" d="100"/>
          <a:sy n="117" d="100"/>
        </p:scale>
        <p:origin x="-96" y="-222"/>
      </p:cViewPr>
      <p:guideLst>
        <p:guide orient="horz" pos="2160"/>
        <p:guide pos="2880"/>
      </p:guideLst>
    </p:cSldViewPr>
  </p:slideViewPr>
  <p:outlineViewPr>
    <p:cViewPr>
      <p:scale>
        <a:sx n="33" d="100"/>
        <a:sy n="33" d="100"/>
      </p:scale>
      <p:origin x="0" y="20952"/>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7951" cy="511096"/>
          </a:xfrm>
          <a:prstGeom prst="rect">
            <a:avLst/>
          </a:prstGeom>
        </p:spPr>
        <p:txBody>
          <a:bodyPr vert="horz" lIns="99048" tIns="49524" rIns="99048" bIns="49524" rtlCol="0"/>
          <a:lstStyle>
            <a:lvl1pPr algn="l">
              <a:spcBef>
                <a:spcPct val="20000"/>
              </a:spcBef>
              <a:buClr>
                <a:schemeClr val="folHlink"/>
              </a:buClr>
              <a:buSzPct val="65000"/>
              <a:buFont typeface="Wingdings" pitchFamily="2" charset="2"/>
              <a:buChar char="n"/>
              <a:defRPr sz="1300">
                <a:effectLst>
                  <a:outerShdw blurRad="38100" dist="38100" dir="2700000" algn="tl">
                    <a:srgbClr val="000000">
                      <a:alpha val="43137"/>
                    </a:srgbClr>
                  </a:outerShdw>
                </a:effectLst>
              </a:defRPr>
            </a:lvl1pPr>
          </a:lstStyle>
          <a:p>
            <a:pPr>
              <a:defRPr/>
            </a:pPr>
            <a:endParaRPr lang="en-GB"/>
          </a:p>
        </p:txBody>
      </p:sp>
      <p:sp>
        <p:nvSpPr>
          <p:cNvPr id="3" name="Date Placeholder 2"/>
          <p:cNvSpPr>
            <a:spLocks noGrp="1"/>
          </p:cNvSpPr>
          <p:nvPr>
            <p:ph type="dt" sz="quarter" idx="1"/>
          </p:nvPr>
        </p:nvSpPr>
        <p:spPr>
          <a:xfrm>
            <a:off x="4022938" y="0"/>
            <a:ext cx="3077951" cy="511096"/>
          </a:xfrm>
          <a:prstGeom prst="rect">
            <a:avLst/>
          </a:prstGeom>
        </p:spPr>
        <p:txBody>
          <a:bodyPr vert="horz" lIns="99048" tIns="49524" rIns="99048" bIns="49524" rtlCol="0"/>
          <a:lstStyle>
            <a:lvl1pPr algn="r">
              <a:spcBef>
                <a:spcPct val="20000"/>
              </a:spcBef>
              <a:buClr>
                <a:schemeClr val="folHlink"/>
              </a:buClr>
              <a:buSzPct val="65000"/>
              <a:buFont typeface="Wingdings" pitchFamily="2" charset="2"/>
              <a:buChar char="n"/>
              <a:defRPr sz="1300" smtClean="0">
                <a:effectLst>
                  <a:outerShdw blurRad="38100" dist="38100" dir="2700000" algn="tl">
                    <a:srgbClr val="000000">
                      <a:alpha val="43137"/>
                    </a:srgbClr>
                  </a:outerShdw>
                </a:effectLst>
              </a:defRPr>
            </a:lvl1pPr>
          </a:lstStyle>
          <a:p>
            <a:pPr>
              <a:defRPr/>
            </a:pPr>
            <a:fld id="{9C4685B8-8C8D-420C-AD7F-5CAE8C57EA30}" type="datetimeFigureOut">
              <a:rPr lang="en-US"/>
              <a:pPr>
                <a:defRPr/>
              </a:pPr>
              <a:t>6/21/2011</a:t>
            </a:fld>
            <a:endParaRPr lang="en-GB"/>
          </a:p>
        </p:txBody>
      </p:sp>
      <p:sp>
        <p:nvSpPr>
          <p:cNvPr id="4" name="Footer Placeholder 3"/>
          <p:cNvSpPr>
            <a:spLocks noGrp="1"/>
          </p:cNvSpPr>
          <p:nvPr>
            <p:ph type="ftr" sz="quarter" idx="2"/>
          </p:nvPr>
        </p:nvSpPr>
        <p:spPr>
          <a:xfrm>
            <a:off x="1" y="9720343"/>
            <a:ext cx="3077951" cy="511096"/>
          </a:xfrm>
          <a:prstGeom prst="rect">
            <a:avLst/>
          </a:prstGeom>
        </p:spPr>
        <p:txBody>
          <a:bodyPr vert="horz" lIns="99048" tIns="49524" rIns="99048" bIns="49524" rtlCol="0" anchor="b"/>
          <a:lstStyle>
            <a:lvl1pPr algn="l">
              <a:spcBef>
                <a:spcPct val="20000"/>
              </a:spcBef>
              <a:buClr>
                <a:schemeClr val="folHlink"/>
              </a:buClr>
              <a:buSzPct val="65000"/>
              <a:buFont typeface="Wingdings" pitchFamily="2" charset="2"/>
              <a:buChar char="n"/>
              <a:defRPr sz="1300">
                <a:effectLst>
                  <a:outerShdw blurRad="38100" dist="38100" dir="2700000" algn="tl">
                    <a:srgbClr val="000000">
                      <a:alpha val="43137"/>
                    </a:srgbClr>
                  </a:outerShdw>
                </a:effectLst>
              </a:defRPr>
            </a:lvl1pPr>
          </a:lstStyle>
          <a:p>
            <a:pPr>
              <a:defRPr/>
            </a:pPr>
            <a:endParaRPr lang="en-GB"/>
          </a:p>
        </p:txBody>
      </p:sp>
      <p:sp>
        <p:nvSpPr>
          <p:cNvPr id="5" name="Slide Number Placeholder 4"/>
          <p:cNvSpPr>
            <a:spLocks noGrp="1"/>
          </p:cNvSpPr>
          <p:nvPr>
            <p:ph type="sldNum" sz="quarter" idx="3"/>
          </p:nvPr>
        </p:nvSpPr>
        <p:spPr>
          <a:xfrm>
            <a:off x="4022938" y="9720343"/>
            <a:ext cx="3077951" cy="511096"/>
          </a:xfrm>
          <a:prstGeom prst="rect">
            <a:avLst/>
          </a:prstGeom>
        </p:spPr>
        <p:txBody>
          <a:bodyPr vert="horz" lIns="99048" tIns="49524" rIns="99048" bIns="49524" rtlCol="0" anchor="b"/>
          <a:lstStyle>
            <a:lvl1pPr algn="r">
              <a:spcBef>
                <a:spcPct val="20000"/>
              </a:spcBef>
              <a:buClr>
                <a:schemeClr val="folHlink"/>
              </a:buClr>
              <a:buSzPct val="65000"/>
              <a:buFont typeface="Wingdings" pitchFamily="2" charset="2"/>
              <a:buChar char="n"/>
              <a:defRPr sz="1300" smtClean="0">
                <a:effectLst>
                  <a:outerShdw blurRad="38100" dist="38100" dir="2700000" algn="tl">
                    <a:srgbClr val="000000">
                      <a:alpha val="43137"/>
                    </a:srgbClr>
                  </a:outerShdw>
                </a:effectLst>
              </a:defRPr>
            </a:lvl1pPr>
          </a:lstStyle>
          <a:p>
            <a:pPr>
              <a:defRPr/>
            </a:pPr>
            <a:fld id="{22AC59A1-3587-4F32-B192-96A169986B69}"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1" y="0"/>
            <a:ext cx="3077951" cy="51109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spcBef>
                <a:spcPct val="0"/>
              </a:spcBef>
              <a:buClrTx/>
              <a:buSzTx/>
              <a:buFontTx/>
              <a:buNone/>
              <a:defRPr sz="1300">
                <a:solidFill>
                  <a:schemeClr val="tx1"/>
                </a:solidFill>
                <a:effectLst/>
                <a:latin typeface="Arial" charset="0"/>
              </a:defRPr>
            </a:lvl1pPr>
          </a:lstStyle>
          <a:p>
            <a:pPr>
              <a:defRPr/>
            </a:pPr>
            <a:endParaRPr lang="en-GB"/>
          </a:p>
        </p:txBody>
      </p:sp>
      <p:sp>
        <p:nvSpPr>
          <p:cNvPr id="78851" name="Rectangle 3"/>
          <p:cNvSpPr>
            <a:spLocks noGrp="1" noChangeArrowheads="1"/>
          </p:cNvSpPr>
          <p:nvPr>
            <p:ph type="dt" idx="1"/>
          </p:nvPr>
        </p:nvSpPr>
        <p:spPr bwMode="auto">
          <a:xfrm>
            <a:off x="4022938" y="0"/>
            <a:ext cx="3077951" cy="51109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ClrTx/>
              <a:buSzTx/>
              <a:buFontTx/>
              <a:buNone/>
              <a:defRPr sz="1300">
                <a:solidFill>
                  <a:schemeClr val="tx1"/>
                </a:solidFill>
                <a:effectLst/>
                <a:latin typeface="Arial" charset="0"/>
              </a:defRPr>
            </a:lvl1pPr>
          </a:lstStyle>
          <a:p>
            <a:pPr>
              <a:defRPr/>
            </a:pPr>
            <a:endParaRPr lang="en-GB"/>
          </a:p>
        </p:txBody>
      </p:sp>
      <p:sp>
        <p:nvSpPr>
          <p:cNvPr id="13316" name="Rectangle 4"/>
          <p:cNvSpPr>
            <a:spLocks noGrp="1" noRot="1" noChangeAspect="1" noChangeArrowheads="1" noTextEdit="1"/>
          </p:cNvSpPr>
          <p:nvPr>
            <p:ph type="sldImg" idx="2"/>
          </p:nvPr>
        </p:nvSpPr>
        <p:spPr bwMode="auto">
          <a:xfrm>
            <a:off x="993775" y="768350"/>
            <a:ext cx="5114925" cy="3836988"/>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709932" y="4860172"/>
            <a:ext cx="5682615" cy="460462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78854" name="Rectangle 6"/>
          <p:cNvSpPr>
            <a:spLocks noGrp="1" noChangeArrowheads="1"/>
          </p:cNvSpPr>
          <p:nvPr>
            <p:ph type="ftr" sz="quarter" idx="4"/>
          </p:nvPr>
        </p:nvSpPr>
        <p:spPr bwMode="auto">
          <a:xfrm>
            <a:off x="1" y="9720343"/>
            <a:ext cx="3077951" cy="511096"/>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spcBef>
                <a:spcPct val="0"/>
              </a:spcBef>
              <a:buClrTx/>
              <a:buSzTx/>
              <a:buFontTx/>
              <a:buNone/>
              <a:defRPr sz="1300">
                <a:solidFill>
                  <a:schemeClr val="tx1"/>
                </a:solidFill>
                <a:effectLst/>
                <a:latin typeface="Arial" charset="0"/>
              </a:defRPr>
            </a:lvl1pPr>
          </a:lstStyle>
          <a:p>
            <a:pPr>
              <a:defRPr/>
            </a:pPr>
            <a:endParaRPr lang="en-GB"/>
          </a:p>
        </p:txBody>
      </p:sp>
      <p:sp>
        <p:nvSpPr>
          <p:cNvPr id="78855" name="Rectangle 7"/>
          <p:cNvSpPr>
            <a:spLocks noGrp="1" noChangeArrowheads="1"/>
          </p:cNvSpPr>
          <p:nvPr>
            <p:ph type="sldNum" sz="quarter" idx="5"/>
          </p:nvPr>
        </p:nvSpPr>
        <p:spPr bwMode="auto">
          <a:xfrm>
            <a:off x="4022938" y="9720343"/>
            <a:ext cx="3077951" cy="511096"/>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spcBef>
                <a:spcPct val="0"/>
              </a:spcBef>
              <a:buClrTx/>
              <a:buSzTx/>
              <a:buFontTx/>
              <a:buNone/>
              <a:defRPr sz="1300">
                <a:solidFill>
                  <a:schemeClr val="tx1"/>
                </a:solidFill>
                <a:effectLst/>
                <a:latin typeface="Arial" charset="0"/>
              </a:defRPr>
            </a:lvl1pPr>
          </a:lstStyle>
          <a:p>
            <a:pPr>
              <a:defRPr/>
            </a:pPr>
            <a:fld id="{B6B1FF0C-12E3-40BC-BD07-B55F627B87C1}"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a:ln/>
        </p:spPr>
      </p:sp>
      <p:sp>
        <p:nvSpPr>
          <p:cNvPr id="108546" name="Rectangle 3"/>
          <p:cNvSpPr>
            <a:spLocks noGrp="1" noChangeArrowheads="1"/>
          </p:cNvSpPr>
          <p:nvPr>
            <p:ph type="body" idx="1"/>
          </p:nvPr>
        </p:nvSpPr>
        <p:spPr>
          <a:xfrm>
            <a:off x="946573" y="4858586"/>
            <a:ext cx="5209329" cy="4606210"/>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noChangeArrowheads="1" noTextEdit="1"/>
          </p:cNvSpPr>
          <p:nvPr>
            <p:ph type="sldImg"/>
          </p:nvPr>
        </p:nvSpPr>
        <p:spPr>
          <a:ln/>
        </p:spPr>
      </p:sp>
      <p:sp>
        <p:nvSpPr>
          <p:cNvPr id="110594" name="Rectangle 3"/>
          <p:cNvSpPr>
            <a:spLocks noGrp="1" noChangeArrowheads="1"/>
          </p:cNvSpPr>
          <p:nvPr>
            <p:ph type="body" idx="1"/>
          </p:nvPr>
        </p:nvSpPr>
        <p:spPr>
          <a:xfrm>
            <a:off x="946573" y="4858586"/>
            <a:ext cx="5209329" cy="4606210"/>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noChangeArrowheads="1" noTextEdit="1"/>
          </p:cNvSpPr>
          <p:nvPr>
            <p:ph type="sldImg"/>
          </p:nvPr>
        </p:nvSpPr>
        <p:spPr>
          <a:ln/>
        </p:spPr>
      </p:sp>
      <p:sp>
        <p:nvSpPr>
          <p:cNvPr id="110594" name="Rectangle 3"/>
          <p:cNvSpPr>
            <a:spLocks noGrp="1" noChangeArrowheads="1"/>
          </p:cNvSpPr>
          <p:nvPr>
            <p:ph type="body" idx="1"/>
          </p:nvPr>
        </p:nvSpPr>
        <p:spPr>
          <a:xfrm>
            <a:off x="946573" y="4858586"/>
            <a:ext cx="5209329" cy="4606210"/>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ln/>
        </p:spPr>
      </p:sp>
      <p:sp>
        <p:nvSpPr>
          <p:cNvPr id="112642" name="Rectangle 3"/>
          <p:cNvSpPr>
            <a:spLocks noGrp="1" noChangeArrowheads="1"/>
          </p:cNvSpPr>
          <p:nvPr>
            <p:ph type="body" idx="1"/>
          </p:nvPr>
        </p:nvSpPr>
        <p:spPr>
          <a:xfrm>
            <a:off x="946573" y="4858586"/>
            <a:ext cx="5209329" cy="4606210"/>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p:spPr>
        <p:txBody>
          <a:bodyPr/>
          <a:lstStyle/>
          <a:p>
            <a:fld id="{A42881A7-FAD1-4D92-953A-400221BAF16E}" type="slidenum">
              <a:rPr lang="en-GB" smtClean="0"/>
              <a:pPr/>
              <a:t>58</a:t>
            </a:fld>
            <a:endParaRPr lang="en-GB" smtClean="0"/>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89"/>
          <p:cNvSpPr>
            <a:spLocks noChangeArrowheads="1"/>
          </p:cNvSpPr>
          <p:nvPr/>
        </p:nvSpPr>
        <p:spPr bwMode="auto">
          <a:xfrm>
            <a:off x="0" y="6092825"/>
            <a:ext cx="9144000" cy="765175"/>
          </a:xfrm>
          <a:prstGeom prst="rect">
            <a:avLst/>
          </a:prstGeom>
          <a:noFill/>
          <a:ln w="9525" algn="ctr">
            <a:noFill/>
            <a:miter lim="800000"/>
            <a:headEnd/>
            <a:tailEnd/>
          </a:ln>
          <a:effectLst/>
        </p:spPr>
        <p:txBody>
          <a:bodyPr wrap="none" anchor="ctr"/>
          <a:lstStyle/>
          <a:p>
            <a:pPr>
              <a:spcBef>
                <a:spcPct val="20000"/>
              </a:spcBef>
              <a:buClr>
                <a:schemeClr val="folHlink"/>
              </a:buClr>
              <a:buSzPct val="65000"/>
              <a:buFont typeface="Wingdings" pitchFamily="2" charset="2"/>
              <a:buChar char="n"/>
              <a:defRPr/>
            </a:pPr>
            <a:endParaRPr lang="en-GB">
              <a:effectLst>
                <a:outerShdw blurRad="38100" dist="38100" dir="2700000" algn="tl">
                  <a:srgbClr val="000000">
                    <a:alpha val="43137"/>
                  </a:srgbClr>
                </a:outerShdw>
              </a:effectLst>
            </a:endParaRPr>
          </a:p>
        </p:txBody>
      </p:sp>
      <p:pic>
        <p:nvPicPr>
          <p:cNvPr id="5" name="Picture 98" descr="uoyo_alpha"/>
          <p:cNvPicPr>
            <a:picLocks noChangeAspect="1" noChangeArrowheads="1"/>
          </p:cNvPicPr>
          <p:nvPr/>
        </p:nvPicPr>
        <p:blipFill>
          <a:blip r:embed="rId2" cstate="print"/>
          <a:srcRect/>
          <a:stretch>
            <a:fillRect/>
          </a:stretch>
        </p:blipFill>
        <p:spPr bwMode="auto">
          <a:xfrm>
            <a:off x="2916238" y="188913"/>
            <a:ext cx="3311525" cy="403225"/>
          </a:xfrm>
          <a:prstGeom prst="rect">
            <a:avLst/>
          </a:prstGeom>
          <a:noFill/>
          <a:ln w="9525">
            <a:noFill/>
            <a:miter lim="800000"/>
            <a:headEnd/>
            <a:tailEnd/>
          </a:ln>
        </p:spPr>
      </p:pic>
      <p:pic>
        <p:nvPicPr>
          <p:cNvPr id="6" name="Picture 100" descr="wave"/>
          <p:cNvPicPr>
            <a:picLocks noChangeAspect="1" noChangeArrowheads="1"/>
          </p:cNvPicPr>
          <p:nvPr/>
        </p:nvPicPr>
        <p:blipFill>
          <a:blip r:embed="rId3" cstate="print"/>
          <a:srcRect r="1181" b="14101"/>
          <a:stretch>
            <a:fillRect/>
          </a:stretch>
        </p:blipFill>
        <p:spPr bwMode="auto">
          <a:xfrm>
            <a:off x="0" y="3538538"/>
            <a:ext cx="9144000" cy="2770187"/>
          </a:xfrm>
          <a:prstGeom prst="rect">
            <a:avLst/>
          </a:prstGeom>
          <a:noFill/>
          <a:ln w="9525">
            <a:noFill/>
            <a:miter lim="800000"/>
            <a:headEnd/>
            <a:tailEnd/>
          </a:ln>
        </p:spPr>
      </p:pic>
      <p:pic>
        <p:nvPicPr>
          <p:cNvPr id="7" name="Picture 101" descr="shield_white"/>
          <p:cNvPicPr>
            <a:picLocks noChangeAspect="1" noChangeArrowheads="1"/>
          </p:cNvPicPr>
          <p:nvPr/>
        </p:nvPicPr>
        <p:blipFill>
          <a:blip r:embed="rId4" cstate="print"/>
          <a:srcRect/>
          <a:stretch>
            <a:fillRect/>
          </a:stretch>
        </p:blipFill>
        <p:spPr bwMode="auto">
          <a:xfrm>
            <a:off x="4356100" y="620713"/>
            <a:ext cx="415925" cy="504825"/>
          </a:xfrm>
          <a:prstGeom prst="rect">
            <a:avLst/>
          </a:prstGeom>
          <a:noFill/>
          <a:ln w="9525">
            <a:noFill/>
            <a:miter lim="800000"/>
            <a:headEnd/>
            <a:tailEnd/>
          </a:ln>
        </p:spPr>
      </p:pic>
      <p:sp>
        <p:nvSpPr>
          <p:cNvPr id="18471" name="Rectangle 39"/>
          <p:cNvSpPr>
            <a:spLocks noGrp="1" noChangeArrowheads="1"/>
          </p:cNvSpPr>
          <p:nvPr>
            <p:ph type="subTitle" idx="1"/>
          </p:nvPr>
        </p:nvSpPr>
        <p:spPr bwMode="white">
          <a:xfrm>
            <a:off x="250825" y="2636838"/>
            <a:ext cx="8642350" cy="936625"/>
          </a:xfrm>
          <a:noFill/>
        </p:spPr>
        <p:txBody>
          <a:bodyPr/>
          <a:lstStyle>
            <a:lvl1pPr algn="ctr">
              <a:defRPr sz="2800"/>
            </a:lvl1pPr>
          </a:lstStyle>
          <a:p>
            <a:r>
              <a:rPr lang="en-US" smtClean="0"/>
              <a:t>Click to edit Master subtitle style</a:t>
            </a:r>
            <a:endParaRPr lang="en-GB"/>
          </a:p>
        </p:txBody>
      </p:sp>
      <p:sp>
        <p:nvSpPr>
          <p:cNvPr id="18472" name="Rectangle 40"/>
          <p:cNvSpPr>
            <a:spLocks noGrp="1" noChangeArrowheads="1"/>
          </p:cNvSpPr>
          <p:nvPr>
            <p:ph type="ctrTitle"/>
          </p:nvPr>
        </p:nvSpPr>
        <p:spPr>
          <a:xfrm>
            <a:off x="250825" y="1268413"/>
            <a:ext cx="8642350" cy="1152525"/>
          </a:xfrm>
        </p:spPr>
        <p:txBody>
          <a:bodyPr anchor="b"/>
          <a:lstStyle>
            <a:lvl1pPr algn="ctr">
              <a:defRPr sz="4800"/>
            </a:lvl1pPr>
          </a:lstStyle>
          <a:p>
            <a:r>
              <a:rPr lang="en-US" smtClean="0"/>
              <a:t>Click to edit Master title style</a:t>
            </a:r>
            <a:endParaRPr lang="en-GB"/>
          </a:p>
        </p:txBody>
      </p:sp>
      <p:sp>
        <p:nvSpPr>
          <p:cNvPr id="8" name="Rectangle 37"/>
          <p:cNvSpPr>
            <a:spLocks noGrp="1" noChangeArrowheads="1"/>
          </p:cNvSpPr>
          <p:nvPr>
            <p:ph type="dt" sz="half" idx="10"/>
          </p:nvPr>
        </p:nvSpPr>
        <p:spPr>
          <a:xfrm>
            <a:off x="250825" y="6381750"/>
            <a:ext cx="2736850" cy="360363"/>
          </a:xfrm>
        </p:spPr>
        <p:txBody>
          <a:bodyPr/>
          <a:lstStyle>
            <a:lvl1pPr>
              <a:defRPr/>
            </a:lvl1pPr>
          </a:lstStyle>
          <a:p>
            <a:pPr>
              <a:defRPr/>
            </a:pPr>
            <a:fld id="{D04F154E-38C9-4DB8-8A4F-C0AC7310946E}" type="datetime2">
              <a:rPr lang="en-GB"/>
              <a:pPr>
                <a:defRPr/>
              </a:pPr>
              <a:t>Tuesday, 21 June 2011</a:t>
            </a:fld>
            <a:endParaRPr lang="en-GB"/>
          </a:p>
        </p:txBody>
      </p:sp>
      <p:sp>
        <p:nvSpPr>
          <p:cNvPr id="9" name="Rectangle 38"/>
          <p:cNvSpPr>
            <a:spLocks noGrp="1" noChangeArrowheads="1"/>
          </p:cNvSpPr>
          <p:nvPr>
            <p:ph type="ftr" sz="quarter" idx="11"/>
          </p:nvPr>
        </p:nvSpPr>
        <p:spPr/>
        <p:txBody>
          <a:bodyPr anchor="ctr"/>
          <a:lstStyle>
            <a:lvl1pPr>
              <a:defRPr/>
            </a:lvl1pPr>
          </a:lstStyle>
          <a:p>
            <a:pPr>
              <a:defRPr/>
            </a:pPr>
            <a:endParaRPr lang="en-GB"/>
          </a:p>
        </p:txBody>
      </p:sp>
      <p:sp>
        <p:nvSpPr>
          <p:cNvPr id="10" name="Rectangle 41"/>
          <p:cNvSpPr>
            <a:spLocks noGrp="1" noChangeArrowheads="1"/>
          </p:cNvSpPr>
          <p:nvPr>
            <p:ph type="sldNum" sz="quarter" idx="12"/>
          </p:nvPr>
        </p:nvSpPr>
        <p:spPr>
          <a:xfrm>
            <a:off x="7380288" y="6381750"/>
            <a:ext cx="1485900" cy="360363"/>
          </a:xfrm>
        </p:spPr>
        <p:txBody>
          <a:bodyPr/>
          <a:lstStyle>
            <a:lvl1pPr>
              <a:defRPr/>
            </a:lvl1pPr>
          </a:lstStyle>
          <a:p>
            <a:pPr>
              <a:defRPr/>
            </a:pPr>
            <a:fld id="{56C04736-D383-4529-9164-DE801E74A059}"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FC56797C-1540-456F-802B-FF76B66938FC}" type="datetime2">
              <a:rPr lang="en-GB"/>
              <a:pPr>
                <a:defRPr/>
              </a:pPr>
              <a:t>Tuesday, 21 June 2011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2A1596B-A428-453D-88A2-A7718DC3ABA3}"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115888"/>
            <a:ext cx="2160587" cy="60102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115888"/>
            <a:ext cx="6329363" cy="6010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B169E3C7-B05F-4387-8A88-C38E5819F98D}" type="datetime2">
              <a:rPr lang="en-GB"/>
              <a:pPr>
                <a:defRPr/>
              </a:pPr>
              <a:t>Tuesday, 21 June 2011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236902B-37F3-4863-9018-10B064DA0675}"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67544" y="1125538"/>
            <a:ext cx="8208144" cy="5160982"/>
          </a:xfrm>
          <a:solidFill>
            <a:schemeClr val="bg2"/>
          </a:solidFill>
          <a:ln>
            <a:noFill/>
          </a:ln>
        </p:spPr>
        <p:txBody>
          <a:bodyPr/>
          <a:lstStyle>
            <a:lvl1pPr marL="0" indent="11113">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lvl1pPr>
              <a:defRPr/>
            </a:lvl1pPr>
          </a:lstStyle>
          <a:p>
            <a:pPr>
              <a:defRPr/>
            </a:pPr>
            <a:fld id="{417B9C86-ECA0-4237-9327-7326EC6903D1}" type="datetime2">
              <a:rPr lang="en-GB"/>
              <a:pPr>
                <a:defRPr/>
              </a:pPr>
              <a:t>Tuesday, 21 June 2011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476DBBA-FF16-43F6-A2AD-2A69E6FC39AC}" type="slidenum">
              <a:rPr lang="en-GB"/>
              <a:pPr>
                <a:defRPr/>
              </a:pPr>
              <a:t>‹#›</a:t>
            </a:fld>
            <a:endParaRPr lang="en-GB"/>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50AA51D-273B-445D-8256-C175B5B04B41}" type="datetime2">
              <a:rPr lang="en-GB"/>
              <a:pPr>
                <a:defRPr/>
              </a:pPr>
              <a:t>Tuesday, 21 June 2011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035E72B-EA0D-4479-B82D-FF20C266FBC5}"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125538"/>
            <a:ext cx="4135438"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538663" y="1125538"/>
            <a:ext cx="4137025"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pPr>
              <a:defRPr/>
            </a:pPr>
            <a:fld id="{32E9A23A-1050-4D76-8310-99A2D9F88C42}" type="datetime2">
              <a:rPr lang="en-GB"/>
              <a:pPr>
                <a:defRPr/>
              </a:pPr>
              <a:t>Tuesday, 21 June 2011</a:t>
            </a:fld>
            <a:endParaRPr lang="en-GB"/>
          </a:p>
        </p:txBody>
      </p:sp>
      <p:sp>
        <p:nvSpPr>
          <p:cNvPr id="6" name="Footer Placeholder 5"/>
          <p:cNvSpPr>
            <a:spLocks noGrp="1"/>
          </p:cNvSpPr>
          <p:nvPr>
            <p:ph type="ftr" sz="quarter" idx="11"/>
          </p:nvPr>
        </p:nvSpPr>
        <p:spPr/>
        <p:txBody>
          <a:bodyPr/>
          <a:lstStyle>
            <a:lvl1pPr>
              <a:defRPr/>
            </a:lvl1pPr>
          </a:lstStyle>
          <a:p>
            <a:pPr>
              <a:defRPr/>
            </a:pPr>
            <a:endParaRPr lang="en-GB"/>
          </a:p>
        </p:txBody>
      </p:sp>
      <p:sp>
        <p:nvSpPr>
          <p:cNvPr id="7" name="Slide Number Placeholder 6"/>
          <p:cNvSpPr>
            <a:spLocks noGrp="1"/>
          </p:cNvSpPr>
          <p:nvPr>
            <p:ph type="sldNum" sz="quarter" idx="12"/>
          </p:nvPr>
        </p:nvSpPr>
        <p:spPr/>
        <p:txBody>
          <a:bodyPr/>
          <a:lstStyle>
            <a:lvl1pPr>
              <a:defRPr/>
            </a:lvl1pPr>
          </a:lstStyle>
          <a:p>
            <a:pPr>
              <a:defRPr/>
            </a:pPr>
            <a:fld id="{D186F063-05EF-499F-A993-E3CB67AF4821}"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pPr>
              <a:defRPr/>
            </a:pPr>
            <a:fld id="{D1A1BDFB-B8C7-47D2-9F95-4826634B76AE}" type="datetime2">
              <a:rPr lang="en-GB"/>
              <a:pPr>
                <a:defRPr/>
              </a:pPr>
              <a:t>Tuesday, 21 June 2011</a:t>
            </a:fld>
            <a:endParaRPr lang="en-GB"/>
          </a:p>
        </p:txBody>
      </p:sp>
      <p:sp>
        <p:nvSpPr>
          <p:cNvPr id="8" name="Footer Placeholder 7"/>
          <p:cNvSpPr>
            <a:spLocks noGrp="1"/>
          </p:cNvSpPr>
          <p:nvPr>
            <p:ph type="ftr" sz="quarter" idx="11"/>
          </p:nvPr>
        </p:nvSpPr>
        <p:spPr/>
        <p:txBody>
          <a:bodyPr/>
          <a:lstStyle>
            <a:lvl1pPr>
              <a:defRPr/>
            </a:lvl1pPr>
          </a:lstStyle>
          <a:p>
            <a:pPr>
              <a:defRPr/>
            </a:pPr>
            <a:endParaRPr lang="en-GB"/>
          </a:p>
        </p:txBody>
      </p:sp>
      <p:sp>
        <p:nvSpPr>
          <p:cNvPr id="9" name="Slide Number Placeholder 8"/>
          <p:cNvSpPr>
            <a:spLocks noGrp="1"/>
          </p:cNvSpPr>
          <p:nvPr>
            <p:ph type="sldNum" sz="quarter" idx="12"/>
          </p:nvPr>
        </p:nvSpPr>
        <p:spPr/>
        <p:txBody>
          <a:bodyPr/>
          <a:lstStyle>
            <a:lvl1pPr>
              <a:defRPr/>
            </a:lvl1pPr>
          </a:lstStyle>
          <a:p>
            <a:pPr>
              <a:defRPr/>
            </a:pPr>
            <a:fld id="{BA6AE762-31A9-43E4-B9C7-A22E01493AB4}"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pPr>
              <a:defRPr/>
            </a:pPr>
            <a:fld id="{ECDE5CD8-074B-4715-A743-C6C86435B49D}" type="datetime2">
              <a:rPr lang="en-GB"/>
              <a:pPr>
                <a:defRPr/>
              </a:pPr>
              <a:t>Tuesday, 21 June 2011</a:t>
            </a:fld>
            <a:endParaRPr lang="en-GB"/>
          </a:p>
        </p:txBody>
      </p:sp>
      <p:sp>
        <p:nvSpPr>
          <p:cNvPr id="4" name="Footer Placeholder 3"/>
          <p:cNvSpPr>
            <a:spLocks noGrp="1"/>
          </p:cNvSpPr>
          <p:nvPr>
            <p:ph type="ftr" sz="quarter" idx="11"/>
          </p:nvPr>
        </p:nvSpPr>
        <p:spPr/>
        <p:txBody>
          <a:bodyPr/>
          <a:lstStyle>
            <a:lvl1pPr>
              <a:defRPr/>
            </a:lvl1pPr>
          </a:lstStyle>
          <a:p>
            <a:pPr>
              <a:defRPr/>
            </a:pPr>
            <a:endParaRPr lang="en-GB"/>
          </a:p>
        </p:txBody>
      </p:sp>
      <p:sp>
        <p:nvSpPr>
          <p:cNvPr id="5" name="Slide Number Placeholder 4"/>
          <p:cNvSpPr>
            <a:spLocks noGrp="1"/>
          </p:cNvSpPr>
          <p:nvPr>
            <p:ph type="sldNum" sz="quarter" idx="12"/>
          </p:nvPr>
        </p:nvSpPr>
        <p:spPr/>
        <p:txBody>
          <a:bodyPr/>
          <a:lstStyle>
            <a:lvl1pPr>
              <a:defRPr/>
            </a:lvl1pPr>
          </a:lstStyle>
          <a:p>
            <a:pPr>
              <a:defRPr/>
            </a:pPr>
            <a:fld id="{C9B20CE2-F966-4020-9029-C5475AE96972}"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7662E17D-DC39-45B6-AB66-8A51807BC45E}" type="datetime2">
              <a:rPr lang="en-GB"/>
              <a:pPr>
                <a:defRPr/>
              </a:pPr>
              <a:t>Tuesday, 21 June 2011</a:t>
            </a:fld>
            <a:endParaRPr lang="en-GB"/>
          </a:p>
        </p:txBody>
      </p:sp>
      <p:sp>
        <p:nvSpPr>
          <p:cNvPr id="3" name="Footer Placeholder 2"/>
          <p:cNvSpPr>
            <a:spLocks noGrp="1"/>
          </p:cNvSpPr>
          <p:nvPr>
            <p:ph type="ftr" sz="quarter" idx="11"/>
          </p:nvPr>
        </p:nvSpPr>
        <p:spPr/>
        <p:txBody>
          <a:bodyPr/>
          <a:lstStyle>
            <a:lvl1pPr>
              <a:defRPr/>
            </a:lvl1pPr>
          </a:lstStyle>
          <a:p>
            <a:pPr>
              <a:defRPr/>
            </a:pPr>
            <a:endParaRPr lang="en-GB"/>
          </a:p>
        </p:txBody>
      </p:sp>
      <p:sp>
        <p:nvSpPr>
          <p:cNvPr id="4" name="Slide Number Placeholder 3"/>
          <p:cNvSpPr>
            <a:spLocks noGrp="1"/>
          </p:cNvSpPr>
          <p:nvPr>
            <p:ph type="sldNum" sz="quarter" idx="12"/>
          </p:nvPr>
        </p:nvSpPr>
        <p:spPr/>
        <p:txBody>
          <a:bodyPr/>
          <a:lstStyle>
            <a:lvl1pPr>
              <a:defRPr/>
            </a:lvl1pPr>
          </a:lstStyle>
          <a:p>
            <a:pPr>
              <a:defRPr/>
            </a:pPr>
            <a:fld id="{AB0BF9DC-63A7-4C6E-AA48-3904CF494ED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84C30AF0-C320-4880-A166-778C11ADFA9C}" type="datetime2">
              <a:rPr lang="en-GB"/>
              <a:pPr>
                <a:defRPr/>
              </a:pPr>
              <a:t>Tuesday, 21 June 2011</a:t>
            </a:fld>
            <a:endParaRPr lang="en-GB"/>
          </a:p>
        </p:txBody>
      </p:sp>
      <p:sp>
        <p:nvSpPr>
          <p:cNvPr id="6" name="Footer Placeholder 5"/>
          <p:cNvSpPr>
            <a:spLocks noGrp="1"/>
          </p:cNvSpPr>
          <p:nvPr>
            <p:ph type="ftr" sz="quarter" idx="11"/>
          </p:nvPr>
        </p:nvSpPr>
        <p:spPr/>
        <p:txBody>
          <a:bodyPr/>
          <a:lstStyle>
            <a:lvl1pPr>
              <a:defRPr/>
            </a:lvl1pPr>
          </a:lstStyle>
          <a:p>
            <a:pPr>
              <a:defRPr/>
            </a:pPr>
            <a:endParaRPr lang="en-GB"/>
          </a:p>
        </p:txBody>
      </p:sp>
      <p:sp>
        <p:nvSpPr>
          <p:cNvPr id="7" name="Slide Number Placeholder 6"/>
          <p:cNvSpPr>
            <a:spLocks noGrp="1"/>
          </p:cNvSpPr>
          <p:nvPr>
            <p:ph type="sldNum" sz="quarter" idx="12"/>
          </p:nvPr>
        </p:nvSpPr>
        <p:spPr/>
        <p:txBody>
          <a:bodyPr/>
          <a:lstStyle>
            <a:lvl1pPr>
              <a:defRPr/>
            </a:lvl1pPr>
          </a:lstStyle>
          <a:p>
            <a:pPr>
              <a:defRPr/>
            </a:pPr>
            <a:fld id="{749388A0-1039-4413-A71D-7FD2B0C84009}"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3E78CADE-B94E-4937-B959-5E9886768660}" type="datetime2">
              <a:rPr lang="en-GB"/>
              <a:pPr>
                <a:defRPr/>
              </a:pPr>
              <a:t>Tuesday, 21 June 2011</a:t>
            </a:fld>
            <a:endParaRPr lang="en-GB"/>
          </a:p>
        </p:txBody>
      </p:sp>
      <p:sp>
        <p:nvSpPr>
          <p:cNvPr id="6" name="Footer Placeholder 5"/>
          <p:cNvSpPr>
            <a:spLocks noGrp="1"/>
          </p:cNvSpPr>
          <p:nvPr>
            <p:ph type="ftr" sz="quarter" idx="11"/>
          </p:nvPr>
        </p:nvSpPr>
        <p:spPr/>
        <p:txBody>
          <a:bodyPr/>
          <a:lstStyle>
            <a:lvl1pPr>
              <a:defRPr/>
            </a:lvl1pPr>
          </a:lstStyle>
          <a:p>
            <a:pPr>
              <a:defRPr/>
            </a:pPr>
            <a:endParaRPr lang="en-GB"/>
          </a:p>
        </p:txBody>
      </p:sp>
      <p:sp>
        <p:nvSpPr>
          <p:cNvPr id="7" name="Slide Number Placeholder 6"/>
          <p:cNvSpPr>
            <a:spLocks noGrp="1"/>
          </p:cNvSpPr>
          <p:nvPr>
            <p:ph type="sldNum" sz="quarter" idx="12"/>
          </p:nvPr>
        </p:nvSpPr>
        <p:spPr/>
        <p:txBody>
          <a:bodyPr/>
          <a:lstStyle>
            <a:lvl1pPr>
              <a:defRPr/>
            </a:lvl1pPr>
          </a:lstStyle>
          <a:p>
            <a:pPr>
              <a:defRPr/>
            </a:pPr>
            <a:fld id="{63439189-2047-4386-9D90-FE9F140642BD}"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489" name="Rectangle 81"/>
          <p:cNvSpPr>
            <a:spLocks noChangeArrowheads="1"/>
          </p:cNvSpPr>
          <p:nvPr/>
        </p:nvSpPr>
        <p:spPr bwMode="gray">
          <a:xfrm>
            <a:off x="0" y="6308725"/>
            <a:ext cx="9144000" cy="549275"/>
          </a:xfrm>
          <a:prstGeom prst="rect">
            <a:avLst/>
          </a:prstGeom>
          <a:solidFill>
            <a:srgbClr val="002569"/>
          </a:solidFill>
          <a:ln w="9525" algn="ctr">
            <a:noFill/>
            <a:miter lim="800000"/>
            <a:headEnd/>
            <a:tailEnd/>
          </a:ln>
          <a:effectLst/>
        </p:spPr>
        <p:txBody>
          <a:bodyPr wrap="none" anchor="ctr"/>
          <a:lstStyle/>
          <a:p>
            <a:pPr>
              <a:spcBef>
                <a:spcPct val="20000"/>
              </a:spcBef>
              <a:buClr>
                <a:schemeClr val="folHlink"/>
              </a:buClr>
              <a:buSzPct val="65000"/>
              <a:buFont typeface="Wingdings" pitchFamily="2" charset="2"/>
              <a:buChar char="n"/>
              <a:defRPr/>
            </a:pPr>
            <a:endParaRPr lang="en-GB">
              <a:effectLst>
                <a:outerShdw blurRad="38100" dist="38100" dir="2700000" algn="tl">
                  <a:srgbClr val="000000">
                    <a:alpha val="43137"/>
                  </a:srgbClr>
                </a:outerShdw>
              </a:effectLst>
            </a:endParaRPr>
          </a:p>
        </p:txBody>
      </p:sp>
      <p:sp>
        <p:nvSpPr>
          <p:cNvPr id="17467" name="Rectangle 59"/>
          <p:cNvSpPr>
            <a:spLocks noChangeArrowheads="1"/>
          </p:cNvSpPr>
          <p:nvPr/>
        </p:nvSpPr>
        <p:spPr bwMode="gray">
          <a:xfrm>
            <a:off x="0" y="0"/>
            <a:ext cx="9144000" cy="908050"/>
          </a:xfrm>
          <a:prstGeom prst="rect">
            <a:avLst/>
          </a:prstGeom>
          <a:solidFill>
            <a:srgbClr val="002569"/>
          </a:solidFill>
          <a:ln w="9525" algn="ctr">
            <a:noFill/>
            <a:miter lim="800000"/>
            <a:headEnd/>
            <a:tailEnd/>
          </a:ln>
          <a:effectLst/>
        </p:spPr>
        <p:txBody>
          <a:bodyPr wrap="none" anchor="ctr"/>
          <a:lstStyle/>
          <a:p>
            <a:pPr>
              <a:spcBef>
                <a:spcPct val="20000"/>
              </a:spcBef>
              <a:buClr>
                <a:schemeClr val="folHlink"/>
              </a:buClr>
              <a:buSzPct val="65000"/>
              <a:buFont typeface="Wingdings" pitchFamily="2" charset="2"/>
              <a:buChar char="n"/>
              <a:defRPr/>
            </a:pPr>
            <a:endParaRPr lang="en-GB">
              <a:effectLst>
                <a:outerShdw blurRad="38100" dist="38100" dir="2700000" algn="tl">
                  <a:srgbClr val="000000">
                    <a:alpha val="43137"/>
                  </a:srgbClr>
                </a:outerShdw>
              </a:effectLst>
            </a:endParaRPr>
          </a:p>
        </p:txBody>
      </p:sp>
      <p:sp>
        <p:nvSpPr>
          <p:cNvPr id="17447" name="Rectangle 39"/>
          <p:cNvSpPr>
            <a:spLocks noGrp="1" noChangeArrowheads="1"/>
          </p:cNvSpPr>
          <p:nvPr>
            <p:ph type="dt" sz="half" idx="2"/>
          </p:nvPr>
        </p:nvSpPr>
        <p:spPr bwMode="white">
          <a:xfrm>
            <a:off x="250825" y="6381750"/>
            <a:ext cx="2736850"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400">
                <a:solidFill>
                  <a:schemeClr val="tx1"/>
                </a:solidFill>
                <a:effectLst/>
                <a:latin typeface="+mn-lt"/>
              </a:defRPr>
            </a:lvl1pPr>
          </a:lstStyle>
          <a:p>
            <a:pPr>
              <a:defRPr/>
            </a:pPr>
            <a:fld id="{FE9DF2FA-0A4A-4D32-87D1-84AF5CD80819}" type="datetime2">
              <a:rPr lang="en-GB"/>
              <a:pPr>
                <a:defRPr/>
              </a:pPr>
              <a:t>Tuesday, 21 June 2011</a:t>
            </a:fld>
            <a:endParaRPr lang="en-GB"/>
          </a:p>
        </p:txBody>
      </p:sp>
      <p:sp>
        <p:nvSpPr>
          <p:cNvPr id="17448" name="Rectangle 40"/>
          <p:cNvSpPr>
            <a:spLocks noGrp="1" noChangeArrowheads="1"/>
          </p:cNvSpPr>
          <p:nvPr>
            <p:ph type="ftr" sz="quarter" idx="3"/>
          </p:nvPr>
        </p:nvSpPr>
        <p:spPr bwMode="white">
          <a:xfrm>
            <a:off x="3124200" y="6381750"/>
            <a:ext cx="411162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1400">
                <a:solidFill>
                  <a:schemeClr val="tx1"/>
                </a:solidFill>
                <a:effectLst/>
                <a:latin typeface="+mn-lt"/>
              </a:defRPr>
            </a:lvl1pPr>
          </a:lstStyle>
          <a:p>
            <a:pPr>
              <a:defRPr/>
            </a:pPr>
            <a:endParaRPr lang="en-GB"/>
          </a:p>
        </p:txBody>
      </p:sp>
      <p:sp>
        <p:nvSpPr>
          <p:cNvPr id="17449" name="Rectangle 41"/>
          <p:cNvSpPr>
            <a:spLocks noGrp="1" noChangeArrowheads="1"/>
          </p:cNvSpPr>
          <p:nvPr>
            <p:ph type="sldNum" sz="quarter" idx="4"/>
          </p:nvPr>
        </p:nvSpPr>
        <p:spPr bwMode="white">
          <a:xfrm>
            <a:off x="7380288" y="6381750"/>
            <a:ext cx="1512887"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solidFill>
                  <a:schemeClr val="tx1"/>
                </a:solidFill>
                <a:effectLst/>
                <a:latin typeface="+mn-lt"/>
              </a:defRPr>
            </a:lvl1pPr>
          </a:lstStyle>
          <a:p>
            <a:pPr>
              <a:defRPr/>
            </a:pPr>
            <a:fld id="{5DD27F98-A3BE-4AB4-A654-A442830E3A70}" type="slidenum">
              <a:rPr lang="en-GB"/>
              <a:pPr>
                <a:defRPr/>
              </a:pPr>
              <a:t>‹#›</a:t>
            </a:fld>
            <a:endParaRPr lang="en-GB"/>
          </a:p>
        </p:txBody>
      </p:sp>
      <p:sp>
        <p:nvSpPr>
          <p:cNvPr id="1031" name="Rectangle 56"/>
          <p:cNvSpPr>
            <a:spLocks noGrp="1" noChangeArrowheads="1"/>
          </p:cNvSpPr>
          <p:nvPr>
            <p:ph type="title"/>
          </p:nvPr>
        </p:nvSpPr>
        <p:spPr bwMode="white">
          <a:xfrm>
            <a:off x="2700338" y="115888"/>
            <a:ext cx="6192837" cy="720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32" name="Rectangle 58"/>
          <p:cNvSpPr>
            <a:spLocks noGrp="1" noChangeArrowheads="1"/>
          </p:cNvSpPr>
          <p:nvPr>
            <p:ph type="body" idx="1"/>
          </p:nvPr>
        </p:nvSpPr>
        <p:spPr bwMode="auto">
          <a:xfrm>
            <a:off x="250825" y="1125538"/>
            <a:ext cx="8424863" cy="5000625"/>
          </a:xfrm>
          <a:prstGeom prst="rect">
            <a:avLst/>
          </a:prstGeom>
          <a:solidFill>
            <a:srgbClr val="002569"/>
          </a:solid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pic>
        <p:nvPicPr>
          <p:cNvPr id="1033" name="Picture 83" descr="uoyo_alpha"/>
          <p:cNvPicPr>
            <a:picLocks noChangeAspect="1" noChangeArrowheads="1"/>
          </p:cNvPicPr>
          <p:nvPr/>
        </p:nvPicPr>
        <p:blipFill>
          <a:blip r:embed="rId13" cstate="print"/>
          <a:srcRect/>
          <a:stretch>
            <a:fillRect/>
          </a:stretch>
        </p:blipFill>
        <p:spPr bwMode="white">
          <a:xfrm>
            <a:off x="250825" y="115888"/>
            <a:ext cx="2368550" cy="287337"/>
          </a:xfrm>
          <a:prstGeom prst="rect">
            <a:avLst/>
          </a:prstGeom>
          <a:noFill/>
          <a:ln w="9525">
            <a:noFill/>
            <a:miter lim="800000"/>
            <a:headEnd/>
            <a:tailEnd/>
          </a:ln>
        </p:spPr>
      </p:pic>
      <p:pic>
        <p:nvPicPr>
          <p:cNvPr id="1034" name="Picture 85" descr="shield_white"/>
          <p:cNvPicPr>
            <a:picLocks noChangeAspect="1" noChangeArrowheads="1"/>
          </p:cNvPicPr>
          <p:nvPr/>
        </p:nvPicPr>
        <p:blipFill>
          <a:blip r:embed="rId14" cstate="print"/>
          <a:srcRect/>
          <a:stretch>
            <a:fillRect/>
          </a:stretch>
        </p:blipFill>
        <p:spPr bwMode="auto">
          <a:xfrm>
            <a:off x="1258888" y="404813"/>
            <a:ext cx="355600" cy="431800"/>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iming>
    <p:tnLst>
      <p:par>
        <p:cTn id="1" dur="indefinite" restart="never" nodeType="tmRoot"/>
      </p:par>
    </p:tnLst>
  </p:timing>
  <p:txStyles>
    <p:titleStyle>
      <a:lvl1pPr algn="r" rtl="0" fontAlgn="base">
        <a:spcBef>
          <a:spcPct val="0"/>
        </a:spcBef>
        <a:spcAft>
          <a:spcPct val="0"/>
        </a:spcAft>
        <a:defRPr sz="3200">
          <a:solidFill>
            <a:schemeClr val="tx1"/>
          </a:solidFill>
          <a:latin typeface="+mj-lt"/>
          <a:ea typeface="+mj-ea"/>
          <a:cs typeface="+mj-cs"/>
        </a:defRPr>
      </a:lvl1pPr>
      <a:lvl2pPr algn="r" rtl="0" fontAlgn="base">
        <a:spcBef>
          <a:spcPct val="0"/>
        </a:spcBef>
        <a:spcAft>
          <a:spcPct val="0"/>
        </a:spcAft>
        <a:defRPr sz="3200">
          <a:solidFill>
            <a:schemeClr val="tx1"/>
          </a:solidFill>
          <a:latin typeface="Arial" charset="0"/>
          <a:cs typeface="Arial" charset="0"/>
        </a:defRPr>
      </a:lvl2pPr>
      <a:lvl3pPr algn="r" rtl="0" fontAlgn="base">
        <a:spcBef>
          <a:spcPct val="0"/>
        </a:spcBef>
        <a:spcAft>
          <a:spcPct val="0"/>
        </a:spcAft>
        <a:defRPr sz="3200">
          <a:solidFill>
            <a:schemeClr val="tx1"/>
          </a:solidFill>
          <a:latin typeface="Arial" charset="0"/>
          <a:cs typeface="Arial" charset="0"/>
        </a:defRPr>
      </a:lvl3pPr>
      <a:lvl4pPr algn="r" rtl="0" fontAlgn="base">
        <a:spcBef>
          <a:spcPct val="0"/>
        </a:spcBef>
        <a:spcAft>
          <a:spcPct val="0"/>
        </a:spcAft>
        <a:defRPr sz="3200">
          <a:solidFill>
            <a:schemeClr val="tx1"/>
          </a:solidFill>
          <a:latin typeface="Arial" charset="0"/>
          <a:cs typeface="Arial" charset="0"/>
        </a:defRPr>
      </a:lvl4pPr>
      <a:lvl5pPr algn="r" rtl="0" fontAlgn="base">
        <a:spcBef>
          <a:spcPct val="0"/>
        </a:spcBef>
        <a:spcAft>
          <a:spcPct val="0"/>
        </a:spcAft>
        <a:defRPr sz="3200">
          <a:solidFill>
            <a:schemeClr val="tx1"/>
          </a:solidFill>
          <a:latin typeface="Arial" charset="0"/>
          <a:cs typeface="Arial" charset="0"/>
        </a:defRPr>
      </a:lvl5pPr>
      <a:lvl6pPr marL="457200" algn="r" rtl="0" eaLnBrk="1" fontAlgn="base" hangingPunct="1">
        <a:spcBef>
          <a:spcPct val="0"/>
        </a:spcBef>
        <a:spcAft>
          <a:spcPct val="0"/>
        </a:spcAft>
        <a:defRPr sz="3200">
          <a:solidFill>
            <a:schemeClr val="tx1"/>
          </a:solidFill>
          <a:latin typeface="Arial" charset="0"/>
          <a:cs typeface="Arial" charset="0"/>
        </a:defRPr>
      </a:lvl6pPr>
      <a:lvl7pPr marL="914400" algn="r" rtl="0" eaLnBrk="1" fontAlgn="base" hangingPunct="1">
        <a:spcBef>
          <a:spcPct val="0"/>
        </a:spcBef>
        <a:spcAft>
          <a:spcPct val="0"/>
        </a:spcAft>
        <a:defRPr sz="3200">
          <a:solidFill>
            <a:schemeClr val="tx1"/>
          </a:solidFill>
          <a:latin typeface="Arial" charset="0"/>
          <a:cs typeface="Arial" charset="0"/>
        </a:defRPr>
      </a:lvl7pPr>
      <a:lvl8pPr marL="1371600" algn="r" rtl="0" eaLnBrk="1" fontAlgn="base" hangingPunct="1">
        <a:spcBef>
          <a:spcPct val="0"/>
        </a:spcBef>
        <a:spcAft>
          <a:spcPct val="0"/>
        </a:spcAft>
        <a:defRPr sz="3200">
          <a:solidFill>
            <a:schemeClr val="tx1"/>
          </a:solidFill>
          <a:latin typeface="Arial" charset="0"/>
          <a:cs typeface="Arial" charset="0"/>
        </a:defRPr>
      </a:lvl8pPr>
      <a:lvl9pPr marL="1828800" algn="r" rtl="0" eaLnBrk="1" fontAlgn="base" hangingPunct="1">
        <a:spcBef>
          <a:spcPct val="0"/>
        </a:spcBef>
        <a:spcAft>
          <a:spcPct val="0"/>
        </a:spcAft>
        <a:defRPr sz="3200">
          <a:solidFill>
            <a:schemeClr val="tx1"/>
          </a:solidFill>
          <a:latin typeface="Arial" charset="0"/>
          <a:cs typeface="Arial" charset="0"/>
        </a:defRPr>
      </a:lvl9pPr>
    </p:titleStyle>
    <p:bodyStyle>
      <a:lvl1pPr marL="342900" indent="-342900" algn="l" rtl="0" fontAlgn="base">
        <a:spcBef>
          <a:spcPct val="30000"/>
        </a:spcBef>
        <a:spcAft>
          <a:spcPct val="0"/>
        </a:spcAft>
        <a:buClr>
          <a:srgbClr val="002569"/>
        </a:buClr>
        <a:buSzPct val="65000"/>
        <a:buFont typeface="Wingdings" pitchFamily="2" charset="2"/>
        <a:defRPr sz="3200">
          <a:solidFill>
            <a:schemeClr val="tx1"/>
          </a:solidFill>
          <a:latin typeface="+mn-lt"/>
          <a:ea typeface="+mn-ea"/>
          <a:cs typeface="+mn-cs"/>
        </a:defRPr>
      </a:lvl1pPr>
      <a:lvl2pPr marL="446088" indent="1588" algn="l" rtl="0" fontAlgn="base">
        <a:spcBef>
          <a:spcPct val="30000"/>
        </a:spcBef>
        <a:spcAft>
          <a:spcPct val="0"/>
        </a:spcAft>
        <a:buClr>
          <a:srgbClr val="002569"/>
        </a:buClr>
        <a:buSzPct val="65000"/>
        <a:buFont typeface="Wingdings" pitchFamily="2" charset="2"/>
        <a:defRPr sz="3000">
          <a:solidFill>
            <a:schemeClr val="tx1"/>
          </a:solidFill>
          <a:latin typeface="+mn-lt"/>
          <a:cs typeface="+mn-cs"/>
        </a:defRPr>
      </a:lvl2pPr>
      <a:lvl3pPr marL="895350" indent="19050" algn="l" rtl="0" fontAlgn="base">
        <a:spcBef>
          <a:spcPct val="30000"/>
        </a:spcBef>
        <a:spcAft>
          <a:spcPct val="0"/>
        </a:spcAft>
        <a:buClr>
          <a:srgbClr val="002569"/>
        </a:buClr>
        <a:buSzPct val="65000"/>
        <a:buFont typeface="Wingdings" pitchFamily="2" charset="2"/>
        <a:defRPr sz="2800">
          <a:solidFill>
            <a:schemeClr val="tx1"/>
          </a:solidFill>
          <a:latin typeface="+mn-lt"/>
          <a:cs typeface="+mn-cs"/>
        </a:defRPr>
      </a:lvl3pPr>
      <a:lvl4pPr marL="1343025" indent="28575" algn="l" rtl="0" fontAlgn="base">
        <a:spcBef>
          <a:spcPct val="30000"/>
        </a:spcBef>
        <a:spcAft>
          <a:spcPct val="0"/>
        </a:spcAft>
        <a:buClr>
          <a:srgbClr val="002569"/>
        </a:buClr>
        <a:buSzPct val="65000"/>
        <a:buFont typeface="Wingdings" pitchFamily="2" charset="2"/>
        <a:defRPr sz="2600">
          <a:solidFill>
            <a:schemeClr val="tx1"/>
          </a:solidFill>
          <a:latin typeface="+mn-lt"/>
          <a:cs typeface="+mn-cs"/>
        </a:defRPr>
      </a:lvl4pPr>
      <a:lvl5pPr marL="1790700" indent="38100" algn="l" rtl="0" fontAlgn="base">
        <a:spcBef>
          <a:spcPct val="30000"/>
        </a:spcBef>
        <a:spcAft>
          <a:spcPct val="0"/>
        </a:spcAft>
        <a:buClr>
          <a:srgbClr val="002569"/>
        </a:buClr>
        <a:buSzPct val="65000"/>
        <a:buFont typeface="Wingdings" pitchFamily="2" charset="2"/>
        <a:defRPr sz="2400">
          <a:solidFill>
            <a:schemeClr val="tx1"/>
          </a:solidFill>
          <a:latin typeface="+mn-lt"/>
          <a:cs typeface="+mn-cs"/>
        </a:defRPr>
      </a:lvl5pPr>
      <a:lvl6pPr marL="2247900" algn="l" rtl="0" eaLnBrk="1" fontAlgn="base" hangingPunct="1">
        <a:spcBef>
          <a:spcPct val="30000"/>
        </a:spcBef>
        <a:spcAft>
          <a:spcPct val="0"/>
        </a:spcAft>
        <a:buClr>
          <a:srgbClr val="002569"/>
        </a:buClr>
        <a:buSzPct val="65000"/>
        <a:buFont typeface="Wingdings" pitchFamily="2" charset="2"/>
        <a:defRPr sz="2400">
          <a:solidFill>
            <a:schemeClr val="tx1"/>
          </a:solidFill>
          <a:latin typeface="+mn-lt"/>
          <a:cs typeface="+mn-cs"/>
        </a:defRPr>
      </a:lvl6pPr>
      <a:lvl7pPr marL="2705100" algn="l" rtl="0" eaLnBrk="1" fontAlgn="base" hangingPunct="1">
        <a:spcBef>
          <a:spcPct val="30000"/>
        </a:spcBef>
        <a:spcAft>
          <a:spcPct val="0"/>
        </a:spcAft>
        <a:buClr>
          <a:srgbClr val="002569"/>
        </a:buClr>
        <a:buSzPct val="65000"/>
        <a:buFont typeface="Wingdings" pitchFamily="2" charset="2"/>
        <a:defRPr sz="2400">
          <a:solidFill>
            <a:schemeClr val="tx1"/>
          </a:solidFill>
          <a:latin typeface="+mn-lt"/>
          <a:cs typeface="+mn-cs"/>
        </a:defRPr>
      </a:lvl7pPr>
      <a:lvl8pPr marL="3162300" algn="l" rtl="0" eaLnBrk="1" fontAlgn="base" hangingPunct="1">
        <a:spcBef>
          <a:spcPct val="30000"/>
        </a:spcBef>
        <a:spcAft>
          <a:spcPct val="0"/>
        </a:spcAft>
        <a:buClr>
          <a:srgbClr val="002569"/>
        </a:buClr>
        <a:buSzPct val="65000"/>
        <a:buFont typeface="Wingdings" pitchFamily="2" charset="2"/>
        <a:defRPr sz="2400">
          <a:solidFill>
            <a:schemeClr val="tx1"/>
          </a:solidFill>
          <a:latin typeface="+mn-lt"/>
          <a:cs typeface="+mn-cs"/>
        </a:defRPr>
      </a:lvl8pPr>
      <a:lvl9pPr marL="3619500" algn="l" rtl="0" eaLnBrk="1" fontAlgn="base" hangingPunct="1">
        <a:spcBef>
          <a:spcPct val="30000"/>
        </a:spcBef>
        <a:spcAft>
          <a:spcPct val="0"/>
        </a:spcAft>
        <a:buClr>
          <a:srgbClr val="002569"/>
        </a:buClr>
        <a:buSzPct val="65000"/>
        <a:buFont typeface="Wingdings" pitchFamily="2" charset="2"/>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acm.org/about/code-of-ethics/#sect2" TargetMode="External"/><Relationship Id="rId2" Type="http://schemas.openxmlformats.org/officeDocument/2006/relationships/hyperlink" Target="http://www.acm.org/about/code-of-ethics/#sect1" TargetMode="External"/><Relationship Id="rId1" Type="http://schemas.openxmlformats.org/officeDocument/2006/relationships/slideLayout" Target="../slideLayouts/slideLayout2.xml"/><Relationship Id="rId6" Type="http://schemas.openxmlformats.org/officeDocument/2006/relationships/hyperlink" Target="http://www.acm.org/about/code-of-ethics/#ack" TargetMode="External"/><Relationship Id="rId5" Type="http://schemas.openxmlformats.org/officeDocument/2006/relationships/hyperlink" Target="http://www.acm.org/about/code-of-ethics/#sect4" TargetMode="External"/><Relationship Id="rId4" Type="http://schemas.openxmlformats.org/officeDocument/2006/relationships/hyperlink" Target="http://www.acm.org/about/code-of-ethics/#sect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users.cs.york.ac.uk/~alistair/projects/consent.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guardian.co.uk/technology/2009/feb/12/online-poker-bots" TargetMode="External"/><Relationship Id="rId2" Type="http://schemas.openxmlformats.org/officeDocument/2006/relationships/hyperlink" Target="http://poker.cs.ualberta.ca/"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users.cs.york.ac.uk/~alistair/Ethic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bps.org.uk/the-society/code-of-conduct/code-of-conduct_home.cfm" TargetMode="External"/><Relationship Id="rId2" Type="http://schemas.openxmlformats.org/officeDocument/2006/relationships/hyperlink" Target="http://www.acm.org/about/code-of-ethics" TargetMode="External"/><Relationship Id="rId1" Type="http://schemas.openxmlformats.org/officeDocument/2006/relationships/slideLayout" Target="../slideLayouts/slideLayout2.xml"/><Relationship Id="rId6" Type="http://schemas.openxmlformats.org/officeDocument/2006/relationships/hyperlink" Target="http://www.cs.york.ac.uk/books/Digitised/DoingQualitativeResearchCh10.pdf" TargetMode="External"/><Relationship Id="rId5" Type="http://schemas.openxmlformats.org/officeDocument/2006/relationships/hyperlink" Target="http://www.bcs.org/server.php?show=nav.6030" TargetMode="External"/><Relationship Id="rId4" Type="http://schemas.openxmlformats.org/officeDocument/2006/relationships/hyperlink" Target="http://www.bps.org.uk/document-download-area/document-download$.cfm?file_uuid=F1C8E142-E935-EC00-75FD-519F1FDDEA5D&amp;ext=pdf"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www-users.cs.york.ac.uk/~alistair/Ethics" TargetMode="External"/><Relationship Id="rId2" Type="http://schemas.openxmlformats.org/officeDocument/2006/relationships/hyperlink" Target="http://www-users.cs.york.ac.uk/~alistair/projects/consent.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Alistair D N Edwards</a:t>
            </a:r>
          </a:p>
          <a:p>
            <a:r>
              <a:rPr lang="en-GB" sz="2400" dirty="0" smtClean="0"/>
              <a:t>http://www-</a:t>
            </a:r>
            <a:r>
              <a:rPr lang="en-GB" sz="2400" dirty="0" err="1" smtClean="0"/>
              <a:t>users.cs.york.ac.uk</a:t>
            </a:r>
            <a:r>
              <a:rPr lang="en-GB" sz="2400" dirty="0" smtClean="0"/>
              <a:t>/~alistair</a:t>
            </a:r>
            <a:endParaRPr lang="en-GB" dirty="0"/>
          </a:p>
        </p:txBody>
      </p:sp>
      <p:sp>
        <p:nvSpPr>
          <p:cNvPr id="3" name="Title 2"/>
          <p:cNvSpPr>
            <a:spLocks noGrp="1"/>
          </p:cNvSpPr>
          <p:nvPr>
            <p:ph type="ctrTitle"/>
          </p:nvPr>
        </p:nvSpPr>
        <p:spPr/>
        <p:txBody>
          <a:bodyPr/>
          <a:lstStyle/>
          <a:p>
            <a:r>
              <a:rPr lang="en-GB" dirty="0" smtClean="0"/>
              <a:t>Ethics in Student Projects</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r>
              <a:rPr lang="en-GB" smtClean="0"/>
              <a:t>What are Ethics?</a:t>
            </a:r>
          </a:p>
        </p:txBody>
      </p:sp>
      <p:sp>
        <p:nvSpPr>
          <p:cNvPr id="108547" name="Rectangle 3"/>
          <p:cNvSpPr>
            <a:spLocks noGrp="1" noChangeArrowheads="1"/>
          </p:cNvSpPr>
          <p:nvPr>
            <p:ph type="body" idx="1"/>
          </p:nvPr>
        </p:nvSpPr>
        <p:spPr/>
        <p:txBody>
          <a:bodyPr/>
          <a:lstStyle/>
          <a:p>
            <a:pPr marL="0" indent="0"/>
            <a:r>
              <a:rPr lang="en-GB" dirty="0" smtClean="0"/>
              <a:t>The legal system reflects the extremes of the moral code</a:t>
            </a:r>
          </a:p>
          <a:p>
            <a:pPr marL="0" indent="0"/>
            <a:r>
              <a:rPr lang="en-GB" dirty="0" smtClean="0"/>
              <a:t>Just because something is legal it is not necessarily ethical</a:t>
            </a:r>
          </a:p>
          <a:p>
            <a:pPr marL="0" indent="0"/>
            <a:r>
              <a:rPr lang="en-GB" dirty="0" smtClean="0"/>
              <a:t>Examples?</a:t>
            </a:r>
          </a:p>
          <a:p>
            <a:pPr lvl="1"/>
            <a:r>
              <a:rPr lang="en-GB" dirty="0" smtClean="0"/>
              <a:t>MPs and expenses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8547">
                                            <p:txEl>
                                              <p:pRg st="1" end="1"/>
                                            </p:txEl>
                                          </p:spTgt>
                                        </p:tgtEl>
                                        <p:attrNameLst>
                                          <p:attrName>style.visibility</p:attrName>
                                        </p:attrNameLst>
                                      </p:cBhvr>
                                      <p:to>
                                        <p:strVal val="visible"/>
                                      </p:to>
                                    </p:set>
                                    <p:anim calcmode="lin" valueType="num">
                                      <p:cBhvr additive="base">
                                        <p:cTn id="7" dur="500" fill="hold"/>
                                        <p:tgtEl>
                                          <p:spTgt spid="108547">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85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8547">
                                            <p:txEl>
                                              <p:pRg st="2" end="2"/>
                                            </p:txEl>
                                          </p:spTgt>
                                        </p:tgtEl>
                                        <p:attrNameLst>
                                          <p:attrName>style.visibility</p:attrName>
                                        </p:attrNameLst>
                                      </p:cBhvr>
                                      <p:to>
                                        <p:strVal val="visible"/>
                                      </p:to>
                                    </p:set>
                                    <p:anim calcmode="lin" valueType="num">
                                      <p:cBhvr additive="base">
                                        <p:cTn id="13" dur="500" fill="hold"/>
                                        <p:tgtEl>
                                          <p:spTgt spid="108547">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85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8547">
                                            <p:txEl>
                                              <p:pRg st="3" end="3"/>
                                            </p:txEl>
                                          </p:spTgt>
                                        </p:tgtEl>
                                        <p:attrNameLst>
                                          <p:attrName>style.visibility</p:attrName>
                                        </p:attrNameLst>
                                      </p:cBhvr>
                                      <p:to>
                                        <p:strVal val="visible"/>
                                      </p:to>
                                    </p:set>
                                    <p:anim calcmode="lin" valueType="num">
                                      <p:cBhvr additive="base">
                                        <p:cTn id="19" dur="500" fill="hold"/>
                                        <p:tgtEl>
                                          <p:spTgt spid="10854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85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r>
              <a:rPr lang="en-GB" smtClean="0"/>
              <a:t>What are Ethics?</a:t>
            </a:r>
          </a:p>
        </p:txBody>
      </p:sp>
      <p:sp>
        <p:nvSpPr>
          <p:cNvPr id="111619" name="Rectangle 3"/>
          <p:cNvSpPr>
            <a:spLocks noGrp="1" noChangeArrowheads="1"/>
          </p:cNvSpPr>
          <p:nvPr>
            <p:ph type="body" idx="1"/>
          </p:nvPr>
        </p:nvSpPr>
        <p:spPr/>
        <p:txBody>
          <a:bodyPr/>
          <a:lstStyle/>
          <a:p>
            <a:pPr marL="0" indent="0"/>
            <a:r>
              <a:rPr lang="en-GB" smtClean="0"/>
              <a:t>As well as legal codes there are codes of ethics</a:t>
            </a:r>
          </a:p>
          <a:p>
            <a:pPr marL="0" indent="0">
              <a:spcBef>
                <a:spcPct val="100000"/>
              </a:spcBef>
            </a:pPr>
            <a:r>
              <a:rPr lang="en-GB" smtClean="0"/>
              <a:t>Usually applied by organizations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1619">
                                            <p:txEl>
                                              <p:pRg st="1" end="1"/>
                                            </p:txEl>
                                          </p:spTgt>
                                        </p:tgtEl>
                                        <p:attrNameLst>
                                          <p:attrName>style.visibility</p:attrName>
                                        </p:attrNameLst>
                                      </p:cBhvr>
                                      <p:to>
                                        <p:strVal val="visible"/>
                                      </p:to>
                                    </p:set>
                                    <p:anim calcmode="lin" valueType="num">
                                      <p:cBhvr additive="base">
                                        <p:cTn id="7" dur="500" fill="hold"/>
                                        <p:tgtEl>
                                          <p:spTgt spid="111619">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16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r>
              <a:rPr lang="en-GB" smtClean="0"/>
              <a:t>What are Ethics?</a:t>
            </a:r>
          </a:p>
        </p:txBody>
      </p:sp>
      <p:sp>
        <p:nvSpPr>
          <p:cNvPr id="93187" name="Rectangle 3"/>
          <p:cNvSpPr>
            <a:spLocks noGrp="1" noChangeArrowheads="1"/>
          </p:cNvSpPr>
          <p:nvPr>
            <p:ph type="body" idx="1"/>
          </p:nvPr>
        </p:nvSpPr>
        <p:spPr/>
        <p:txBody>
          <a:bodyPr/>
          <a:lstStyle/>
          <a:p>
            <a:pPr marL="0" indent="0"/>
            <a:r>
              <a:rPr lang="en-GB" smtClean="0"/>
              <a:t>There are no hard-and-fast rules</a:t>
            </a:r>
          </a:p>
          <a:p>
            <a:pPr lvl="1"/>
            <a:r>
              <a:rPr lang="en-GB" smtClean="0"/>
              <a:t>beyond the law</a:t>
            </a:r>
          </a:p>
          <a:p>
            <a:pPr marL="0" indent="0"/>
            <a:r>
              <a:rPr lang="en-GB" smtClean="0"/>
              <a:t>Personal judgements</a:t>
            </a:r>
          </a:p>
          <a:p>
            <a:pPr marL="0" indent="0"/>
            <a:r>
              <a:rPr lang="en-GB" smtClean="0"/>
              <a:t>Cultural differences</a:t>
            </a:r>
          </a:p>
          <a:p>
            <a:pPr marL="0" indent="0"/>
            <a:r>
              <a:rPr lang="en-GB" smtClean="0"/>
              <a:t>Every decision you make has an ethical dimension</a:t>
            </a:r>
          </a:p>
          <a:p>
            <a:pPr marL="0" indent="0"/>
            <a:r>
              <a:rPr lang="en-GB" smtClean="0"/>
              <a:t>Nothing I say today can be taken as definitive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anim calcmode="lin" valueType="num">
                                      <p:cBhvr additive="base">
                                        <p:cTn id="7" dur="500" fill="hold"/>
                                        <p:tgtEl>
                                          <p:spTgt spid="93187">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3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3187">
                                            <p:txEl>
                                              <p:pRg st="2" end="2"/>
                                            </p:txEl>
                                          </p:spTgt>
                                        </p:tgtEl>
                                        <p:attrNameLst>
                                          <p:attrName>style.visibility</p:attrName>
                                        </p:attrNameLst>
                                      </p:cBhvr>
                                      <p:to>
                                        <p:strVal val="visible"/>
                                      </p:to>
                                    </p:set>
                                    <p:anim calcmode="lin" valueType="num">
                                      <p:cBhvr additive="base">
                                        <p:cTn id="13" dur="1000" fill="hold"/>
                                        <p:tgtEl>
                                          <p:spTgt spid="93187">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93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3187">
                                            <p:txEl>
                                              <p:pRg st="3" end="3"/>
                                            </p:txEl>
                                          </p:spTgt>
                                        </p:tgtEl>
                                        <p:attrNameLst>
                                          <p:attrName>style.visibility</p:attrName>
                                        </p:attrNameLst>
                                      </p:cBhvr>
                                      <p:to>
                                        <p:strVal val="visible"/>
                                      </p:to>
                                    </p:set>
                                    <p:anim calcmode="lin" valueType="num">
                                      <p:cBhvr additive="base">
                                        <p:cTn id="19" dur="1000" fill="hold"/>
                                        <p:tgtEl>
                                          <p:spTgt spid="93187">
                                            <p:txEl>
                                              <p:pRg st="3" end="3"/>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931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3187">
                                            <p:txEl>
                                              <p:pRg st="4" end="4"/>
                                            </p:txEl>
                                          </p:spTgt>
                                        </p:tgtEl>
                                        <p:attrNameLst>
                                          <p:attrName>style.visibility</p:attrName>
                                        </p:attrNameLst>
                                      </p:cBhvr>
                                      <p:to>
                                        <p:strVal val="visible"/>
                                      </p:to>
                                    </p:set>
                                    <p:anim calcmode="lin" valueType="num">
                                      <p:cBhvr additive="base">
                                        <p:cTn id="25" dur="1000" fill="hold"/>
                                        <p:tgtEl>
                                          <p:spTgt spid="93187">
                                            <p:txEl>
                                              <p:pRg st="4" end="4"/>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931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93187">
                                            <p:txEl>
                                              <p:pRg st="5" end="5"/>
                                            </p:txEl>
                                          </p:spTgt>
                                        </p:tgtEl>
                                        <p:attrNameLst>
                                          <p:attrName>style.visibility</p:attrName>
                                        </p:attrNameLst>
                                      </p:cBhvr>
                                      <p:to>
                                        <p:strVal val="visible"/>
                                      </p:to>
                                    </p:set>
                                    <p:anim calcmode="lin" valueType="num">
                                      <p:cBhvr additive="base">
                                        <p:cTn id="31" dur="1000" fill="hold"/>
                                        <p:tgtEl>
                                          <p:spTgt spid="93187">
                                            <p:txEl>
                                              <p:pRg st="5" end="5"/>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9318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r>
              <a:rPr lang="en-GB" smtClean="0"/>
              <a:t>Ethics in projects</a:t>
            </a:r>
          </a:p>
        </p:txBody>
      </p:sp>
      <p:sp>
        <p:nvSpPr>
          <p:cNvPr id="47107" name="Rectangle 3"/>
          <p:cNvSpPr>
            <a:spLocks noGrp="1" noChangeArrowheads="1"/>
          </p:cNvSpPr>
          <p:nvPr>
            <p:ph type="body" idx="1"/>
          </p:nvPr>
        </p:nvSpPr>
        <p:spPr/>
        <p:txBody>
          <a:bodyPr/>
          <a:lstStyle/>
          <a:p>
            <a:pPr marL="609600" indent="-609600"/>
            <a:r>
              <a:rPr lang="en-GB" dirty="0" smtClean="0"/>
              <a:t>1.	Ensuring that the work of the project is carried out according to ethical principles.</a:t>
            </a:r>
          </a:p>
          <a:p>
            <a:pPr marL="609600" indent="-609600">
              <a:spcBef>
                <a:spcPts val="5400"/>
              </a:spcBef>
            </a:pPr>
            <a:r>
              <a:rPr lang="en-GB" dirty="0" smtClean="0"/>
              <a:t>2.	Having regard for the moral implications of the results of the project.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a:xfrm>
            <a:off x="1665288" y="609600"/>
            <a:ext cx="6619875" cy="2243336"/>
          </a:xfrm>
        </p:spPr>
        <p:txBody>
          <a:bodyPr/>
          <a:lstStyle/>
          <a:p>
            <a:pPr>
              <a:lnSpc>
                <a:spcPts val="4000"/>
              </a:lnSpc>
            </a:pPr>
            <a:r>
              <a:rPr lang="en-GB" sz="4000" dirty="0" smtClean="0"/>
              <a:t>Ensuring that the work of the project is carried out according to ethical principles</a:t>
            </a:r>
          </a:p>
        </p:txBody>
      </p:sp>
      <p:sp>
        <p:nvSpPr>
          <p:cNvPr id="96258" name="Rectangle 3"/>
          <p:cNvSpPr>
            <a:spLocks noGrp="1" noChangeArrowheads="1"/>
          </p:cNvSpPr>
          <p:nvPr>
            <p:ph type="body" idx="1"/>
          </p:nvPr>
        </p:nvSpPr>
        <p:spPr>
          <a:xfrm>
            <a:off x="1641475" y="2781300"/>
            <a:ext cx="6924675" cy="3314700"/>
          </a:xfrm>
        </p:spPr>
        <p:txBody>
          <a:bodyPr/>
          <a:lstStyle/>
          <a:p>
            <a:pPr marL="609600" indent="-609600"/>
            <a:endParaRPr lang="en-GB"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basics</a:t>
            </a:r>
            <a:endParaRPr lang="en-GB" dirty="0"/>
          </a:p>
        </p:txBody>
      </p:sp>
      <p:sp>
        <p:nvSpPr>
          <p:cNvPr id="3" name="Content Placeholder 2"/>
          <p:cNvSpPr>
            <a:spLocks noGrp="1"/>
          </p:cNvSpPr>
          <p:nvPr>
            <p:ph idx="1"/>
          </p:nvPr>
        </p:nvSpPr>
        <p:spPr/>
        <p:txBody>
          <a:bodyPr/>
          <a:lstStyle/>
          <a:p>
            <a:r>
              <a:rPr lang="en-GB" sz="3000" dirty="0" smtClean="0"/>
              <a:t>No plagiarism</a:t>
            </a:r>
          </a:p>
          <a:p>
            <a:r>
              <a:rPr lang="en-GB" sz="3000" dirty="0" smtClean="0"/>
              <a:t>Not making up results</a:t>
            </a:r>
          </a:p>
          <a:p>
            <a:r>
              <a:rPr lang="en-GB" sz="3000" dirty="0" smtClean="0"/>
              <a:t>Writing a true account as to what you did</a:t>
            </a:r>
          </a:p>
          <a:p>
            <a:r>
              <a:rPr lang="en-GB" sz="3000" dirty="0" smtClean="0"/>
              <a:t>Acknowledging assistance (including supervisor)</a:t>
            </a:r>
          </a:p>
          <a:p>
            <a:r>
              <a:rPr lang="en-GB" sz="3000" dirty="0" smtClean="0"/>
              <a:t>Respecting copyright</a:t>
            </a:r>
          </a:p>
          <a:p>
            <a:r>
              <a:rPr lang="en-GB" sz="3000" dirty="0" smtClean="0"/>
              <a:t>Using licensed software</a:t>
            </a:r>
          </a:p>
          <a:p>
            <a:r>
              <a:rPr lang="en-GB" sz="3000" dirty="0" smtClean="0"/>
              <a:t>etc…</a:t>
            </a:r>
          </a:p>
          <a:p>
            <a:r>
              <a:rPr lang="en-GB" sz="3000" dirty="0" smtClean="0"/>
              <a:t>If in doubt - </a:t>
            </a:r>
            <a:r>
              <a:rPr lang="en-GB" sz="3000" i="1" dirty="0" smtClean="0"/>
              <a:t>ask</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a:xfrm>
            <a:off x="1665288" y="609600"/>
            <a:ext cx="6619875" cy="1811338"/>
          </a:xfrm>
        </p:spPr>
        <p:txBody>
          <a:bodyPr/>
          <a:lstStyle/>
          <a:p>
            <a:pPr>
              <a:lnSpc>
                <a:spcPts val="3600"/>
              </a:lnSpc>
            </a:pPr>
            <a:r>
              <a:rPr lang="en-GB" sz="4000" dirty="0" smtClean="0"/>
              <a:t>Ensuring that the work of the project is carried out according to ethical principles</a:t>
            </a:r>
          </a:p>
        </p:txBody>
      </p:sp>
      <p:sp>
        <p:nvSpPr>
          <p:cNvPr id="96258" name="Rectangle 3"/>
          <p:cNvSpPr>
            <a:spLocks noGrp="1" noChangeArrowheads="1"/>
          </p:cNvSpPr>
          <p:nvPr>
            <p:ph type="body" idx="1"/>
          </p:nvPr>
        </p:nvSpPr>
        <p:spPr>
          <a:xfrm>
            <a:off x="1115617" y="2781300"/>
            <a:ext cx="7450534" cy="3314700"/>
          </a:xfrm>
        </p:spPr>
        <p:txBody>
          <a:bodyPr/>
          <a:lstStyle/>
          <a:p>
            <a:pPr marL="609600" indent="-609600"/>
            <a:r>
              <a:rPr lang="en-GB" dirty="0" smtClean="0"/>
              <a:t>Regarding any </a:t>
            </a:r>
            <a:r>
              <a:rPr lang="en-GB" i="1" dirty="0" smtClean="0"/>
              <a:t>people</a:t>
            </a:r>
            <a:r>
              <a:rPr lang="en-GB" dirty="0" smtClean="0"/>
              <a:t> involved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a:xfrm>
            <a:off x="1665288" y="609600"/>
            <a:ext cx="6811962" cy="1811338"/>
          </a:xfrm>
        </p:spPr>
        <p:txBody>
          <a:bodyPr/>
          <a:lstStyle/>
          <a:p>
            <a:r>
              <a:rPr lang="en-GB" sz="4000" smtClean="0"/>
              <a:t>Having regard for the moral implications of the results of the project</a:t>
            </a:r>
          </a:p>
        </p:txBody>
      </p:sp>
      <p:sp>
        <p:nvSpPr>
          <p:cNvPr id="97282" name="Rectangle 3"/>
          <p:cNvSpPr>
            <a:spLocks noGrp="1" noChangeArrowheads="1"/>
          </p:cNvSpPr>
          <p:nvPr>
            <p:ph type="body" idx="1"/>
          </p:nvPr>
        </p:nvSpPr>
        <p:spPr>
          <a:xfrm>
            <a:off x="1641475" y="2781300"/>
            <a:ext cx="6924675" cy="3314700"/>
          </a:xfrm>
        </p:spPr>
        <p:txBody>
          <a:bodyPr/>
          <a:lstStyle/>
          <a:p>
            <a:pPr marL="0" indent="0"/>
            <a:r>
              <a:rPr lang="en-GB" smtClean="0"/>
              <a:t>Not necessarily clear-cut</a:t>
            </a:r>
          </a:p>
          <a:p>
            <a:pPr lvl="1"/>
            <a:r>
              <a:rPr lang="en-GB" smtClean="0"/>
              <a:t>The student has no control over the use of their project results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r>
              <a:rPr lang="en-GB" smtClean="0"/>
              <a:t>Why ethics in projects?</a:t>
            </a:r>
          </a:p>
        </p:txBody>
      </p:sp>
      <p:sp>
        <p:nvSpPr>
          <p:cNvPr id="88067" name="Rectangle 3"/>
          <p:cNvSpPr>
            <a:spLocks noGrp="1" noChangeArrowheads="1"/>
          </p:cNvSpPr>
          <p:nvPr>
            <p:ph type="body" idx="1"/>
          </p:nvPr>
        </p:nvSpPr>
        <p:spPr/>
        <p:txBody>
          <a:bodyPr/>
          <a:lstStyle/>
          <a:p>
            <a:pPr marL="0" indent="0"/>
            <a:r>
              <a:rPr lang="en-GB" dirty="0" smtClean="0"/>
              <a:t>We should all act ethically</a:t>
            </a:r>
          </a:p>
          <a:p>
            <a:pPr marL="0" indent="0"/>
            <a:r>
              <a:rPr lang="en-GB" dirty="0" smtClean="0"/>
              <a:t>Students should learn how to work in an ethical manner</a:t>
            </a:r>
          </a:p>
          <a:p>
            <a:pPr marL="0" indent="0"/>
            <a:r>
              <a:rPr lang="en-GB" dirty="0" smtClean="0"/>
              <a:t>Projects are an opportunity to demonstrate that they have learned this</a:t>
            </a:r>
          </a:p>
          <a:p>
            <a:pPr marL="0" indent="0"/>
            <a:r>
              <a:rPr lang="en-GB" dirty="0" smtClean="0"/>
              <a:t>External bodies like to see evidence that students understand ethics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8067">
                                            <p:txEl>
                                              <p:pRg st="1" end="1"/>
                                            </p:txEl>
                                          </p:spTgt>
                                        </p:tgtEl>
                                        <p:attrNameLst>
                                          <p:attrName>style.visibility</p:attrName>
                                        </p:attrNameLst>
                                      </p:cBhvr>
                                      <p:to>
                                        <p:strVal val="visible"/>
                                      </p:to>
                                    </p:set>
                                    <p:anim calcmode="lin" valueType="num">
                                      <p:cBhvr additive="base">
                                        <p:cTn id="13" dur="500" fill="hold"/>
                                        <p:tgtEl>
                                          <p:spTgt spid="880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8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8067">
                                            <p:txEl>
                                              <p:pRg st="2" end="2"/>
                                            </p:txEl>
                                          </p:spTgt>
                                        </p:tgtEl>
                                        <p:attrNameLst>
                                          <p:attrName>style.visibility</p:attrName>
                                        </p:attrNameLst>
                                      </p:cBhvr>
                                      <p:to>
                                        <p:strVal val="visible"/>
                                      </p:to>
                                    </p:set>
                                    <p:anim calcmode="lin" valueType="num">
                                      <p:cBhvr additive="base">
                                        <p:cTn id="19" dur="500" fill="hold"/>
                                        <p:tgtEl>
                                          <p:spTgt spid="880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8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8067">
                                            <p:txEl>
                                              <p:pRg st="3" end="3"/>
                                            </p:txEl>
                                          </p:spTgt>
                                        </p:tgtEl>
                                        <p:attrNameLst>
                                          <p:attrName>style.visibility</p:attrName>
                                        </p:attrNameLst>
                                      </p:cBhvr>
                                      <p:to>
                                        <p:strVal val="visible"/>
                                      </p:to>
                                    </p:set>
                                    <p:anim calcmode="lin" valueType="num">
                                      <p:cBhvr additive="base">
                                        <p:cTn id="25" dur="500" fill="hold"/>
                                        <p:tgtEl>
                                          <p:spTgt spid="8806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80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r>
              <a:rPr lang="en-GB" smtClean="0"/>
              <a:t>Ethical codes</a:t>
            </a:r>
          </a:p>
        </p:txBody>
      </p:sp>
      <p:sp>
        <p:nvSpPr>
          <p:cNvPr id="112643" name="Rectangle 3"/>
          <p:cNvSpPr>
            <a:spLocks noGrp="1" noChangeArrowheads="1"/>
          </p:cNvSpPr>
          <p:nvPr>
            <p:ph type="body" idx="1"/>
          </p:nvPr>
        </p:nvSpPr>
        <p:spPr>
          <a:xfrm>
            <a:off x="3100388" y="3213100"/>
            <a:ext cx="5465762" cy="2882900"/>
          </a:xfrm>
        </p:spPr>
        <p:txBody>
          <a:bodyPr/>
          <a:lstStyle/>
          <a:p>
            <a:pPr marL="0" indent="0"/>
            <a:r>
              <a:rPr lang="en-GB" sz="4000" i="1" smtClean="0"/>
              <a:t>Do no harm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dissolve">
                                      <p:cBhvr>
                                        <p:cTn id="7" dur="500"/>
                                        <p:tgtEl>
                                          <p:spTgt spid="1126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GB" smtClean="0"/>
              <a:t>What are Ethics?</a:t>
            </a:r>
          </a:p>
        </p:txBody>
      </p:sp>
      <p:sp>
        <p:nvSpPr>
          <p:cNvPr id="46083" name="Rectangle 3"/>
          <p:cNvSpPr>
            <a:spLocks noGrp="1" noChangeArrowheads="1"/>
          </p:cNvSpPr>
          <p:nvPr>
            <p:ph type="body" idx="1"/>
          </p:nvPr>
        </p:nvSpPr>
        <p:spPr/>
        <p:txBody>
          <a:bodyPr/>
          <a:lstStyle/>
          <a:p>
            <a:pPr marL="0" indent="0"/>
            <a:r>
              <a:rPr lang="en-GB" i="1" smtClean="0"/>
              <a:t>The moral principles by which a person is guided</a:t>
            </a:r>
            <a:r>
              <a:rPr lang="en-GB" smtClean="0"/>
              <a:t> (OED)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6083">
                                            <p:txEl>
                                              <p:pRg st="0" end="0"/>
                                            </p:txEl>
                                          </p:spTgt>
                                        </p:tgtEl>
                                        <p:attrNameLst>
                                          <p:attrName>style.visibility</p:attrName>
                                        </p:attrNameLst>
                                      </p:cBhvr>
                                      <p:to>
                                        <p:strVal val="visible"/>
                                      </p:to>
                                    </p:set>
                                    <p:anim calcmode="discrete" valueType="clr">
                                      <p:cBhvr override="childStyle">
                                        <p:cTn id="7" dur="80"/>
                                        <p:tgtEl>
                                          <p:spTgt spid="4608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608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608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r>
              <a:rPr lang="en-GB" smtClean="0"/>
              <a:t>ACM Code of Ethics</a:t>
            </a:r>
          </a:p>
        </p:txBody>
      </p:sp>
      <p:sp>
        <p:nvSpPr>
          <p:cNvPr id="89091" name="Rectangle 3"/>
          <p:cNvSpPr>
            <a:spLocks noGrp="1" noChangeArrowheads="1"/>
          </p:cNvSpPr>
          <p:nvPr>
            <p:ph type="body" idx="1"/>
          </p:nvPr>
        </p:nvSpPr>
        <p:spPr/>
        <p:txBody>
          <a:bodyPr/>
          <a:lstStyle/>
          <a:p>
            <a:pPr marL="609600" indent="-609600"/>
            <a:r>
              <a:rPr lang="en-GB" b="1" smtClean="0">
                <a:hlinkClick r:id="rId2"/>
              </a:rPr>
              <a:t>General Moral Imperatives.</a:t>
            </a:r>
            <a:r>
              <a:rPr lang="en-GB" smtClean="0"/>
              <a:t> </a:t>
            </a:r>
          </a:p>
          <a:p>
            <a:pPr marL="609600" indent="-609600"/>
            <a:r>
              <a:rPr lang="en-GB" b="1" smtClean="0">
                <a:hlinkClick r:id="rId3"/>
              </a:rPr>
              <a:t>More Specific Professional Responsibilities.</a:t>
            </a:r>
            <a:r>
              <a:rPr lang="en-GB" smtClean="0"/>
              <a:t> </a:t>
            </a:r>
          </a:p>
          <a:p>
            <a:pPr marL="609600" indent="-609600"/>
            <a:r>
              <a:rPr lang="en-GB" b="1" smtClean="0">
                <a:hlinkClick r:id="rId4"/>
              </a:rPr>
              <a:t>Organizational Leadership Imperatives.</a:t>
            </a:r>
            <a:r>
              <a:rPr lang="en-GB" smtClean="0"/>
              <a:t> </a:t>
            </a:r>
          </a:p>
          <a:p>
            <a:pPr marL="609600" indent="-609600"/>
            <a:r>
              <a:rPr lang="en-GB" b="1" smtClean="0">
                <a:hlinkClick r:id="rId5"/>
              </a:rPr>
              <a:t>Compliance with the Code.</a:t>
            </a:r>
            <a:r>
              <a:rPr lang="en-GB" smtClean="0"/>
              <a:t> </a:t>
            </a:r>
          </a:p>
          <a:p>
            <a:pPr marL="609600" indent="-609600"/>
            <a:r>
              <a:rPr lang="en-GB" b="1" smtClean="0">
                <a:hlinkClick r:id="rId6"/>
              </a:rPr>
              <a:t>Acknowledgments.</a:t>
            </a:r>
            <a:r>
              <a:rPr lang="en-GB"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100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fill="hold" nodeType="afterEffect">
                                  <p:stCondLst>
                                    <p:cond delay="1000"/>
                                  </p:stCondLst>
                                  <p:childTnLst>
                                    <p:set>
                                      <p:cBhvr>
                                        <p:cTn id="11" dur="1" fill="hold">
                                          <p:stCondLst>
                                            <p:cond delay="0"/>
                                          </p:stCondLst>
                                        </p:cTn>
                                        <p:tgtEl>
                                          <p:spTgt spid="89091">
                                            <p:txEl>
                                              <p:pRg st="1" end="1"/>
                                            </p:txEl>
                                          </p:spTgt>
                                        </p:tgtEl>
                                        <p:attrNameLst>
                                          <p:attrName>style.visibility</p:attrName>
                                        </p:attrNameLst>
                                      </p:cBhvr>
                                      <p:to>
                                        <p:strVal val="visible"/>
                                      </p:to>
                                    </p:set>
                                    <p:anim calcmode="lin" valueType="num">
                                      <p:cBhvr additive="base">
                                        <p:cTn id="12" dur="500" fill="hold"/>
                                        <p:tgtEl>
                                          <p:spTgt spid="89091">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89091">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2" fill="hold" nodeType="afterEffect">
                                  <p:stCondLst>
                                    <p:cond delay="1000"/>
                                  </p:stCondLst>
                                  <p:childTnLst>
                                    <p:set>
                                      <p:cBhvr>
                                        <p:cTn id="16" dur="1" fill="hold">
                                          <p:stCondLst>
                                            <p:cond delay="0"/>
                                          </p:stCondLst>
                                        </p:cTn>
                                        <p:tgtEl>
                                          <p:spTgt spid="89091">
                                            <p:txEl>
                                              <p:pRg st="2" end="2"/>
                                            </p:txEl>
                                          </p:spTgt>
                                        </p:tgtEl>
                                        <p:attrNameLst>
                                          <p:attrName>style.visibility</p:attrName>
                                        </p:attrNameLst>
                                      </p:cBhvr>
                                      <p:to>
                                        <p:strVal val="visible"/>
                                      </p:to>
                                    </p:set>
                                    <p:anim calcmode="lin" valueType="num">
                                      <p:cBhvr additive="base">
                                        <p:cTn id="17" dur="500" fill="hold"/>
                                        <p:tgtEl>
                                          <p:spTgt spid="8909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9091">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4500"/>
                            </p:stCondLst>
                            <p:childTnLst>
                              <p:par>
                                <p:cTn id="20" presetID="2" presetClass="entr" presetSubtype="2" fill="hold" nodeType="afterEffect">
                                  <p:stCondLst>
                                    <p:cond delay="1000"/>
                                  </p:stCondLst>
                                  <p:childTnLst>
                                    <p:set>
                                      <p:cBhvr>
                                        <p:cTn id="21" dur="1" fill="hold">
                                          <p:stCondLst>
                                            <p:cond delay="0"/>
                                          </p:stCondLst>
                                        </p:cTn>
                                        <p:tgtEl>
                                          <p:spTgt spid="89091">
                                            <p:txEl>
                                              <p:pRg st="3" end="3"/>
                                            </p:txEl>
                                          </p:spTgt>
                                        </p:tgtEl>
                                        <p:attrNameLst>
                                          <p:attrName>style.visibility</p:attrName>
                                        </p:attrNameLst>
                                      </p:cBhvr>
                                      <p:to>
                                        <p:strVal val="visible"/>
                                      </p:to>
                                    </p:set>
                                    <p:anim calcmode="lin" valueType="num">
                                      <p:cBhvr additive="base">
                                        <p:cTn id="22" dur="500" fill="hold"/>
                                        <p:tgtEl>
                                          <p:spTgt spid="89091">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89091">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6000"/>
                            </p:stCondLst>
                            <p:childTnLst>
                              <p:par>
                                <p:cTn id="25" presetID="2" presetClass="entr" presetSubtype="2" fill="hold" nodeType="afterEffect">
                                  <p:stCondLst>
                                    <p:cond delay="1000"/>
                                  </p:stCondLst>
                                  <p:childTnLst>
                                    <p:set>
                                      <p:cBhvr>
                                        <p:cTn id="26" dur="1" fill="hold">
                                          <p:stCondLst>
                                            <p:cond delay="0"/>
                                          </p:stCondLst>
                                        </p:cTn>
                                        <p:tgtEl>
                                          <p:spTgt spid="89091">
                                            <p:txEl>
                                              <p:pRg st="4" end="4"/>
                                            </p:txEl>
                                          </p:spTgt>
                                        </p:tgtEl>
                                        <p:attrNameLst>
                                          <p:attrName>style.visibility</p:attrName>
                                        </p:attrNameLst>
                                      </p:cBhvr>
                                      <p:to>
                                        <p:strVal val="visible"/>
                                      </p:to>
                                    </p:set>
                                    <p:anim calcmode="lin" valueType="num">
                                      <p:cBhvr additive="base">
                                        <p:cTn id="27" dur="500" fill="hold"/>
                                        <p:tgtEl>
                                          <p:spTgt spid="8909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90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a:xfrm>
            <a:off x="1665288" y="609600"/>
            <a:ext cx="6811962" cy="1090613"/>
          </a:xfrm>
        </p:spPr>
        <p:txBody>
          <a:bodyPr/>
          <a:lstStyle/>
          <a:p>
            <a:r>
              <a:rPr lang="en-GB" smtClean="0"/>
              <a:t>1. General moral imperatives</a:t>
            </a:r>
          </a:p>
        </p:txBody>
      </p:sp>
      <p:sp>
        <p:nvSpPr>
          <p:cNvPr id="59395" name="Rectangle 3"/>
          <p:cNvSpPr>
            <a:spLocks noGrp="1" noChangeArrowheads="1"/>
          </p:cNvSpPr>
          <p:nvPr>
            <p:ph type="body" idx="1"/>
          </p:nvPr>
        </p:nvSpPr>
        <p:spPr>
          <a:xfrm>
            <a:off x="642938" y="1700213"/>
            <a:ext cx="7923212" cy="4395787"/>
          </a:xfrm>
        </p:spPr>
        <p:txBody>
          <a:bodyPr/>
          <a:lstStyle/>
          <a:p>
            <a:pPr marL="0" indent="0">
              <a:lnSpc>
                <a:spcPct val="80000"/>
              </a:lnSpc>
            </a:pPr>
            <a:r>
              <a:rPr lang="en-GB" sz="2800" b="1" dirty="0" smtClean="0"/>
              <a:t>1.1 Contribute to society and human well-being.</a:t>
            </a:r>
            <a:endParaRPr lang="en-GB" sz="2800" dirty="0" smtClean="0"/>
          </a:p>
          <a:p>
            <a:pPr marL="0" indent="0">
              <a:lnSpc>
                <a:spcPct val="80000"/>
              </a:lnSpc>
            </a:pPr>
            <a:r>
              <a:rPr lang="en-GB" sz="2400" dirty="0" smtClean="0"/>
              <a:t>This principle concerning the quality of life of all people affirms an obligation to protect fundamental human rights and to respect the diversity of all cultures. An essential aim of computing professionals is to minimize negative consequences of computing systems, including threats to health and safety. When designing or implementing systems, computing professionals must attempt to ensure that the products of their efforts will be used in socially responsible ways, will meet social needs, and will avoid harmful effects to health and welfare.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up)">
                                      <p:cBhvr>
                                        <p:cTn id="7" dur="500"/>
                                        <p:tgtEl>
                                          <p:spTgt spid="59395">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59395">
                                            <p:txEl>
                                              <p:pRg st="1" end="1"/>
                                            </p:txEl>
                                          </p:spTgt>
                                        </p:tgtEl>
                                        <p:attrNameLst>
                                          <p:attrName>style.visibility</p:attrName>
                                        </p:attrNameLst>
                                      </p:cBhvr>
                                      <p:to>
                                        <p:strVal val="visible"/>
                                      </p:to>
                                    </p:set>
                                    <p:animEffect transition="in" filter="wipe(up)">
                                      <p:cBhvr>
                                        <p:cTn id="10" dur="500"/>
                                        <p:tgtEl>
                                          <p:spTgt spid="593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a:xfrm>
            <a:off x="1665288" y="609600"/>
            <a:ext cx="6811962" cy="1090613"/>
          </a:xfrm>
        </p:spPr>
        <p:txBody>
          <a:bodyPr/>
          <a:lstStyle/>
          <a:p>
            <a:r>
              <a:rPr lang="en-GB" smtClean="0"/>
              <a:t>1. General moral imperatives</a:t>
            </a:r>
          </a:p>
        </p:txBody>
      </p:sp>
      <p:sp>
        <p:nvSpPr>
          <p:cNvPr id="102402" name="Rectangle 3"/>
          <p:cNvSpPr>
            <a:spLocks noGrp="1" noChangeArrowheads="1"/>
          </p:cNvSpPr>
          <p:nvPr>
            <p:ph type="body" idx="1"/>
          </p:nvPr>
        </p:nvSpPr>
        <p:spPr>
          <a:xfrm>
            <a:off x="642938" y="1700213"/>
            <a:ext cx="7923212" cy="4395787"/>
          </a:xfrm>
        </p:spPr>
        <p:txBody>
          <a:bodyPr/>
          <a:lstStyle/>
          <a:p>
            <a:pPr marL="0" indent="0">
              <a:lnSpc>
                <a:spcPct val="80000"/>
              </a:lnSpc>
            </a:pPr>
            <a:r>
              <a:rPr lang="en-GB" sz="2800" b="1" dirty="0" smtClean="0"/>
              <a:t>1.1 Contribute to society and human well-being.</a:t>
            </a:r>
            <a:endParaRPr lang="en-GB" sz="2800" dirty="0" smtClean="0"/>
          </a:p>
          <a:p>
            <a:pPr marL="0" indent="0">
              <a:lnSpc>
                <a:spcPct val="80000"/>
              </a:lnSpc>
            </a:pPr>
            <a:r>
              <a:rPr lang="en-GB" sz="2400" dirty="0" smtClean="0"/>
              <a:t>This principle concerning the quality of life of all people affirms an obligation to protect fundamental human rights and to respect the diversity of all cultures. An essential aim of computing professionals is to minimize negative consequences of computing systems, including threats to health and safety. When designing or implementing systems, computing professionals must </a:t>
            </a:r>
            <a:r>
              <a:rPr lang="en-GB" sz="2400" i="1" dirty="0" smtClean="0">
                <a:solidFill>
                  <a:srgbClr val="FF0000"/>
                </a:solidFill>
              </a:rPr>
              <a:t>attempt to ensure</a:t>
            </a:r>
            <a:r>
              <a:rPr lang="en-GB" sz="2400" dirty="0" smtClean="0"/>
              <a:t> that the products of their efforts will be used in socially responsible ways, will meet social needs, and will avoid harmful effects to health and welfare.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r>
              <a:rPr lang="en-GB" smtClean="0"/>
              <a:t>1. General moral imperatives</a:t>
            </a:r>
          </a:p>
        </p:txBody>
      </p:sp>
      <p:sp>
        <p:nvSpPr>
          <p:cNvPr id="56323" name="Rectangle 3"/>
          <p:cNvSpPr>
            <a:spLocks noGrp="1" noChangeArrowheads="1"/>
          </p:cNvSpPr>
          <p:nvPr>
            <p:ph type="body" idx="1"/>
          </p:nvPr>
        </p:nvSpPr>
        <p:spPr/>
        <p:txBody>
          <a:bodyPr/>
          <a:lstStyle/>
          <a:p>
            <a:pPr marL="447675" indent="-447675">
              <a:lnSpc>
                <a:spcPct val="90000"/>
              </a:lnSpc>
            </a:pPr>
            <a:r>
              <a:rPr lang="en-GB" sz="2400" i="1" smtClean="0"/>
              <a:t>As an ACM member I will ....</a:t>
            </a:r>
            <a:endParaRPr lang="en-GB" sz="2400" b="1" smtClean="0"/>
          </a:p>
          <a:p>
            <a:pPr marL="447675" indent="-447675">
              <a:lnSpc>
                <a:spcPct val="90000"/>
              </a:lnSpc>
            </a:pPr>
            <a:r>
              <a:rPr lang="en-GB" sz="2400" smtClean="0"/>
              <a:t>1.1 Contribute to society and human well-being.</a:t>
            </a:r>
          </a:p>
          <a:p>
            <a:pPr marL="447675" indent="-447675">
              <a:lnSpc>
                <a:spcPct val="90000"/>
              </a:lnSpc>
            </a:pPr>
            <a:r>
              <a:rPr lang="en-GB" sz="2400" smtClean="0"/>
              <a:t>1.2 Avoid harm to others.</a:t>
            </a:r>
          </a:p>
          <a:p>
            <a:pPr marL="447675" indent="-447675">
              <a:lnSpc>
                <a:spcPct val="90000"/>
              </a:lnSpc>
            </a:pPr>
            <a:r>
              <a:rPr lang="en-GB" sz="2400" smtClean="0"/>
              <a:t>1.3 Be honest and trustworthy.</a:t>
            </a:r>
          </a:p>
          <a:p>
            <a:pPr marL="447675" indent="-447675">
              <a:lnSpc>
                <a:spcPct val="90000"/>
              </a:lnSpc>
            </a:pPr>
            <a:r>
              <a:rPr lang="en-GB" sz="2400" smtClean="0"/>
              <a:t>1.4 Be fair and take action not to discriminate.</a:t>
            </a:r>
          </a:p>
          <a:p>
            <a:pPr marL="447675" indent="-447675">
              <a:lnSpc>
                <a:spcPct val="90000"/>
              </a:lnSpc>
            </a:pPr>
            <a:r>
              <a:rPr lang="en-GB" sz="2400" smtClean="0"/>
              <a:t>1.5 Honor property rights including copyrights and patent.</a:t>
            </a:r>
          </a:p>
          <a:p>
            <a:pPr marL="447675" indent="-447675">
              <a:lnSpc>
                <a:spcPct val="90000"/>
              </a:lnSpc>
            </a:pPr>
            <a:r>
              <a:rPr lang="en-GB" sz="2400" smtClean="0"/>
              <a:t>1.6 Give proper credit for intellectual property.</a:t>
            </a:r>
          </a:p>
          <a:p>
            <a:pPr marL="447675" indent="-447675">
              <a:lnSpc>
                <a:spcPct val="90000"/>
              </a:lnSpc>
            </a:pPr>
            <a:r>
              <a:rPr lang="en-GB" sz="2400" smtClean="0"/>
              <a:t>1.7 Respect the privacy of others.</a:t>
            </a:r>
          </a:p>
          <a:p>
            <a:pPr marL="447675" indent="-447675">
              <a:lnSpc>
                <a:spcPct val="90000"/>
              </a:lnSpc>
            </a:pPr>
            <a:r>
              <a:rPr lang="en-GB" sz="2400" smtClean="0"/>
              <a:t>1.8 Honor confidentiality.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2000"/>
                                  </p:stCondLst>
                                  <p:childTnLst>
                                    <p:set>
                                      <p:cBhvr>
                                        <p:cTn id="6" dur="1" fill="hold">
                                          <p:stCondLst>
                                            <p:cond delay="0"/>
                                          </p:stCondLst>
                                        </p:cTn>
                                        <p:tgtEl>
                                          <p:spTgt spid="56323">
                                            <p:txEl>
                                              <p:pRg st="2" end="2"/>
                                            </p:txEl>
                                          </p:spTgt>
                                        </p:tgtEl>
                                        <p:attrNameLst>
                                          <p:attrName>style.visibility</p:attrName>
                                        </p:attrNameLst>
                                      </p:cBhvr>
                                      <p:to>
                                        <p:strVal val="visible"/>
                                      </p:to>
                                    </p:set>
                                    <p:anim calcmode="lin" valueType="num">
                                      <p:cBhvr additive="base">
                                        <p:cTn id="7" dur="1000" fill="hold"/>
                                        <p:tgtEl>
                                          <p:spTgt spid="56323">
                                            <p:txEl>
                                              <p:pRg st="2" end="2"/>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56323">
                                            <p:txEl>
                                              <p:pRg st="2" end="2"/>
                                            </p:txEl>
                                          </p:spTgt>
                                        </p:tgtEl>
                                        <p:attrNameLst>
                                          <p:attrName>ppt_y</p:attrName>
                                        </p:attrNameLst>
                                      </p:cBhvr>
                                      <p:tavLst>
                                        <p:tav tm="0">
                                          <p:val>
                                            <p:strVal val="#ppt_y"/>
                                          </p:val>
                                        </p:tav>
                                        <p:tav tm="100000">
                                          <p:val>
                                            <p:strVal val="#ppt_y"/>
                                          </p:val>
                                        </p:tav>
                                      </p:tavLst>
                                    </p:anim>
                                  </p:childTnLst>
                                </p:cTn>
                              </p:par>
                            </p:childTnLst>
                          </p:cTn>
                        </p:par>
                        <p:par>
                          <p:cTn id="9" fill="hold">
                            <p:stCondLst>
                              <p:cond delay="3000"/>
                            </p:stCondLst>
                            <p:childTnLst>
                              <p:par>
                                <p:cTn id="10" presetID="2" presetClass="entr" presetSubtype="2" fill="hold" nodeType="afterEffect">
                                  <p:stCondLst>
                                    <p:cond delay="500"/>
                                  </p:stCondLst>
                                  <p:childTnLst>
                                    <p:set>
                                      <p:cBhvr>
                                        <p:cTn id="11" dur="1" fill="hold">
                                          <p:stCondLst>
                                            <p:cond delay="0"/>
                                          </p:stCondLst>
                                        </p:cTn>
                                        <p:tgtEl>
                                          <p:spTgt spid="56323">
                                            <p:txEl>
                                              <p:pRg st="3" end="3"/>
                                            </p:txEl>
                                          </p:spTgt>
                                        </p:tgtEl>
                                        <p:attrNameLst>
                                          <p:attrName>style.visibility</p:attrName>
                                        </p:attrNameLst>
                                      </p:cBhvr>
                                      <p:to>
                                        <p:strVal val="visible"/>
                                      </p:to>
                                    </p:set>
                                    <p:anim calcmode="lin" valueType="num">
                                      <p:cBhvr additive="base">
                                        <p:cTn id="12" dur="1000" fill="hold"/>
                                        <p:tgtEl>
                                          <p:spTgt spid="56323">
                                            <p:txEl>
                                              <p:pRg st="3" end="3"/>
                                            </p:txEl>
                                          </p:spTgt>
                                        </p:tgtEl>
                                        <p:attrNameLst>
                                          <p:attrName>ppt_x</p:attrName>
                                        </p:attrNameLst>
                                      </p:cBhvr>
                                      <p:tavLst>
                                        <p:tav tm="0">
                                          <p:val>
                                            <p:strVal val="1+#ppt_w/2"/>
                                          </p:val>
                                        </p:tav>
                                        <p:tav tm="100000">
                                          <p:val>
                                            <p:strVal val="#ppt_x"/>
                                          </p:val>
                                        </p:tav>
                                      </p:tavLst>
                                    </p:anim>
                                    <p:anim calcmode="lin" valueType="num">
                                      <p:cBhvr additive="base">
                                        <p:cTn id="13" dur="1000" fill="hold"/>
                                        <p:tgtEl>
                                          <p:spTgt spid="56323">
                                            <p:txEl>
                                              <p:pRg st="3" end="3"/>
                                            </p:txEl>
                                          </p:spTgt>
                                        </p:tgtEl>
                                        <p:attrNameLst>
                                          <p:attrName>ppt_y</p:attrName>
                                        </p:attrNameLst>
                                      </p:cBhvr>
                                      <p:tavLst>
                                        <p:tav tm="0">
                                          <p:val>
                                            <p:strVal val="#ppt_y"/>
                                          </p:val>
                                        </p:tav>
                                        <p:tav tm="100000">
                                          <p:val>
                                            <p:strVal val="#ppt_y"/>
                                          </p:val>
                                        </p:tav>
                                      </p:tavLst>
                                    </p:anim>
                                  </p:childTnLst>
                                </p:cTn>
                              </p:par>
                            </p:childTnLst>
                          </p:cTn>
                        </p:par>
                        <p:par>
                          <p:cTn id="14" fill="hold">
                            <p:stCondLst>
                              <p:cond delay="4500"/>
                            </p:stCondLst>
                            <p:childTnLst>
                              <p:par>
                                <p:cTn id="15" presetID="2" presetClass="entr" presetSubtype="2" fill="hold" nodeType="afterEffect">
                                  <p:stCondLst>
                                    <p:cond delay="500"/>
                                  </p:stCondLst>
                                  <p:childTnLst>
                                    <p:set>
                                      <p:cBhvr>
                                        <p:cTn id="16" dur="1" fill="hold">
                                          <p:stCondLst>
                                            <p:cond delay="0"/>
                                          </p:stCondLst>
                                        </p:cTn>
                                        <p:tgtEl>
                                          <p:spTgt spid="56323">
                                            <p:txEl>
                                              <p:pRg st="4" end="4"/>
                                            </p:txEl>
                                          </p:spTgt>
                                        </p:tgtEl>
                                        <p:attrNameLst>
                                          <p:attrName>style.visibility</p:attrName>
                                        </p:attrNameLst>
                                      </p:cBhvr>
                                      <p:to>
                                        <p:strVal val="visible"/>
                                      </p:to>
                                    </p:set>
                                    <p:anim calcmode="lin" valueType="num">
                                      <p:cBhvr additive="base">
                                        <p:cTn id="17" dur="1000" fill="hold"/>
                                        <p:tgtEl>
                                          <p:spTgt spid="56323">
                                            <p:txEl>
                                              <p:pRg st="4" end="4"/>
                                            </p:txEl>
                                          </p:spTgt>
                                        </p:tgtEl>
                                        <p:attrNameLst>
                                          <p:attrName>ppt_x</p:attrName>
                                        </p:attrNameLst>
                                      </p:cBhvr>
                                      <p:tavLst>
                                        <p:tav tm="0">
                                          <p:val>
                                            <p:strVal val="1+#ppt_w/2"/>
                                          </p:val>
                                        </p:tav>
                                        <p:tav tm="100000">
                                          <p:val>
                                            <p:strVal val="#ppt_x"/>
                                          </p:val>
                                        </p:tav>
                                      </p:tavLst>
                                    </p:anim>
                                    <p:anim calcmode="lin" valueType="num">
                                      <p:cBhvr additive="base">
                                        <p:cTn id="18" dur="1000" fill="hold"/>
                                        <p:tgtEl>
                                          <p:spTgt spid="56323">
                                            <p:txEl>
                                              <p:pRg st="4" end="4"/>
                                            </p:txEl>
                                          </p:spTgt>
                                        </p:tgtEl>
                                        <p:attrNameLst>
                                          <p:attrName>ppt_y</p:attrName>
                                        </p:attrNameLst>
                                      </p:cBhvr>
                                      <p:tavLst>
                                        <p:tav tm="0">
                                          <p:val>
                                            <p:strVal val="#ppt_y"/>
                                          </p:val>
                                        </p:tav>
                                        <p:tav tm="100000">
                                          <p:val>
                                            <p:strVal val="#ppt_y"/>
                                          </p:val>
                                        </p:tav>
                                      </p:tavLst>
                                    </p:anim>
                                  </p:childTnLst>
                                </p:cTn>
                              </p:par>
                            </p:childTnLst>
                          </p:cTn>
                        </p:par>
                        <p:par>
                          <p:cTn id="19" fill="hold">
                            <p:stCondLst>
                              <p:cond delay="6000"/>
                            </p:stCondLst>
                            <p:childTnLst>
                              <p:par>
                                <p:cTn id="20" presetID="2" presetClass="entr" presetSubtype="2" fill="hold" nodeType="afterEffect">
                                  <p:stCondLst>
                                    <p:cond delay="500"/>
                                  </p:stCondLst>
                                  <p:childTnLst>
                                    <p:set>
                                      <p:cBhvr>
                                        <p:cTn id="21" dur="1" fill="hold">
                                          <p:stCondLst>
                                            <p:cond delay="0"/>
                                          </p:stCondLst>
                                        </p:cTn>
                                        <p:tgtEl>
                                          <p:spTgt spid="56323">
                                            <p:txEl>
                                              <p:pRg st="5" end="5"/>
                                            </p:txEl>
                                          </p:spTgt>
                                        </p:tgtEl>
                                        <p:attrNameLst>
                                          <p:attrName>style.visibility</p:attrName>
                                        </p:attrNameLst>
                                      </p:cBhvr>
                                      <p:to>
                                        <p:strVal val="visible"/>
                                      </p:to>
                                    </p:set>
                                    <p:anim calcmode="lin" valueType="num">
                                      <p:cBhvr additive="base">
                                        <p:cTn id="22" dur="1000" fill="hold"/>
                                        <p:tgtEl>
                                          <p:spTgt spid="56323">
                                            <p:txEl>
                                              <p:pRg st="5" end="5"/>
                                            </p:txEl>
                                          </p:spTgt>
                                        </p:tgtEl>
                                        <p:attrNameLst>
                                          <p:attrName>ppt_x</p:attrName>
                                        </p:attrNameLst>
                                      </p:cBhvr>
                                      <p:tavLst>
                                        <p:tav tm="0">
                                          <p:val>
                                            <p:strVal val="1+#ppt_w/2"/>
                                          </p:val>
                                        </p:tav>
                                        <p:tav tm="100000">
                                          <p:val>
                                            <p:strVal val="#ppt_x"/>
                                          </p:val>
                                        </p:tav>
                                      </p:tavLst>
                                    </p:anim>
                                    <p:anim calcmode="lin" valueType="num">
                                      <p:cBhvr additive="base">
                                        <p:cTn id="23" dur="1000" fill="hold"/>
                                        <p:tgtEl>
                                          <p:spTgt spid="56323">
                                            <p:txEl>
                                              <p:pRg st="5" end="5"/>
                                            </p:txEl>
                                          </p:spTgt>
                                        </p:tgtEl>
                                        <p:attrNameLst>
                                          <p:attrName>ppt_y</p:attrName>
                                        </p:attrNameLst>
                                      </p:cBhvr>
                                      <p:tavLst>
                                        <p:tav tm="0">
                                          <p:val>
                                            <p:strVal val="#ppt_y"/>
                                          </p:val>
                                        </p:tav>
                                        <p:tav tm="100000">
                                          <p:val>
                                            <p:strVal val="#ppt_y"/>
                                          </p:val>
                                        </p:tav>
                                      </p:tavLst>
                                    </p:anim>
                                  </p:childTnLst>
                                </p:cTn>
                              </p:par>
                            </p:childTnLst>
                          </p:cTn>
                        </p:par>
                        <p:par>
                          <p:cTn id="24" fill="hold">
                            <p:stCondLst>
                              <p:cond delay="7500"/>
                            </p:stCondLst>
                            <p:childTnLst>
                              <p:par>
                                <p:cTn id="25" presetID="2" presetClass="entr" presetSubtype="2" fill="hold" nodeType="afterEffect">
                                  <p:stCondLst>
                                    <p:cond delay="500"/>
                                  </p:stCondLst>
                                  <p:childTnLst>
                                    <p:set>
                                      <p:cBhvr>
                                        <p:cTn id="26" dur="1" fill="hold">
                                          <p:stCondLst>
                                            <p:cond delay="0"/>
                                          </p:stCondLst>
                                        </p:cTn>
                                        <p:tgtEl>
                                          <p:spTgt spid="56323">
                                            <p:txEl>
                                              <p:pRg st="6" end="6"/>
                                            </p:txEl>
                                          </p:spTgt>
                                        </p:tgtEl>
                                        <p:attrNameLst>
                                          <p:attrName>style.visibility</p:attrName>
                                        </p:attrNameLst>
                                      </p:cBhvr>
                                      <p:to>
                                        <p:strVal val="visible"/>
                                      </p:to>
                                    </p:set>
                                    <p:anim calcmode="lin" valueType="num">
                                      <p:cBhvr additive="base">
                                        <p:cTn id="27" dur="1000" fill="hold"/>
                                        <p:tgtEl>
                                          <p:spTgt spid="56323">
                                            <p:txEl>
                                              <p:pRg st="6" end="6"/>
                                            </p:txEl>
                                          </p:spTgt>
                                        </p:tgtEl>
                                        <p:attrNameLst>
                                          <p:attrName>ppt_x</p:attrName>
                                        </p:attrNameLst>
                                      </p:cBhvr>
                                      <p:tavLst>
                                        <p:tav tm="0">
                                          <p:val>
                                            <p:strVal val="1+#ppt_w/2"/>
                                          </p:val>
                                        </p:tav>
                                        <p:tav tm="100000">
                                          <p:val>
                                            <p:strVal val="#ppt_x"/>
                                          </p:val>
                                        </p:tav>
                                      </p:tavLst>
                                    </p:anim>
                                    <p:anim calcmode="lin" valueType="num">
                                      <p:cBhvr additive="base">
                                        <p:cTn id="28" dur="1000" fill="hold"/>
                                        <p:tgtEl>
                                          <p:spTgt spid="56323">
                                            <p:txEl>
                                              <p:pRg st="6" end="6"/>
                                            </p:txEl>
                                          </p:spTgt>
                                        </p:tgtEl>
                                        <p:attrNameLst>
                                          <p:attrName>ppt_y</p:attrName>
                                        </p:attrNameLst>
                                      </p:cBhvr>
                                      <p:tavLst>
                                        <p:tav tm="0">
                                          <p:val>
                                            <p:strVal val="#ppt_y"/>
                                          </p:val>
                                        </p:tav>
                                        <p:tav tm="100000">
                                          <p:val>
                                            <p:strVal val="#ppt_y"/>
                                          </p:val>
                                        </p:tav>
                                      </p:tavLst>
                                    </p:anim>
                                  </p:childTnLst>
                                </p:cTn>
                              </p:par>
                            </p:childTnLst>
                          </p:cTn>
                        </p:par>
                        <p:par>
                          <p:cTn id="29" fill="hold">
                            <p:stCondLst>
                              <p:cond delay="9000"/>
                            </p:stCondLst>
                            <p:childTnLst>
                              <p:par>
                                <p:cTn id="30" presetID="2" presetClass="entr" presetSubtype="2" fill="hold" nodeType="afterEffect">
                                  <p:stCondLst>
                                    <p:cond delay="500"/>
                                  </p:stCondLst>
                                  <p:childTnLst>
                                    <p:set>
                                      <p:cBhvr>
                                        <p:cTn id="31" dur="1" fill="hold">
                                          <p:stCondLst>
                                            <p:cond delay="0"/>
                                          </p:stCondLst>
                                        </p:cTn>
                                        <p:tgtEl>
                                          <p:spTgt spid="56323">
                                            <p:txEl>
                                              <p:pRg st="7" end="7"/>
                                            </p:txEl>
                                          </p:spTgt>
                                        </p:tgtEl>
                                        <p:attrNameLst>
                                          <p:attrName>style.visibility</p:attrName>
                                        </p:attrNameLst>
                                      </p:cBhvr>
                                      <p:to>
                                        <p:strVal val="visible"/>
                                      </p:to>
                                    </p:set>
                                    <p:anim calcmode="lin" valueType="num">
                                      <p:cBhvr additive="base">
                                        <p:cTn id="32" dur="1000" fill="hold"/>
                                        <p:tgtEl>
                                          <p:spTgt spid="56323">
                                            <p:txEl>
                                              <p:pRg st="7" end="7"/>
                                            </p:txEl>
                                          </p:spTgt>
                                        </p:tgtEl>
                                        <p:attrNameLst>
                                          <p:attrName>ppt_x</p:attrName>
                                        </p:attrNameLst>
                                      </p:cBhvr>
                                      <p:tavLst>
                                        <p:tav tm="0">
                                          <p:val>
                                            <p:strVal val="1+#ppt_w/2"/>
                                          </p:val>
                                        </p:tav>
                                        <p:tav tm="100000">
                                          <p:val>
                                            <p:strVal val="#ppt_x"/>
                                          </p:val>
                                        </p:tav>
                                      </p:tavLst>
                                    </p:anim>
                                    <p:anim calcmode="lin" valueType="num">
                                      <p:cBhvr additive="base">
                                        <p:cTn id="33" dur="1000" fill="hold"/>
                                        <p:tgtEl>
                                          <p:spTgt spid="56323">
                                            <p:txEl>
                                              <p:pRg st="7" end="7"/>
                                            </p:txEl>
                                          </p:spTgt>
                                        </p:tgtEl>
                                        <p:attrNameLst>
                                          <p:attrName>ppt_y</p:attrName>
                                        </p:attrNameLst>
                                      </p:cBhvr>
                                      <p:tavLst>
                                        <p:tav tm="0">
                                          <p:val>
                                            <p:strVal val="#ppt_y"/>
                                          </p:val>
                                        </p:tav>
                                        <p:tav tm="100000">
                                          <p:val>
                                            <p:strVal val="#ppt_y"/>
                                          </p:val>
                                        </p:tav>
                                      </p:tavLst>
                                    </p:anim>
                                  </p:childTnLst>
                                </p:cTn>
                              </p:par>
                            </p:childTnLst>
                          </p:cTn>
                        </p:par>
                        <p:par>
                          <p:cTn id="34" fill="hold">
                            <p:stCondLst>
                              <p:cond delay="10500"/>
                            </p:stCondLst>
                            <p:childTnLst>
                              <p:par>
                                <p:cTn id="35" presetID="2" presetClass="entr" presetSubtype="2" fill="hold" nodeType="afterEffect">
                                  <p:stCondLst>
                                    <p:cond delay="500"/>
                                  </p:stCondLst>
                                  <p:childTnLst>
                                    <p:set>
                                      <p:cBhvr>
                                        <p:cTn id="36" dur="1" fill="hold">
                                          <p:stCondLst>
                                            <p:cond delay="0"/>
                                          </p:stCondLst>
                                        </p:cTn>
                                        <p:tgtEl>
                                          <p:spTgt spid="56323">
                                            <p:txEl>
                                              <p:pRg st="8" end="8"/>
                                            </p:txEl>
                                          </p:spTgt>
                                        </p:tgtEl>
                                        <p:attrNameLst>
                                          <p:attrName>style.visibility</p:attrName>
                                        </p:attrNameLst>
                                      </p:cBhvr>
                                      <p:to>
                                        <p:strVal val="visible"/>
                                      </p:to>
                                    </p:set>
                                    <p:anim calcmode="lin" valueType="num">
                                      <p:cBhvr additive="base">
                                        <p:cTn id="37" dur="1000" fill="hold"/>
                                        <p:tgtEl>
                                          <p:spTgt spid="56323">
                                            <p:txEl>
                                              <p:pRg st="8" end="8"/>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5632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r>
              <a:rPr lang="en-GB" smtClean="0"/>
              <a:t>1. General moral imperatives</a:t>
            </a:r>
          </a:p>
        </p:txBody>
      </p:sp>
      <p:sp>
        <p:nvSpPr>
          <p:cNvPr id="104450" name="Rectangle 3"/>
          <p:cNvSpPr>
            <a:spLocks noGrp="1" noChangeArrowheads="1"/>
          </p:cNvSpPr>
          <p:nvPr>
            <p:ph type="body" idx="1"/>
          </p:nvPr>
        </p:nvSpPr>
        <p:spPr/>
        <p:txBody>
          <a:bodyPr/>
          <a:lstStyle/>
          <a:p>
            <a:pPr marL="0" indent="0"/>
            <a:r>
              <a:rPr lang="en-GB" smtClean="0"/>
              <a:t>Is there a student project to which those do not apply?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r>
              <a:rPr lang="en-GB" smtClean="0"/>
              <a:t>1. General moral imperatives</a:t>
            </a:r>
          </a:p>
        </p:txBody>
      </p:sp>
      <p:sp>
        <p:nvSpPr>
          <p:cNvPr id="56323" name="Rectangle 3"/>
          <p:cNvSpPr>
            <a:spLocks noGrp="1" noChangeArrowheads="1"/>
          </p:cNvSpPr>
          <p:nvPr>
            <p:ph type="body" idx="1"/>
          </p:nvPr>
        </p:nvSpPr>
        <p:spPr/>
        <p:txBody>
          <a:bodyPr/>
          <a:lstStyle/>
          <a:p>
            <a:pPr marL="447675" indent="-447675">
              <a:lnSpc>
                <a:spcPct val="90000"/>
              </a:lnSpc>
            </a:pPr>
            <a:r>
              <a:rPr lang="en-GB" sz="2400" i="1" dirty="0" smtClean="0"/>
              <a:t>As an ACM member I will ....</a:t>
            </a:r>
            <a:endParaRPr lang="en-GB" sz="2400" b="1" dirty="0" smtClean="0"/>
          </a:p>
          <a:p>
            <a:pPr marL="447675" indent="-447675">
              <a:lnSpc>
                <a:spcPct val="90000"/>
              </a:lnSpc>
            </a:pPr>
            <a:r>
              <a:rPr lang="en-GB" sz="2400" dirty="0" smtClean="0"/>
              <a:t>1.1 Contribute to society and human well-being.</a:t>
            </a:r>
          </a:p>
          <a:p>
            <a:pPr marL="447675" indent="-447675">
              <a:lnSpc>
                <a:spcPct val="90000"/>
              </a:lnSpc>
            </a:pPr>
            <a:r>
              <a:rPr lang="en-GB" sz="2400" dirty="0" smtClean="0"/>
              <a:t>1.2 Avoid harm to others.</a:t>
            </a:r>
          </a:p>
          <a:p>
            <a:pPr marL="447675" indent="-447675">
              <a:lnSpc>
                <a:spcPct val="90000"/>
              </a:lnSpc>
            </a:pPr>
            <a:r>
              <a:rPr lang="en-GB" sz="2400" dirty="0" smtClean="0"/>
              <a:t>1.3 Be honest and trustworthy.</a:t>
            </a:r>
          </a:p>
          <a:p>
            <a:pPr marL="447675" indent="-447675">
              <a:lnSpc>
                <a:spcPct val="90000"/>
              </a:lnSpc>
            </a:pPr>
            <a:r>
              <a:rPr lang="en-GB" sz="2400" dirty="0" smtClean="0"/>
              <a:t>1.4 Be fair and take action not to discriminate.</a:t>
            </a:r>
          </a:p>
          <a:p>
            <a:pPr marL="447675" indent="-447675">
              <a:lnSpc>
                <a:spcPct val="90000"/>
              </a:lnSpc>
            </a:pPr>
            <a:r>
              <a:rPr lang="en-GB" sz="2400" dirty="0" smtClean="0"/>
              <a:t>1.5 </a:t>
            </a:r>
            <a:r>
              <a:rPr lang="en-GB" sz="2400" dirty="0" err="1" smtClean="0"/>
              <a:t>Honor</a:t>
            </a:r>
            <a:r>
              <a:rPr lang="en-GB" sz="2400" dirty="0" smtClean="0"/>
              <a:t> property rights including copyrights and patent.</a:t>
            </a:r>
          </a:p>
          <a:p>
            <a:pPr marL="447675" indent="-447675">
              <a:lnSpc>
                <a:spcPct val="90000"/>
              </a:lnSpc>
            </a:pPr>
            <a:r>
              <a:rPr lang="en-GB" sz="2400" dirty="0" smtClean="0"/>
              <a:t>1.6 Give proper credit for intellectual property.</a:t>
            </a:r>
          </a:p>
          <a:p>
            <a:pPr marL="447675" indent="-447675">
              <a:lnSpc>
                <a:spcPct val="90000"/>
              </a:lnSpc>
            </a:pPr>
            <a:r>
              <a:rPr lang="en-GB" sz="2400" dirty="0" smtClean="0"/>
              <a:t>1.7 Respect the privacy of others.</a:t>
            </a:r>
          </a:p>
          <a:p>
            <a:pPr marL="447675" indent="-447675">
              <a:lnSpc>
                <a:spcPct val="90000"/>
              </a:lnSpc>
            </a:pPr>
            <a:r>
              <a:rPr lang="en-GB" sz="2400" dirty="0" smtClean="0"/>
              <a:t>1.8 </a:t>
            </a:r>
            <a:r>
              <a:rPr lang="en-GB" sz="2400" dirty="0" err="1" smtClean="0"/>
              <a:t>Honor</a:t>
            </a:r>
            <a:r>
              <a:rPr lang="en-GB" sz="2400" dirty="0" smtClean="0"/>
              <a:t> confidentiality.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a:xfrm>
            <a:off x="1071538" y="115888"/>
            <a:ext cx="7821637" cy="2098666"/>
          </a:xfrm>
        </p:spPr>
        <p:txBody>
          <a:bodyPr/>
          <a:lstStyle/>
          <a:p>
            <a:r>
              <a:rPr lang="en-GB" sz="4000" dirty="0" smtClean="0"/>
              <a:t>Ethics of research with human participants</a:t>
            </a:r>
          </a:p>
        </p:txBody>
      </p:sp>
      <p:sp>
        <p:nvSpPr>
          <p:cNvPr id="106498" name="Rectangle 3"/>
          <p:cNvSpPr>
            <a:spLocks noGrp="1" noChangeArrowheads="1"/>
          </p:cNvSpPr>
          <p:nvPr>
            <p:ph type="body" idx="1"/>
          </p:nvPr>
        </p:nvSpPr>
        <p:spPr>
          <a:xfrm>
            <a:off x="250825" y="2643182"/>
            <a:ext cx="8424863" cy="3482981"/>
          </a:xfrm>
        </p:spPr>
        <p:txBody>
          <a:bodyPr/>
          <a:lstStyle/>
          <a:p>
            <a:pPr marL="0" indent="0">
              <a:lnSpc>
                <a:spcPct val="90000"/>
              </a:lnSpc>
            </a:pPr>
            <a:endParaRPr lang="en-GB"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a:xfrm>
            <a:off x="2699792" y="404664"/>
            <a:ext cx="6192837" cy="720725"/>
          </a:xfrm>
        </p:spPr>
        <p:txBody>
          <a:bodyPr/>
          <a:lstStyle/>
          <a:p>
            <a:r>
              <a:rPr lang="en-GB" dirty="0" smtClean="0"/>
              <a:t>Ethics of research with human participants</a:t>
            </a:r>
          </a:p>
        </p:txBody>
      </p:sp>
      <p:sp>
        <p:nvSpPr>
          <p:cNvPr id="106498" name="Rectangle 3"/>
          <p:cNvSpPr>
            <a:spLocks noGrp="1" noChangeArrowheads="1"/>
          </p:cNvSpPr>
          <p:nvPr>
            <p:ph type="body" idx="1"/>
          </p:nvPr>
        </p:nvSpPr>
        <p:spPr>
          <a:xfrm>
            <a:off x="467544" y="1628800"/>
            <a:ext cx="8208144" cy="4657720"/>
          </a:xfrm>
        </p:spPr>
        <p:txBody>
          <a:bodyPr/>
          <a:lstStyle/>
          <a:p>
            <a:pPr marL="0" indent="0">
              <a:lnSpc>
                <a:spcPct val="90000"/>
              </a:lnSpc>
            </a:pPr>
            <a:r>
              <a:rPr lang="en-GB" dirty="0" smtClean="0"/>
              <a:t>Very strict guidelines about what you can do with human participants</a:t>
            </a:r>
          </a:p>
          <a:p>
            <a:pPr marL="0" indent="0">
              <a:lnSpc>
                <a:spcPct val="90000"/>
              </a:lnSpc>
            </a:pPr>
            <a:endParaRPr lang="en-GB" dirty="0" smtClean="0"/>
          </a:p>
          <a:p>
            <a:pPr marL="0" indent="0">
              <a:lnSpc>
                <a:spcPct val="90000"/>
              </a:lnSpc>
            </a:pPr>
            <a:r>
              <a:rPr lang="en-GB" dirty="0" smtClean="0"/>
              <a:t>But also an opportunity to consider what you are doing</a:t>
            </a:r>
          </a:p>
          <a:p>
            <a:pPr marL="0" indent="0">
              <a:lnSpc>
                <a:spcPct val="90000"/>
              </a:lnSpc>
            </a:pPr>
            <a:endParaRPr lang="en-GB"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a:xfrm>
            <a:off x="1071563" y="692150"/>
            <a:ext cx="7867650" cy="1143000"/>
          </a:xfrm>
        </p:spPr>
        <p:txBody>
          <a:bodyPr/>
          <a:lstStyle/>
          <a:p>
            <a:r>
              <a:rPr lang="en-GB" smtClean="0"/>
              <a:t>Need to consider ethics at the following 5 stages:</a:t>
            </a:r>
          </a:p>
        </p:txBody>
      </p:sp>
      <p:sp>
        <p:nvSpPr>
          <p:cNvPr id="107522" name="Rectangle 3"/>
          <p:cNvSpPr>
            <a:spLocks noGrp="1" noChangeArrowheads="1"/>
          </p:cNvSpPr>
          <p:nvPr>
            <p:ph type="body" idx="1"/>
          </p:nvPr>
        </p:nvSpPr>
        <p:spPr>
          <a:xfrm>
            <a:off x="1371600" y="2060575"/>
            <a:ext cx="7239000" cy="3960813"/>
          </a:xfrm>
        </p:spPr>
        <p:txBody>
          <a:bodyPr/>
          <a:lstStyle/>
          <a:p>
            <a:pPr marL="609600" indent="-609600">
              <a:buFont typeface="Arial" charset="0"/>
              <a:buNone/>
            </a:pPr>
            <a:r>
              <a:rPr lang="en-GB" sz="2800" smtClean="0"/>
              <a:t>1. Recruitment of participants for studies</a:t>
            </a:r>
          </a:p>
          <a:p>
            <a:pPr marL="609600" indent="-609600">
              <a:buFont typeface="Arial" charset="0"/>
              <a:buNone/>
            </a:pPr>
            <a:r>
              <a:rPr lang="en-GB" sz="2800" smtClean="0"/>
              <a:t>2. Briefing of participants when a study starts</a:t>
            </a:r>
          </a:p>
          <a:p>
            <a:pPr marL="609600" indent="-609600">
              <a:buFont typeface="Arial" charset="0"/>
              <a:buNone/>
            </a:pPr>
            <a:r>
              <a:rPr lang="en-GB" sz="2800" smtClean="0"/>
              <a:t>3. During study</a:t>
            </a:r>
          </a:p>
          <a:p>
            <a:pPr marL="609600" indent="-609600">
              <a:buFont typeface="Arial" charset="0"/>
              <a:buNone/>
            </a:pPr>
            <a:r>
              <a:rPr lang="en-GB" sz="2800" smtClean="0"/>
              <a:t>4. Withdrawal from study</a:t>
            </a:r>
          </a:p>
          <a:p>
            <a:pPr marL="609600" indent="-609600">
              <a:buFont typeface="Arial" charset="0"/>
              <a:buNone/>
            </a:pPr>
            <a:r>
              <a:rPr lang="en-GB" sz="2800" smtClean="0"/>
              <a:t>5. Debriefing after study</a:t>
            </a:r>
          </a:p>
          <a:p>
            <a:pPr marL="609600" indent="-609600"/>
            <a:endParaRPr lang="en-GB"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a:xfrm>
            <a:off x="1308100" y="549275"/>
            <a:ext cx="7315200" cy="762000"/>
          </a:xfrm>
        </p:spPr>
        <p:txBody>
          <a:bodyPr/>
          <a:lstStyle/>
          <a:p>
            <a:r>
              <a:rPr lang="en-GB" smtClean="0"/>
              <a:t>Recruitment</a:t>
            </a:r>
          </a:p>
        </p:txBody>
      </p:sp>
      <p:sp>
        <p:nvSpPr>
          <p:cNvPr id="66563" name="Rectangle 3"/>
          <p:cNvSpPr>
            <a:spLocks noGrp="1" noChangeArrowheads="1"/>
          </p:cNvSpPr>
          <p:nvPr>
            <p:ph type="body" idx="1"/>
          </p:nvPr>
        </p:nvSpPr>
        <p:spPr>
          <a:xfrm>
            <a:off x="1219200" y="1700213"/>
            <a:ext cx="7315200" cy="4321175"/>
          </a:xfrm>
        </p:spPr>
        <p:txBody>
          <a:bodyPr/>
          <a:lstStyle/>
          <a:p>
            <a:pPr marL="0" indent="0">
              <a:lnSpc>
                <a:spcPct val="90000"/>
              </a:lnSpc>
            </a:pPr>
            <a:r>
              <a:rPr lang="en-GB" sz="2700" dirty="0" smtClean="0"/>
              <a:t>Need to inform participants of the nature of what they are being asked to do, the effort involved </a:t>
            </a:r>
          </a:p>
          <a:p>
            <a:pPr marL="0" indent="0">
              <a:lnSpc>
                <a:spcPct val="90000"/>
              </a:lnSpc>
              <a:spcBef>
                <a:spcPct val="50000"/>
              </a:spcBef>
            </a:pPr>
            <a:r>
              <a:rPr lang="en-GB" sz="2700" dirty="0" smtClean="0"/>
              <a:t>Should not ask a participant to act against their best interests</a:t>
            </a:r>
          </a:p>
          <a:p>
            <a:pPr marL="0" indent="0">
              <a:lnSpc>
                <a:spcPct val="90000"/>
              </a:lnSpc>
              <a:spcBef>
                <a:spcPct val="50000"/>
              </a:spcBef>
            </a:pPr>
            <a:r>
              <a:rPr lang="en-GB" sz="2700" dirty="0" smtClean="0"/>
              <a:t>Should not offer inducements that might cause a participant to act against their best interests</a:t>
            </a:r>
            <a:r>
              <a:rPr lang="en-GB" sz="2400" dirty="0" smtClean="0"/>
              <a:t> </a:t>
            </a:r>
          </a:p>
          <a:p>
            <a:pPr lvl="1">
              <a:lnSpc>
                <a:spcPct val="90000"/>
              </a:lnSpc>
            </a:pPr>
            <a:r>
              <a:rPr lang="en-GB" sz="2000" dirty="0" smtClean="0"/>
              <a:t>e.g. in the learning context, ask people to participate in a study with different versions of a teaching system to evaluate it, knowing that one of those versions is sub-optimal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 calcmode="lin" valueType="num">
                                      <p:cBhvr additive="base">
                                        <p:cTn id="7" dur="500" fill="hold"/>
                                        <p:tgtEl>
                                          <p:spTgt spid="6656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65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anim calcmode="lin" valueType="num">
                                      <p:cBhvr additive="base">
                                        <p:cTn id="13" dur="500" fill="hold"/>
                                        <p:tgtEl>
                                          <p:spTgt spid="6656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6563">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66563">
                                            <p:txEl>
                                              <p:pRg st="3" end="3"/>
                                            </p:txEl>
                                          </p:spTgt>
                                        </p:tgtEl>
                                        <p:attrNameLst>
                                          <p:attrName>style.visibility</p:attrName>
                                        </p:attrNameLst>
                                      </p:cBhvr>
                                      <p:to>
                                        <p:strVal val="visible"/>
                                      </p:to>
                                    </p:set>
                                    <p:anim calcmode="lin" valueType="num">
                                      <p:cBhvr additive="base">
                                        <p:cTn id="17" dur="500" fill="hold"/>
                                        <p:tgtEl>
                                          <p:spTgt spid="66563">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65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GB" smtClean="0"/>
              <a:t>What are Ethics?</a:t>
            </a:r>
          </a:p>
        </p:txBody>
      </p:sp>
      <p:sp>
        <p:nvSpPr>
          <p:cNvPr id="105475" name="Rectangle 3"/>
          <p:cNvSpPr>
            <a:spLocks noGrp="1" noChangeArrowheads="1"/>
          </p:cNvSpPr>
          <p:nvPr>
            <p:ph type="body" idx="1"/>
          </p:nvPr>
        </p:nvSpPr>
        <p:spPr/>
        <p:txBody>
          <a:bodyPr/>
          <a:lstStyle/>
          <a:p>
            <a:pPr marL="0" indent="0"/>
            <a:r>
              <a:rPr lang="en-GB" smtClean="0"/>
              <a:t>Ethics are based on an underlying moral code</a:t>
            </a:r>
          </a:p>
          <a:p>
            <a:pPr marL="0" indent="0"/>
            <a:r>
              <a:rPr lang="en-GB" smtClean="0"/>
              <a:t>That code is culturally dependent</a:t>
            </a:r>
          </a:p>
          <a:p>
            <a:pPr marL="0" indent="0"/>
            <a:r>
              <a:rPr lang="en-GB" smtClean="0"/>
              <a:t>Different philosophical schools imply different codes of ethics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5475">
                                            <p:txEl>
                                              <p:pRg st="1" end="1"/>
                                            </p:txEl>
                                          </p:spTgt>
                                        </p:tgtEl>
                                        <p:attrNameLst>
                                          <p:attrName>style.visibility</p:attrName>
                                        </p:attrNameLst>
                                      </p:cBhvr>
                                      <p:to>
                                        <p:strVal val="visible"/>
                                      </p:to>
                                    </p:set>
                                    <p:anim calcmode="discrete" valueType="clr">
                                      <p:cBhvr override="childStyle">
                                        <p:cTn id="7" dur="80"/>
                                        <p:tgtEl>
                                          <p:spTgt spid="10547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5475">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105475">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05475">
                                            <p:txEl>
                                              <p:pRg st="2" end="2"/>
                                            </p:txEl>
                                          </p:spTgt>
                                        </p:tgtEl>
                                        <p:attrNameLst>
                                          <p:attrName>style.visibility</p:attrName>
                                        </p:attrNameLst>
                                      </p:cBhvr>
                                      <p:to>
                                        <p:strVal val="visible"/>
                                      </p:to>
                                    </p:set>
                                    <p:anim calcmode="discrete" valueType="clr">
                                      <p:cBhvr override="childStyle">
                                        <p:cTn id="14" dur="80"/>
                                        <p:tgtEl>
                                          <p:spTgt spid="10547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05475">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105475">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a:xfrm>
            <a:off x="1308100" y="549275"/>
            <a:ext cx="7315200" cy="762000"/>
          </a:xfrm>
        </p:spPr>
        <p:txBody>
          <a:bodyPr/>
          <a:lstStyle/>
          <a:p>
            <a:r>
              <a:rPr lang="en-GB" smtClean="0"/>
              <a:t>Recruitment</a:t>
            </a:r>
          </a:p>
        </p:txBody>
      </p:sp>
      <p:sp>
        <p:nvSpPr>
          <p:cNvPr id="66563" name="Rectangle 3"/>
          <p:cNvSpPr>
            <a:spLocks noGrp="1" noChangeArrowheads="1"/>
          </p:cNvSpPr>
          <p:nvPr>
            <p:ph type="body" idx="1"/>
          </p:nvPr>
        </p:nvSpPr>
        <p:spPr>
          <a:xfrm>
            <a:off x="1219200" y="1700213"/>
            <a:ext cx="7315200" cy="4321175"/>
          </a:xfrm>
        </p:spPr>
        <p:txBody>
          <a:bodyPr/>
          <a:lstStyle/>
          <a:p>
            <a:pPr marL="0" indent="0">
              <a:lnSpc>
                <a:spcPct val="90000"/>
              </a:lnSpc>
            </a:pPr>
            <a:r>
              <a:rPr lang="en-GB" sz="2700" dirty="0" smtClean="0"/>
              <a:t>Need to inform participants of the nature of what they are being asked to do, the effort involved </a:t>
            </a:r>
          </a:p>
          <a:p>
            <a:pPr marL="0" indent="0">
              <a:lnSpc>
                <a:spcPct val="90000"/>
              </a:lnSpc>
              <a:spcBef>
                <a:spcPct val="50000"/>
              </a:spcBef>
            </a:pPr>
            <a:r>
              <a:rPr lang="en-GB" sz="2700" dirty="0" smtClean="0"/>
              <a:t>Should not ask a participant to act against their best interests</a:t>
            </a:r>
          </a:p>
          <a:p>
            <a:pPr marL="0" indent="0">
              <a:lnSpc>
                <a:spcPct val="90000"/>
              </a:lnSpc>
              <a:spcBef>
                <a:spcPct val="50000"/>
              </a:spcBef>
            </a:pPr>
            <a:r>
              <a:rPr lang="en-GB" sz="2700" dirty="0" smtClean="0"/>
              <a:t>Should not offer inducements that might cause a participant to act against their best interests</a:t>
            </a:r>
            <a:r>
              <a:rPr lang="en-GB" sz="2800" dirty="0" smtClean="0"/>
              <a:t> </a:t>
            </a:r>
          </a:p>
          <a:p>
            <a:pPr lvl="1">
              <a:lnSpc>
                <a:spcPct val="90000"/>
              </a:lnSpc>
            </a:pPr>
            <a:r>
              <a:rPr lang="en-GB" sz="2000" dirty="0" smtClean="0"/>
              <a:t>e.g. in the learning context, ask people to participate in a study with different versions of a teaching system to evaluate it,</a:t>
            </a:r>
            <a:r>
              <a:rPr lang="en-GB" sz="2000" i="1" dirty="0" smtClean="0">
                <a:solidFill>
                  <a:srgbClr val="FF0000"/>
                </a:solidFill>
              </a:rPr>
              <a:t> knowing that</a:t>
            </a:r>
            <a:r>
              <a:rPr lang="en-GB" sz="2000" dirty="0" smtClean="0"/>
              <a:t> one of those versions is sub-optimal</a:t>
            </a:r>
            <a:r>
              <a:rPr lang="en-GB" sz="2400" dirty="0" smtClean="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a:xfrm>
            <a:off x="1563688" y="476250"/>
            <a:ext cx="7275512" cy="914400"/>
          </a:xfrm>
        </p:spPr>
        <p:txBody>
          <a:bodyPr/>
          <a:lstStyle/>
          <a:p>
            <a:r>
              <a:rPr lang="en-GB" smtClean="0"/>
              <a:t>Briefing</a:t>
            </a:r>
          </a:p>
        </p:txBody>
      </p:sp>
      <p:sp>
        <p:nvSpPr>
          <p:cNvPr id="68611" name="Rectangle 3"/>
          <p:cNvSpPr>
            <a:spLocks noGrp="1" noChangeArrowheads="1"/>
          </p:cNvSpPr>
          <p:nvPr>
            <p:ph type="body" idx="1"/>
          </p:nvPr>
        </p:nvSpPr>
        <p:spPr>
          <a:xfrm>
            <a:off x="1447800" y="1916113"/>
            <a:ext cx="7239000" cy="4105275"/>
          </a:xfrm>
        </p:spPr>
        <p:txBody>
          <a:bodyPr/>
          <a:lstStyle/>
          <a:p>
            <a:pPr marL="0" indent="0">
              <a:lnSpc>
                <a:spcPct val="90000"/>
              </a:lnSpc>
              <a:spcBef>
                <a:spcPct val="50000"/>
              </a:spcBef>
            </a:pPr>
            <a:r>
              <a:rPr lang="en-GB" sz="2800" smtClean="0"/>
              <a:t>What you tell the person when they are starting a study</a:t>
            </a:r>
          </a:p>
          <a:p>
            <a:pPr marL="0" indent="0">
              <a:lnSpc>
                <a:spcPct val="90000"/>
              </a:lnSpc>
              <a:spcBef>
                <a:spcPct val="50000"/>
              </a:spcBef>
            </a:pPr>
            <a:r>
              <a:rPr lang="en-GB" sz="2800" smtClean="0"/>
              <a:t>Need to create a situation in which they can give </a:t>
            </a:r>
            <a:r>
              <a:rPr lang="en-GB" sz="2800" b="1" smtClean="0"/>
              <a:t>informed consent</a:t>
            </a:r>
          </a:p>
          <a:p>
            <a:pPr marL="0" indent="0">
              <a:lnSpc>
                <a:spcPct val="90000"/>
              </a:lnSpc>
              <a:spcBef>
                <a:spcPct val="50000"/>
              </a:spcBef>
            </a:pPr>
            <a:r>
              <a:rPr lang="en-GB" sz="2800" smtClean="0"/>
              <a:t>So they must be appropriately briefed - otherwise it doesn’t count as </a:t>
            </a:r>
            <a:r>
              <a:rPr lang="en-GB" sz="2800" b="1" smtClean="0"/>
              <a:t>informed</a:t>
            </a:r>
            <a:r>
              <a:rPr lang="en-GB" sz="2800" smtClean="0"/>
              <a:t> consent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8611">
                                            <p:txEl>
                                              <p:pRg st="2" end="2"/>
                                            </p:txEl>
                                          </p:spTgt>
                                        </p:tgtEl>
                                        <p:attrNameLst>
                                          <p:attrName>style.visibility</p:attrName>
                                        </p:attrNameLst>
                                      </p:cBhvr>
                                      <p:to>
                                        <p:strVal val="visible"/>
                                      </p:to>
                                    </p:set>
                                    <p:anim calcmode="lin" valueType="num">
                                      <p:cBhvr additive="base">
                                        <p:cTn id="7" dur="500" fill="hold"/>
                                        <p:tgtEl>
                                          <p:spTgt spid="68611">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861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p:txBody>
          <a:bodyPr/>
          <a:lstStyle/>
          <a:p>
            <a:r>
              <a:rPr lang="en-GB" smtClean="0"/>
              <a:t>Participants need to know:</a:t>
            </a:r>
          </a:p>
        </p:txBody>
      </p:sp>
      <p:sp>
        <p:nvSpPr>
          <p:cNvPr id="78851" name="Rectangle 3"/>
          <p:cNvSpPr>
            <a:spLocks noGrp="1" noChangeArrowheads="1"/>
          </p:cNvSpPr>
          <p:nvPr>
            <p:ph type="body" idx="1"/>
          </p:nvPr>
        </p:nvSpPr>
        <p:spPr>
          <a:xfrm>
            <a:off x="1755775" y="1981200"/>
            <a:ext cx="6810375" cy="4114800"/>
          </a:xfrm>
        </p:spPr>
        <p:txBody>
          <a:bodyPr/>
          <a:lstStyle/>
          <a:p>
            <a:pPr marL="0" indent="0">
              <a:lnSpc>
                <a:spcPct val="80000"/>
              </a:lnSpc>
            </a:pPr>
            <a:r>
              <a:rPr lang="en-GB" sz="2800" smtClean="0"/>
              <a:t>how much time</a:t>
            </a:r>
          </a:p>
          <a:p>
            <a:pPr marL="0" indent="0">
              <a:lnSpc>
                <a:spcPct val="80000"/>
              </a:lnSpc>
            </a:pPr>
            <a:r>
              <a:rPr lang="en-GB" sz="2800" smtClean="0"/>
              <a:t>how much effort</a:t>
            </a:r>
          </a:p>
          <a:p>
            <a:pPr marL="0" indent="0">
              <a:lnSpc>
                <a:spcPct val="80000"/>
              </a:lnSpc>
            </a:pPr>
            <a:r>
              <a:rPr lang="en-GB" sz="2800" smtClean="0"/>
              <a:t>type of task involved</a:t>
            </a:r>
          </a:p>
          <a:p>
            <a:pPr marL="0" indent="0">
              <a:lnSpc>
                <a:spcPct val="80000"/>
              </a:lnSpc>
            </a:pPr>
            <a:r>
              <a:rPr lang="en-GB" sz="2800" smtClean="0"/>
              <a:t>how they can withdraw</a:t>
            </a:r>
          </a:p>
          <a:p>
            <a:pPr marL="0" indent="0">
              <a:lnSpc>
                <a:spcPct val="80000"/>
              </a:lnSpc>
            </a:pPr>
            <a:r>
              <a:rPr lang="en-GB" sz="2800" smtClean="0"/>
              <a:t>what data will be collected</a:t>
            </a:r>
          </a:p>
          <a:p>
            <a:pPr marL="0" indent="0">
              <a:lnSpc>
                <a:spcPct val="80000"/>
              </a:lnSpc>
            </a:pPr>
            <a:r>
              <a:rPr lang="en-GB" sz="2800" smtClean="0"/>
              <a:t>what it will be used for</a:t>
            </a:r>
          </a:p>
          <a:p>
            <a:pPr marL="0" indent="0">
              <a:lnSpc>
                <a:spcPct val="80000"/>
              </a:lnSpc>
            </a:pPr>
            <a:r>
              <a:rPr lang="en-GB" sz="2800" smtClean="0"/>
              <a:t>who will have access to it</a:t>
            </a:r>
          </a:p>
          <a:p>
            <a:pPr marL="0" indent="0">
              <a:lnSpc>
                <a:spcPct val="80000"/>
              </a:lnSpc>
            </a:pPr>
            <a:r>
              <a:rPr lang="en-GB" sz="2800" smtClean="0"/>
              <a:t>how long it will be kept </a:t>
            </a:r>
          </a:p>
          <a:p>
            <a:pPr marL="0" indent="0">
              <a:lnSpc>
                <a:spcPct val="80000"/>
              </a:lnSpc>
            </a:pPr>
            <a:r>
              <a:rPr lang="en-GB" sz="2800" smtClean="0"/>
              <a:t>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8851">
                                            <p:txEl>
                                              <p:pRg st="1" end="1"/>
                                            </p:txEl>
                                          </p:spTgt>
                                        </p:tgtEl>
                                        <p:attrNameLst>
                                          <p:attrName>style.visibility</p:attrName>
                                        </p:attrNameLst>
                                      </p:cBhvr>
                                      <p:to>
                                        <p:strVal val="visible"/>
                                      </p:to>
                                    </p:set>
                                    <p:anim calcmode="lin" valueType="num">
                                      <p:cBhvr additive="base">
                                        <p:cTn id="13" dur="500" fill="hold"/>
                                        <p:tgtEl>
                                          <p:spTgt spid="7885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8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anim calcmode="lin" valueType="num">
                                      <p:cBhvr additive="base">
                                        <p:cTn id="19" dur="500" fill="hold"/>
                                        <p:tgtEl>
                                          <p:spTgt spid="7885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8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8851">
                                            <p:txEl>
                                              <p:pRg st="3" end="3"/>
                                            </p:txEl>
                                          </p:spTgt>
                                        </p:tgtEl>
                                        <p:attrNameLst>
                                          <p:attrName>style.visibility</p:attrName>
                                        </p:attrNameLst>
                                      </p:cBhvr>
                                      <p:to>
                                        <p:strVal val="visible"/>
                                      </p:to>
                                    </p:set>
                                    <p:anim calcmode="lin" valueType="num">
                                      <p:cBhvr additive="base">
                                        <p:cTn id="25" dur="500" fill="hold"/>
                                        <p:tgtEl>
                                          <p:spTgt spid="7885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8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8851">
                                            <p:txEl>
                                              <p:pRg st="4" end="4"/>
                                            </p:txEl>
                                          </p:spTgt>
                                        </p:tgtEl>
                                        <p:attrNameLst>
                                          <p:attrName>style.visibility</p:attrName>
                                        </p:attrNameLst>
                                      </p:cBhvr>
                                      <p:to>
                                        <p:strVal val="visible"/>
                                      </p:to>
                                    </p:set>
                                    <p:anim calcmode="lin" valueType="num">
                                      <p:cBhvr additive="base">
                                        <p:cTn id="31" dur="500" fill="hold"/>
                                        <p:tgtEl>
                                          <p:spTgt spid="7885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88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8851">
                                            <p:txEl>
                                              <p:pRg st="5" end="5"/>
                                            </p:txEl>
                                          </p:spTgt>
                                        </p:tgtEl>
                                        <p:attrNameLst>
                                          <p:attrName>style.visibility</p:attrName>
                                        </p:attrNameLst>
                                      </p:cBhvr>
                                      <p:to>
                                        <p:strVal val="visible"/>
                                      </p:to>
                                    </p:set>
                                    <p:anim calcmode="lin" valueType="num">
                                      <p:cBhvr additive="base">
                                        <p:cTn id="37" dur="500" fill="hold"/>
                                        <p:tgtEl>
                                          <p:spTgt spid="7885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88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8851">
                                            <p:txEl>
                                              <p:pRg st="6" end="6"/>
                                            </p:txEl>
                                          </p:spTgt>
                                        </p:tgtEl>
                                        <p:attrNameLst>
                                          <p:attrName>style.visibility</p:attrName>
                                        </p:attrNameLst>
                                      </p:cBhvr>
                                      <p:to>
                                        <p:strVal val="visible"/>
                                      </p:to>
                                    </p:set>
                                    <p:anim calcmode="lin" valueType="num">
                                      <p:cBhvr additive="base">
                                        <p:cTn id="43" dur="500" fill="hold"/>
                                        <p:tgtEl>
                                          <p:spTgt spid="7885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885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8851">
                                            <p:txEl>
                                              <p:pRg st="7" end="7"/>
                                            </p:txEl>
                                          </p:spTgt>
                                        </p:tgtEl>
                                        <p:attrNameLst>
                                          <p:attrName>style.visibility</p:attrName>
                                        </p:attrNameLst>
                                      </p:cBhvr>
                                      <p:to>
                                        <p:strVal val="visible"/>
                                      </p:to>
                                    </p:set>
                                    <p:anim calcmode="lin" valueType="num">
                                      <p:cBhvr additive="base">
                                        <p:cTn id="49" dur="500" fill="hold"/>
                                        <p:tgtEl>
                                          <p:spTgt spid="7885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885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8851">
                                            <p:txEl>
                                              <p:pRg st="8" end="8"/>
                                            </p:txEl>
                                          </p:spTgt>
                                        </p:tgtEl>
                                        <p:attrNameLst>
                                          <p:attrName>style.visibility</p:attrName>
                                        </p:attrNameLst>
                                      </p:cBhvr>
                                      <p:to>
                                        <p:strVal val="visible"/>
                                      </p:to>
                                    </p:set>
                                    <p:anim calcmode="lin" valueType="num">
                                      <p:cBhvr additive="base">
                                        <p:cTn id="55" dur="500" fill="hold"/>
                                        <p:tgtEl>
                                          <p:spTgt spid="78851">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885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r>
              <a:rPr lang="en-GB" i="1" smtClean="0"/>
              <a:t>Deception</a:t>
            </a:r>
            <a:r>
              <a:rPr lang="en-GB" smtClean="0"/>
              <a:t> in research</a:t>
            </a:r>
          </a:p>
        </p:txBody>
      </p:sp>
      <p:sp>
        <p:nvSpPr>
          <p:cNvPr id="70659" name="Rectangle 3"/>
          <p:cNvSpPr>
            <a:spLocks noGrp="1" noChangeArrowheads="1"/>
          </p:cNvSpPr>
          <p:nvPr>
            <p:ph type="body" idx="1"/>
          </p:nvPr>
        </p:nvSpPr>
        <p:spPr>
          <a:xfrm>
            <a:off x="1500188" y="1844675"/>
            <a:ext cx="7445375" cy="4251325"/>
          </a:xfrm>
        </p:spPr>
        <p:txBody>
          <a:bodyPr/>
          <a:lstStyle/>
          <a:p>
            <a:pPr marL="0" indent="0">
              <a:lnSpc>
                <a:spcPct val="90000"/>
              </a:lnSpc>
            </a:pPr>
            <a:r>
              <a:rPr lang="en-GB" sz="2800" dirty="0" smtClean="0"/>
              <a:t>Sometimes if participants know what the hypothesis is, it is going to ruin the experiment</a:t>
            </a:r>
          </a:p>
          <a:p>
            <a:pPr marL="0" indent="0">
              <a:lnSpc>
                <a:spcPct val="90000"/>
              </a:lnSpc>
              <a:spcBef>
                <a:spcPct val="50000"/>
              </a:spcBef>
            </a:pPr>
            <a:r>
              <a:rPr lang="en-GB" sz="2400" dirty="0" smtClean="0"/>
              <a:t>If I tell people in advance that I’m studying whether the location of the navigation bar affects their performance, they will be self-conscious about their performance, they will take particular note of the location</a:t>
            </a:r>
          </a:p>
          <a:p>
            <a:pPr marL="0" indent="0">
              <a:lnSpc>
                <a:spcPct val="90000"/>
              </a:lnSpc>
              <a:spcBef>
                <a:spcPct val="50000"/>
              </a:spcBef>
            </a:pPr>
            <a:r>
              <a:rPr lang="en-GB" sz="2400" dirty="0" smtClean="0"/>
              <a:t>So it is acceptable to withhold certain information</a:t>
            </a:r>
          </a:p>
          <a:p>
            <a:pPr lvl="1">
              <a:lnSpc>
                <a:spcPct val="90000"/>
              </a:lnSpc>
              <a:spcBef>
                <a:spcPts val="600"/>
              </a:spcBef>
            </a:pPr>
            <a:r>
              <a:rPr lang="en-GB" sz="2000" dirty="0" smtClean="0"/>
              <a:t>as long as it would not be harmful to the participant</a:t>
            </a:r>
          </a:p>
          <a:p>
            <a:pPr lvl="1">
              <a:lnSpc>
                <a:spcPct val="90000"/>
              </a:lnSpc>
              <a:spcBef>
                <a:spcPts val="600"/>
              </a:spcBef>
            </a:pPr>
            <a:r>
              <a:rPr lang="en-GB" sz="2000" dirty="0" smtClean="0"/>
              <a:t>the deception should be revealed at the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anim calcmode="lin" valueType="num">
                                      <p:cBhvr additive="base">
                                        <p:cTn id="7" dur="500" fill="hold"/>
                                        <p:tgtEl>
                                          <p:spTgt spid="70659">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0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 calcmode="lin" valueType="num">
                                      <p:cBhvr additive="base">
                                        <p:cTn id="13" dur="500" fill="hold"/>
                                        <p:tgtEl>
                                          <p:spTgt spid="70659">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06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anim calcmode="lin" valueType="num">
                                      <p:cBhvr additive="base">
                                        <p:cTn id="19" dur="500" fill="hold"/>
                                        <p:tgtEl>
                                          <p:spTgt spid="7065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065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70659">
                                            <p:txEl>
                                              <p:pRg st="4" end="4"/>
                                            </p:txEl>
                                          </p:spTgt>
                                        </p:tgtEl>
                                        <p:attrNameLst>
                                          <p:attrName>style.visibility</p:attrName>
                                        </p:attrNameLst>
                                      </p:cBhvr>
                                      <p:to>
                                        <p:strVal val="visible"/>
                                      </p:to>
                                    </p:set>
                                    <p:anim calcmode="lin" valueType="num">
                                      <p:cBhvr additive="base">
                                        <p:cTn id="23" dur="500" fill="hold"/>
                                        <p:tgtEl>
                                          <p:spTgt spid="7065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065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a:xfrm>
            <a:off x="1500188" y="609600"/>
            <a:ext cx="6727825" cy="990600"/>
          </a:xfrm>
        </p:spPr>
        <p:txBody>
          <a:bodyPr/>
          <a:lstStyle/>
          <a:p>
            <a:r>
              <a:rPr lang="en-GB" smtClean="0"/>
              <a:t>Consent form </a:t>
            </a:r>
          </a:p>
        </p:txBody>
      </p:sp>
      <p:sp>
        <p:nvSpPr>
          <p:cNvPr id="115714" name="Rectangle 3"/>
          <p:cNvSpPr>
            <a:spLocks noGrp="1" noChangeArrowheads="1"/>
          </p:cNvSpPr>
          <p:nvPr>
            <p:ph type="body" idx="1"/>
          </p:nvPr>
        </p:nvSpPr>
        <p:spPr>
          <a:xfrm>
            <a:off x="1435100" y="1773238"/>
            <a:ext cx="7023100" cy="4248150"/>
          </a:xfrm>
        </p:spPr>
        <p:txBody>
          <a:bodyPr/>
          <a:lstStyle/>
          <a:p>
            <a:pPr marL="0" indent="0"/>
            <a:r>
              <a:rPr lang="en-GB" sz="2800" dirty="0" smtClean="0"/>
              <a:t>At the end of briefing session, you ask the participant to give their consent, usually by reading and signing a consent form </a:t>
            </a:r>
          </a:p>
          <a:p>
            <a:pPr marL="0" indent="0"/>
            <a:r>
              <a:rPr lang="en-GB" sz="2800" dirty="0" smtClean="0"/>
              <a:t>For questionnaires, you can use ‘implicit consent’, if they have an explanation of what will happen to the data etc and they proceed to the questionnaire they are consenting, otherwise they would just stop</a:t>
            </a:r>
          </a:p>
          <a:p>
            <a:pPr indent="0"/>
            <a:r>
              <a:rPr lang="en-GB" sz="1800" dirty="0" smtClean="0">
                <a:hlinkClick r:id="rId2"/>
              </a:rPr>
              <a:t>http://www-users.cs.york.ac.uk/%7Ealistair/projects/consent.html</a:t>
            </a:r>
            <a:r>
              <a:rPr lang="en-GB" sz="2800" dirty="0" smtClean="0"/>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a:xfrm>
            <a:off x="1435100" y="381000"/>
            <a:ext cx="7327900" cy="1219200"/>
          </a:xfrm>
        </p:spPr>
        <p:txBody>
          <a:bodyPr/>
          <a:lstStyle/>
          <a:p>
            <a:r>
              <a:rPr lang="en-GB" smtClean="0"/>
              <a:t>During the study</a:t>
            </a:r>
          </a:p>
        </p:txBody>
      </p:sp>
      <p:sp>
        <p:nvSpPr>
          <p:cNvPr id="116738" name="Rectangle 3"/>
          <p:cNvSpPr>
            <a:spLocks noGrp="1" noChangeArrowheads="1"/>
          </p:cNvSpPr>
          <p:nvPr>
            <p:ph type="body" idx="1"/>
          </p:nvPr>
        </p:nvSpPr>
        <p:spPr>
          <a:xfrm>
            <a:off x="1435100" y="1676400"/>
            <a:ext cx="7099300" cy="4344988"/>
          </a:xfrm>
        </p:spPr>
        <p:txBody>
          <a:bodyPr/>
          <a:lstStyle/>
          <a:p>
            <a:pPr marL="0" indent="0">
              <a:lnSpc>
                <a:spcPct val="90000"/>
              </a:lnSpc>
            </a:pPr>
            <a:r>
              <a:rPr lang="en-GB" smtClean="0"/>
              <a:t>Participants should not be asked to do things which are dangerous, excessively boring etc</a:t>
            </a:r>
          </a:p>
          <a:p>
            <a:pPr marL="0" indent="0">
              <a:lnSpc>
                <a:spcPct val="90000"/>
              </a:lnSpc>
              <a:spcBef>
                <a:spcPct val="150000"/>
              </a:spcBef>
            </a:pPr>
            <a:r>
              <a:rPr lang="en-GB" smtClean="0"/>
              <a:t>Must be allowed suitable breaks for refreshments, rest etc (may be obvious, but you’d be surprised!)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a:xfrm>
            <a:off x="1500188" y="304800"/>
            <a:ext cx="7339012" cy="990600"/>
          </a:xfrm>
        </p:spPr>
        <p:txBody>
          <a:bodyPr/>
          <a:lstStyle/>
          <a:p>
            <a:r>
              <a:rPr lang="en-GB" smtClean="0"/>
              <a:t>Withdrawal from the study</a:t>
            </a:r>
          </a:p>
        </p:txBody>
      </p:sp>
      <p:sp>
        <p:nvSpPr>
          <p:cNvPr id="117762" name="Rectangle 3"/>
          <p:cNvSpPr>
            <a:spLocks noGrp="1" noChangeArrowheads="1"/>
          </p:cNvSpPr>
          <p:nvPr>
            <p:ph type="body" idx="1"/>
          </p:nvPr>
        </p:nvSpPr>
        <p:spPr>
          <a:xfrm>
            <a:off x="1435100" y="1524000"/>
            <a:ext cx="7251700" cy="4497388"/>
          </a:xfrm>
        </p:spPr>
        <p:txBody>
          <a:bodyPr/>
          <a:lstStyle/>
          <a:p>
            <a:pPr marL="0" indent="0"/>
            <a:r>
              <a:rPr lang="en-GB" smtClean="0"/>
              <a:t>It must be clear to participants that they can withdraw from a study at any point without detriment </a:t>
            </a:r>
          </a:p>
          <a:p>
            <a:pPr marL="0" indent="0">
              <a:spcBef>
                <a:spcPct val="100000"/>
              </a:spcBef>
            </a:pPr>
            <a:r>
              <a:rPr lang="en-GB" smtClean="0"/>
              <a:t>Must treat them politely even if you are very irritated that they are withdrawing</a:t>
            </a:r>
          </a:p>
          <a:p>
            <a:pPr marL="0" indent="0">
              <a:spcBef>
                <a:spcPct val="100000"/>
              </a:spcBef>
            </a:pPr>
            <a:r>
              <a:rPr lang="en-GB" smtClean="0"/>
              <a:t>Must reimburse them proportionately (might be a bit tricky!)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a:xfrm>
            <a:off x="1435100" y="304800"/>
            <a:ext cx="7251700" cy="1143000"/>
          </a:xfrm>
        </p:spPr>
        <p:txBody>
          <a:bodyPr/>
          <a:lstStyle/>
          <a:p>
            <a:r>
              <a:rPr lang="en-GB" smtClean="0"/>
              <a:t>Debriefing after the study</a:t>
            </a:r>
          </a:p>
        </p:txBody>
      </p:sp>
      <p:sp>
        <p:nvSpPr>
          <p:cNvPr id="118786" name="Rectangle 3"/>
          <p:cNvSpPr>
            <a:spLocks noGrp="1" noChangeArrowheads="1"/>
          </p:cNvSpPr>
          <p:nvPr>
            <p:ph type="body" idx="1"/>
          </p:nvPr>
        </p:nvSpPr>
        <p:spPr>
          <a:xfrm>
            <a:off x="1563688" y="1524000"/>
            <a:ext cx="7123112" cy="4497388"/>
          </a:xfrm>
        </p:spPr>
        <p:txBody>
          <a:bodyPr/>
          <a:lstStyle/>
          <a:p>
            <a:pPr marL="0" indent="0"/>
            <a:r>
              <a:rPr lang="en-GB" sz="2800" dirty="0" smtClean="0"/>
              <a:t>Must debrief participants fully</a:t>
            </a:r>
          </a:p>
          <a:p>
            <a:pPr marL="0" indent="0"/>
            <a:r>
              <a:rPr lang="en-GB" sz="2800" dirty="0" smtClean="0"/>
              <a:t>Tell them what the study was about, why you collected the data you did, what you are going to do with it</a:t>
            </a:r>
          </a:p>
          <a:p>
            <a:pPr marL="0" indent="0"/>
            <a:r>
              <a:rPr lang="en-GB" sz="2800" dirty="0" smtClean="0"/>
              <a:t>As appropriate, you should uncover any deceptions</a:t>
            </a:r>
          </a:p>
          <a:p>
            <a:pPr marL="0" indent="0"/>
            <a:r>
              <a:rPr lang="en-GB" sz="2800" dirty="0" smtClean="0"/>
              <a:t>The study should be an interesting and educational experience for the participant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r>
              <a:rPr lang="en-US" sz="4000" dirty="0" smtClean="0"/>
              <a:t>Examples</a:t>
            </a:r>
          </a:p>
        </p:txBody>
      </p:sp>
      <p:sp>
        <p:nvSpPr>
          <p:cNvPr id="51203" name="Rectangle 3"/>
          <p:cNvSpPr>
            <a:spLocks noGrp="1" noChangeArrowheads="1"/>
          </p:cNvSpPr>
          <p:nvPr>
            <p:ph type="body" idx="1"/>
          </p:nvPr>
        </p:nvSpPr>
        <p:spPr/>
        <p:txBody>
          <a:bodyPr/>
          <a:lstStyle/>
          <a:p>
            <a:pPr marL="0" indent="0"/>
            <a:r>
              <a:rPr lang="en-GB" sz="3600" smtClean="0"/>
              <a:t>Are there ethical objections to the following?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r>
              <a:rPr lang="en-GB" smtClean="0"/>
              <a:t>Project involving phishing</a:t>
            </a:r>
          </a:p>
        </p:txBody>
      </p:sp>
      <p:sp>
        <p:nvSpPr>
          <p:cNvPr id="96259" name="Rectangle 3"/>
          <p:cNvSpPr>
            <a:spLocks noGrp="1" noChangeArrowheads="1"/>
          </p:cNvSpPr>
          <p:nvPr>
            <p:ph type="body" idx="1"/>
          </p:nvPr>
        </p:nvSpPr>
        <p:spPr/>
        <p:txBody>
          <a:bodyPr/>
          <a:lstStyle/>
          <a:p>
            <a:pPr marL="0" indent="0"/>
            <a:r>
              <a:rPr lang="en-GB" smtClean="0"/>
              <a:t>Illegal</a:t>
            </a:r>
          </a:p>
          <a:p>
            <a:pPr marL="0" indent="0"/>
            <a:r>
              <a:rPr lang="en-GB" smtClean="0"/>
              <a:t>…and therefore unethical</a:t>
            </a:r>
          </a:p>
          <a:p>
            <a:pPr lvl="1"/>
            <a:r>
              <a:rPr lang="en-GB" smtClean="0"/>
              <a:t>for the department to allow it</a:t>
            </a:r>
          </a:p>
          <a:p>
            <a:pPr lvl="1"/>
            <a:r>
              <a:rPr lang="en-GB" smtClean="0"/>
              <a:t>or a student to undertake it</a:t>
            </a:r>
          </a:p>
        </p:txBody>
      </p:sp>
      <p:sp>
        <p:nvSpPr>
          <p:cNvPr id="96261" name="Line 5"/>
          <p:cNvSpPr>
            <a:spLocks noChangeShapeType="1"/>
          </p:cNvSpPr>
          <p:nvPr/>
        </p:nvSpPr>
        <p:spPr bwMode="auto">
          <a:xfrm flipV="1">
            <a:off x="4429125" y="214313"/>
            <a:ext cx="4203700" cy="571500"/>
          </a:xfrm>
          <a:prstGeom prst="line">
            <a:avLst/>
          </a:prstGeom>
          <a:noFill/>
          <a:ln w="38100">
            <a:solidFill>
              <a:srgbClr val="FF0000"/>
            </a:solidFill>
            <a:round/>
            <a:headEnd/>
            <a:tailEnd/>
          </a:ln>
          <a:effectLst/>
        </p:spPr>
        <p:txBody>
          <a:bodyPr/>
          <a:lstStyle/>
          <a:p>
            <a:pPr>
              <a:spcBef>
                <a:spcPct val="20000"/>
              </a:spcBef>
              <a:buClr>
                <a:schemeClr val="folHlink"/>
              </a:buClr>
              <a:buSzPct val="65000"/>
              <a:buFont typeface="Wingdings" pitchFamily="2" charset="2"/>
              <a:buChar char="n"/>
              <a:defRPr/>
            </a:pPr>
            <a:endParaRPr lang="en-GB">
              <a:effectLst>
                <a:outerShdw blurRad="38100" dist="38100" dir="2700000" algn="tl">
                  <a:srgbClr val="000000">
                    <a:alpha val="43137"/>
                  </a:srgbClr>
                </a:outerShdw>
              </a:effectLst>
            </a:endParaRPr>
          </a:p>
        </p:txBody>
      </p:sp>
      <p:sp>
        <p:nvSpPr>
          <p:cNvPr id="96262" name="Line 6"/>
          <p:cNvSpPr>
            <a:spLocks noChangeShapeType="1"/>
          </p:cNvSpPr>
          <p:nvPr/>
        </p:nvSpPr>
        <p:spPr bwMode="auto">
          <a:xfrm>
            <a:off x="4429125" y="285750"/>
            <a:ext cx="4286250" cy="714375"/>
          </a:xfrm>
          <a:prstGeom prst="line">
            <a:avLst/>
          </a:prstGeom>
          <a:noFill/>
          <a:ln w="28575">
            <a:solidFill>
              <a:srgbClr val="FF0000"/>
            </a:solidFill>
            <a:round/>
            <a:headEnd/>
            <a:tailEnd/>
          </a:ln>
          <a:effectLst/>
        </p:spPr>
        <p:txBody>
          <a:bodyPr/>
          <a:lstStyle/>
          <a:p>
            <a:pPr>
              <a:spcBef>
                <a:spcPct val="20000"/>
              </a:spcBef>
              <a:buClr>
                <a:schemeClr val="folHlink"/>
              </a:buClr>
              <a:buSzPct val="65000"/>
              <a:buFont typeface="Wingdings" pitchFamily="2" charset="2"/>
              <a:buChar char="n"/>
              <a:defRPr/>
            </a:pPr>
            <a:endParaRPr lang="en-GB">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anim calcmode="lin" valueType="num">
                                      <p:cBhvr additive="base">
                                        <p:cTn id="19" dur="500" fill="hold"/>
                                        <p:tgtEl>
                                          <p:spTgt spid="9625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6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6259">
                                            <p:txEl>
                                              <p:pRg st="3" end="3"/>
                                            </p:txEl>
                                          </p:spTgt>
                                        </p:tgtEl>
                                        <p:attrNameLst>
                                          <p:attrName>style.visibility</p:attrName>
                                        </p:attrNameLst>
                                      </p:cBhvr>
                                      <p:to>
                                        <p:strVal val="visible"/>
                                      </p:to>
                                    </p:set>
                                    <p:anim calcmode="lin" valueType="num">
                                      <p:cBhvr additive="base">
                                        <p:cTn id="25" dur="500" fill="hold"/>
                                        <p:tgtEl>
                                          <p:spTgt spid="9625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62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96261"/>
                                        </p:tgtEl>
                                        <p:attrNameLst>
                                          <p:attrName>style.visibility</p:attrName>
                                        </p:attrNameLst>
                                      </p:cBhvr>
                                      <p:to>
                                        <p:strVal val="visible"/>
                                      </p:to>
                                    </p:set>
                                    <p:animEffect transition="in" filter="wipe(down)">
                                      <p:cBhvr>
                                        <p:cTn id="31" dur="500"/>
                                        <p:tgtEl>
                                          <p:spTgt spid="96261"/>
                                        </p:tgtEl>
                                      </p:cBhvr>
                                    </p:animEffec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96262"/>
                                        </p:tgtEl>
                                        <p:attrNameLst>
                                          <p:attrName>style.visibility</p:attrName>
                                        </p:attrNameLst>
                                      </p:cBhvr>
                                      <p:to>
                                        <p:strVal val="visible"/>
                                      </p:to>
                                    </p:set>
                                    <p:animEffect transition="in" filter="wipe(down)">
                                      <p:cBhvr>
                                        <p:cTn id="35" dur="500"/>
                                        <p:tgtEl>
                                          <p:spTgt spid="96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Philosophies</a:t>
            </a:r>
            <a:endParaRPr lang="en-GB" dirty="0"/>
          </a:p>
        </p:txBody>
      </p:sp>
      <p:sp>
        <p:nvSpPr>
          <p:cNvPr id="3" name="Content Placeholder 2"/>
          <p:cNvSpPr>
            <a:spLocks noGrp="1"/>
          </p:cNvSpPr>
          <p:nvPr>
            <p:ph idx="1"/>
          </p:nvPr>
        </p:nvSpPr>
        <p:spPr/>
        <p:txBody>
          <a:bodyPr/>
          <a:lstStyle/>
          <a:p>
            <a:r>
              <a:rPr lang="en-GB" dirty="0" smtClean="0"/>
              <a:t>Idealism</a:t>
            </a:r>
          </a:p>
          <a:p>
            <a:pPr lvl="1"/>
            <a:r>
              <a:rPr lang="en-GB" dirty="0" smtClean="0"/>
              <a:t>Reality is basically mental, rather than physical</a:t>
            </a:r>
          </a:p>
          <a:p>
            <a:pPr lvl="1"/>
            <a:r>
              <a:rPr lang="en-GB" dirty="0" smtClean="0"/>
              <a:t>Goodness is found in the ideal, on an immaterial level</a:t>
            </a:r>
          </a:p>
          <a:p>
            <a:pPr lvl="1"/>
            <a:r>
              <a:rPr lang="en-GB" dirty="0" smtClean="0"/>
              <a:t>Kant</a:t>
            </a: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a:xfrm>
            <a:off x="2700338" y="115888"/>
            <a:ext cx="6192837" cy="1169972"/>
          </a:xfrm>
        </p:spPr>
        <p:txBody>
          <a:bodyPr/>
          <a:lstStyle/>
          <a:p>
            <a:r>
              <a:rPr lang="en-GB" sz="4000" dirty="0" smtClean="0"/>
              <a:t>Software to assist in animal experiments</a:t>
            </a:r>
          </a:p>
        </p:txBody>
      </p:sp>
      <p:sp>
        <p:nvSpPr>
          <p:cNvPr id="98307" name="Rectangle 3"/>
          <p:cNvSpPr>
            <a:spLocks noGrp="1" noChangeArrowheads="1"/>
          </p:cNvSpPr>
          <p:nvPr>
            <p:ph type="body" idx="1"/>
          </p:nvPr>
        </p:nvSpPr>
        <p:spPr>
          <a:xfrm>
            <a:off x="250825" y="1428736"/>
            <a:ext cx="8424863" cy="4697427"/>
          </a:xfrm>
        </p:spPr>
        <p:txBody>
          <a:bodyPr/>
          <a:lstStyle/>
          <a:p>
            <a:pPr marL="0" indent="0">
              <a:buFontTx/>
              <a:buChar char="-"/>
            </a:pPr>
            <a:r>
              <a:rPr lang="en-GB" dirty="0" smtClean="0"/>
              <a:t> not illegal</a:t>
            </a:r>
          </a:p>
          <a:p>
            <a:pPr marL="0" indent="0">
              <a:buFontTx/>
              <a:buChar char="-"/>
            </a:pPr>
            <a:r>
              <a:rPr lang="en-GB" dirty="0" smtClean="0"/>
              <a:t> student might have ethical objections</a:t>
            </a:r>
          </a:p>
          <a:p>
            <a:pPr lvl="1">
              <a:buFontTx/>
              <a:buChar char="-"/>
            </a:pPr>
            <a:r>
              <a:rPr lang="en-GB" dirty="0" smtClean="0"/>
              <a:t> should not be forced to do such a project</a:t>
            </a:r>
          </a:p>
          <a:p>
            <a:pPr marL="0" indent="0"/>
            <a:r>
              <a:rPr lang="en-GB" dirty="0" smtClean="0"/>
              <a:t>Student who chooses to do it should provide an ethical statement</a:t>
            </a:r>
          </a:p>
          <a:p>
            <a:pPr lvl="1"/>
            <a:r>
              <a:rPr lang="en-GB" dirty="0" smtClean="0"/>
              <a:t>The greater good?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500" fill="hold"/>
                                        <p:tgtEl>
                                          <p:spTgt spid="983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8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8307">
                                            <p:txEl>
                                              <p:pRg st="1" end="1"/>
                                            </p:txEl>
                                          </p:spTgt>
                                        </p:tgtEl>
                                        <p:attrNameLst>
                                          <p:attrName>style.visibility</p:attrName>
                                        </p:attrNameLst>
                                      </p:cBhvr>
                                      <p:to>
                                        <p:strVal val="visible"/>
                                      </p:to>
                                    </p:set>
                                    <p:anim calcmode="lin" valueType="num">
                                      <p:cBhvr additive="base">
                                        <p:cTn id="13" dur="500" fill="hold"/>
                                        <p:tgtEl>
                                          <p:spTgt spid="9830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8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8307">
                                            <p:txEl>
                                              <p:pRg st="2" end="2"/>
                                            </p:txEl>
                                          </p:spTgt>
                                        </p:tgtEl>
                                        <p:attrNameLst>
                                          <p:attrName>style.visibility</p:attrName>
                                        </p:attrNameLst>
                                      </p:cBhvr>
                                      <p:to>
                                        <p:strVal val="visible"/>
                                      </p:to>
                                    </p:set>
                                    <p:anim calcmode="lin" valueType="num">
                                      <p:cBhvr additive="base">
                                        <p:cTn id="19" dur="500" fill="hold"/>
                                        <p:tgtEl>
                                          <p:spTgt spid="9830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8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8307">
                                            <p:txEl>
                                              <p:pRg st="3" end="3"/>
                                            </p:txEl>
                                          </p:spTgt>
                                        </p:tgtEl>
                                        <p:attrNameLst>
                                          <p:attrName>style.visibility</p:attrName>
                                        </p:attrNameLst>
                                      </p:cBhvr>
                                      <p:to>
                                        <p:strVal val="visible"/>
                                      </p:to>
                                    </p:set>
                                    <p:anim calcmode="lin" valueType="num">
                                      <p:cBhvr additive="base">
                                        <p:cTn id="25" dur="500" fill="hold"/>
                                        <p:tgtEl>
                                          <p:spTgt spid="9830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83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98307">
                                            <p:txEl>
                                              <p:pRg st="4" end="4"/>
                                            </p:txEl>
                                          </p:spTgt>
                                        </p:tgtEl>
                                        <p:attrNameLst>
                                          <p:attrName>style.visibility</p:attrName>
                                        </p:attrNameLst>
                                      </p:cBhvr>
                                      <p:to>
                                        <p:strVal val="visible"/>
                                      </p:to>
                                    </p:set>
                                    <p:anim calcmode="lin" valueType="num">
                                      <p:cBhvr additive="base">
                                        <p:cTn id="31" dur="500" fill="hold"/>
                                        <p:tgtEl>
                                          <p:spTgt spid="9830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83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p:txBody>
          <a:bodyPr/>
          <a:lstStyle/>
          <a:p>
            <a:r>
              <a:rPr lang="en-GB" smtClean="0"/>
              <a:t>Spam generator</a:t>
            </a:r>
          </a:p>
        </p:txBody>
      </p:sp>
      <p:sp>
        <p:nvSpPr>
          <p:cNvPr id="97283" name="Rectangle 3"/>
          <p:cNvSpPr>
            <a:spLocks noGrp="1" noChangeArrowheads="1"/>
          </p:cNvSpPr>
          <p:nvPr>
            <p:ph type="body" idx="1"/>
          </p:nvPr>
        </p:nvSpPr>
        <p:spPr/>
        <p:txBody>
          <a:bodyPr/>
          <a:lstStyle/>
          <a:p>
            <a:pPr marL="0" indent="0"/>
            <a:r>
              <a:rPr lang="en-GB" smtClean="0"/>
              <a:t>Illegal?</a:t>
            </a:r>
          </a:p>
          <a:p>
            <a:pPr marL="0" indent="0"/>
            <a:r>
              <a:rPr lang="en-GB" smtClean="0"/>
              <a:t>Immoral</a:t>
            </a:r>
          </a:p>
          <a:p>
            <a:pPr lvl="1"/>
            <a:r>
              <a:rPr lang="en-GB" smtClean="0"/>
              <a:t>Student should not be allowed to do such a project</a:t>
            </a:r>
          </a:p>
          <a:p>
            <a:pPr lvl="1"/>
            <a:r>
              <a:rPr lang="en-GB" smtClean="0"/>
              <a:t>The Department’s ethical responsibility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500" fill="hold"/>
                                        <p:tgtEl>
                                          <p:spTgt spid="972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72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7283">
                                            <p:txEl>
                                              <p:pRg st="1" end="1"/>
                                            </p:txEl>
                                          </p:spTgt>
                                        </p:tgtEl>
                                        <p:attrNameLst>
                                          <p:attrName>style.visibility</p:attrName>
                                        </p:attrNameLst>
                                      </p:cBhvr>
                                      <p:to>
                                        <p:strVal val="visible"/>
                                      </p:to>
                                    </p:set>
                                    <p:anim calcmode="lin" valueType="num">
                                      <p:cBhvr additive="base">
                                        <p:cTn id="13" dur="500" fill="hold"/>
                                        <p:tgtEl>
                                          <p:spTgt spid="972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72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7283">
                                            <p:txEl>
                                              <p:pRg st="2" end="2"/>
                                            </p:txEl>
                                          </p:spTgt>
                                        </p:tgtEl>
                                        <p:attrNameLst>
                                          <p:attrName>style.visibility</p:attrName>
                                        </p:attrNameLst>
                                      </p:cBhvr>
                                      <p:to>
                                        <p:strVal val="visible"/>
                                      </p:to>
                                    </p:set>
                                    <p:anim calcmode="lin" valueType="num">
                                      <p:cBhvr additive="base">
                                        <p:cTn id="19" dur="500" fill="hold"/>
                                        <p:tgtEl>
                                          <p:spTgt spid="9728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72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7283">
                                            <p:txEl>
                                              <p:pRg st="3" end="3"/>
                                            </p:txEl>
                                          </p:spTgt>
                                        </p:tgtEl>
                                        <p:attrNameLst>
                                          <p:attrName>style.visibility</p:attrName>
                                        </p:attrNameLst>
                                      </p:cBhvr>
                                      <p:to>
                                        <p:strVal val="visible"/>
                                      </p:to>
                                    </p:set>
                                    <p:anim calcmode="lin" valueType="num">
                                      <p:cBhvr additive="base">
                                        <p:cTn id="25" dur="500" fill="hold"/>
                                        <p:tgtEl>
                                          <p:spTgt spid="9728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728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3" name="Rectangle 2"/>
          <p:cNvSpPr>
            <a:spLocks noGrp="1" noChangeArrowheads="1"/>
          </p:cNvSpPr>
          <p:nvPr>
            <p:ph type="title"/>
          </p:nvPr>
        </p:nvSpPr>
        <p:spPr/>
        <p:txBody>
          <a:bodyPr/>
          <a:lstStyle/>
          <a:p>
            <a:r>
              <a:rPr lang="en-GB" smtClean="0"/>
              <a:t>Password-cracker</a:t>
            </a:r>
          </a:p>
        </p:txBody>
      </p:sp>
      <p:sp>
        <p:nvSpPr>
          <p:cNvPr id="99331" name="Rectangle 3"/>
          <p:cNvSpPr>
            <a:spLocks noGrp="1" noChangeArrowheads="1"/>
          </p:cNvSpPr>
          <p:nvPr>
            <p:ph type="body" idx="1"/>
          </p:nvPr>
        </p:nvSpPr>
        <p:spPr/>
        <p:txBody>
          <a:bodyPr/>
          <a:lstStyle/>
          <a:p>
            <a:pPr marL="0" indent="0"/>
            <a:r>
              <a:rPr lang="en-GB" smtClean="0"/>
              <a:t>Would require a clear justification/ethics statement</a:t>
            </a:r>
          </a:p>
          <a:p>
            <a:pPr marL="0" indent="0"/>
            <a:r>
              <a:rPr lang="en-GB" smtClean="0"/>
              <a:t>Would have to be carried out with care</a:t>
            </a:r>
          </a:p>
          <a:p>
            <a:pPr marL="0" indent="0"/>
            <a:r>
              <a:rPr lang="en-GB" smtClean="0"/>
              <a:t>Other attempts to subvert security?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additive="base">
                                        <p:cTn id="7" dur="500" fill="hold"/>
                                        <p:tgtEl>
                                          <p:spTgt spid="99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9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9331">
                                            <p:txEl>
                                              <p:pRg st="1" end="1"/>
                                            </p:txEl>
                                          </p:spTgt>
                                        </p:tgtEl>
                                        <p:attrNameLst>
                                          <p:attrName>style.visibility</p:attrName>
                                        </p:attrNameLst>
                                      </p:cBhvr>
                                      <p:to>
                                        <p:strVal val="visible"/>
                                      </p:to>
                                    </p:set>
                                    <p:anim calcmode="lin" valueType="num">
                                      <p:cBhvr additive="base">
                                        <p:cTn id="13" dur="500" fill="hold"/>
                                        <p:tgtEl>
                                          <p:spTgt spid="993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9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9331">
                                            <p:txEl>
                                              <p:pRg st="2" end="2"/>
                                            </p:txEl>
                                          </p:spTgt>
                                        </p:tgtEl>
                                        <p:attrNameLst>
                                          <p:attrName>style.visibility</p:attrName>
                                        </p:attrNameLst>
                                      </p:cBhvr>
                                      <p:to>
                                        <p:strVal val="visible"/>
                                      </p:to>
                                    </p:set>
                                    <p:anim calcmode="lin" valueType="num">
                                      <p:cBhvr additive="base">
                                        <p:cTn id="19" dur="500" fill="hold"/>
                                        <p:tgtEl>
                                          <p:spTgt spid="993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93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GB" smtClean="0"/>
              <a:t>Poker bots</a:t>
            </a:r>
          </a:p>
        </p:txBody>
      </p:sp>
      <p:sp>
        <p:nvSpPr>
          <p:cNvPr id="100355" name="Rectangle 3"/>
          <p:cNvSpPr>
            <a:spLocks noGrp="1" noChangeArrowheads="1"/>
          </p:cNvSpPr>
          <p:nvPr>
            <p:ph type="body" idx="1"/>
          </p:nvPr>
        </p:nvSpPr>
        <p:spPr/>
        <p:txBody>
          <a:bodyPr/>
          <a:lstStyle/>
          <a:p>
            <a:pPr marL="0" indent="0"/>
            <a:r>
              <a:rPr lang="en-GB" smtClean="0"/>
              <a:t>Not illegal</a:t>
            </a:r>
          </a:p>
          <a:p>
            <a:pPr marL="0" indent="0"/>
            <a:r>
              <a:rPr lang="en-GB" smtClean="0"/>
              <a:t>But against the rules of on-line casinos</a:t>
            </a:r>
          </a:p>
          <a:p>
            <a:pPr marL="0" indent="0"/>
            <a:r>
              <a:rPr lang="en-GB" smtClean="0"/>
              <a:t>University of Alberta Computer Poker Research Group</a:t>
            </a:r>
          </a:p>
          <a:p>
            <a:pPr lvl="1"/>
            <a:r>
              <a:rPr lang="en-GB" smtClean="0">
                <a:hlinkClick r:id="rId2"/>
              </a:rPr>
              <a:t>http://poker.cs.ualberta.ca</a:t>
            </a:r>
            <a:endParaRPr lang="en-GB" smtClean="0"/>
          </a:p>
          <a:p>
            <a:pPr marL="0" indent="0"/>
            <a:r>
              <a:rPr lang="en-GB" smtClean="0">
                <a:hlinkClick r:id="rId3"/>
              </a:rPr>
              <a:t>http://www.guardian.co.uk/technology/2009/feb/12/online-poker-bots</a:t>
            </a:r>
            <a:endParaRPr lang="en-GB"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additive="base">
                                        <p:cTn id="7" dur="500" fill="hold"/>
                                        <p:tgtEl>
                                          <p:spTgt spid="1003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0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0355">
                                            <p:txEl>
                                              <p:pRg st="1" end="1"/>
                                            </p:txEl>
                                          </p:spTgt>
                                        </p:tgtEl>
                                        <p:attrNameLst>
                                          <p:attrName>style.visibility</p:attrName>
                                        </p:attrNameLst>
                                      </p:cBhvr>
                                      <p:to>
                                        <p:strVal val="visible"/>
                                      </p:to>
                                    </p:set>
                                    <p:anim calcmode="lin" valueType="num">
                                      <p:cBhvr additive="base">
                                        <p:cTn id="13" dur="500" fill="hold"/>
                                        <p:tgtEl>
                                          <p:spTgt spid="1003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03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0355">
                                            <p:txEl>
                                              <p:pRg st="2" end="2"/>
                                            </p:txEl>
                                          </p:spTgt>
                                        </p:tgtEl>
                                        <p:attrNameLst>
                                          <p:attrName>style.visibility</p:attrName>
                                        </p:attrNameLst>
                                      </p:cBhvr>
                                      <p:to>
                                        <p:strVal val="visible"/>
                                      </p:to>
                                    </p:set>
                                    <p:anim calcmode="lin" valueType="num">
                                      <p:cBhvr additive="base">
                                        <p:cTn id="19" dur="500" fill="hold"/>
                                        <p:tgtEl>
                                          <p:spTgt spid="1003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03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00355">
                                            <p:txEl>
                                              <p:pRg st="3" end="3"/>
                                            </p:txEl>
                                          </p:spTgt>
                                        </p:tgtEl>
                                        <p:attrNameLst>
                                          <p:attrName>style.visibility</p:attrName>
                                        </p:attrNameLst>
                                      </p:cBhvr>
                                      <p:to>
                                        <p:strVal val="visible"/>
                                      </p:to>
                                    </p:set>
                                    <p:anim calcmode="lin" valueType="num">
                                      <p:cBhvr additive="base">
                                        <p:cTn id="23" dur="500" fill="hold"/>
                                        <p:tgtEl>
                                          <p:spTgt spid="1003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03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00355">
                                            <p:txEl>
                                              <p:pRg st="4" end="4"/>
                                            </p:txEl>
                                          </p:spTgt>
                                        </p:tgtEl>
                                        <p:attrNameLst>
                                          <p:attrName>style.visibility</p:attrName>
                                        </p:attrNameLst>
                                      </p:cBhvr>
                                      <p:to>
                                        <p:strVal val="visible"/>
                                      </p:to>
                                    </p:set>
                                    <p:anim calcmode="lin" valueType="num">
                                      <p:cBhvr additive="base">
                                        <p:cTn id="27" dur="500" fill="hold"/>
                                        <p:tgtEl>
                                          <p:spTgt spid="1003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035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a:xfrm>
            <a:off x="2700338" y="115888"/>
            <a:ext cx="6192837" cy="1169972"/>
          </a:xfrm>
        </p:spPr>
        <p:txBody>
          <a:bodyPr/>
          <a:lstStyle/>
          <a:p>
            <a:r>
              <a:rPr lang="en-GB" sz="4000" dirty="0" smtClean="0"/>
              <a:t>Others which would require careful justification</a:t>
            </a:r>
          </a:p>
        </p:txBody>
      </p:sp>
      <p:sp>
        <p:nvSpPr>
          <p:cNvPr id="128002" name="Rectangle 3"/>
          <p:cNvSpPr>
            <a:spLocks noGrp="1" noChangeArrowheads="1"/>
          </p:cNvSpPr>
          <p:nvPr>
            <p:ph type="body" idx="1"/>
          </p:nvPr>
        </p:nvSpPr>
        <p:spPr>
          <a:xfrm>
            <a:off x="250825" y="1500174"/>
            <a:ext cx="8424863" cy="4625989"/>
          </a:xfrm>
        </p:spPr>
        <p:txBody>
          <a:bodyPr/>
          <a:lstStyle/>
          <a:p>
            <a:pPr marL="0" indent="0"/>
            <a:r>
              <a:rPr lang="en-GB" smtClean="0"/>
              <a:t>Card counter</a:t>
            </a:r>
          </a:p>
          <a:p>
            <a:pPr marL="0" indent="0"/>
            <a:r>
              <a:rPr lang="en-GB" smtClean="0"/>
              <a:t>Crossword solver</a:t>
            </a:r>
          </a:p>
          <a:p>
            <a:pPr marL="0" indent="0"/>
            <a:r>
              <a:rPr lang="en-GB" smtClean="0"/>
              <a:t>Others?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a:xfrm>
            <a:off x="2714612" y="285728"/>
            <a:ext cx="6192837" cy="720725"/>
          </a:xfrm>
        </p:spPr>
        <p:txBody>
          <a:bodyPr/>
          <a:lstStyle/>
          <a:p>
            <a:r>
              <a:rPr lang="en-GB" dirty="0" smtClean="0"/>
              <a:t>Use of the project outcomes</a:t>
            </a:r>
          </a:p>
        </p:txBody>
      </p:sp>
      <p:sp>
        <p:nvSpPr>
          <p:cNvPr id="109571" name="Rectangle 3"/>
          <p:cNvSpPr>
            <a:spLocks noGrp="1" noChangeArrowheads="1"/>
          </p:cNvSpPr>
          <p:nvPr>
            <p:ph type="body" idx="1"/>
          </p:nvPr>
        </p:nvSpPr>
        <p:spPr>
          <a:xfrm>
            <a:off x="214282" y="1357298"/>
            <a:ext cx="8424863" cy="4786311"/>
          </a:xfrm>
        </p:spPr>
        <p:txBody>
          <a:bodyPr/>
          <a:lstStyle/>
          <a:p>
            <a:pPr marL="0" indent="0"/>
            <a:r>
              <a:rPr lang="en-GB" sz="2800" smtClean="0"/>
              <a:t>Design of a better weapon-aiming system</a:t>
            </a:r>
          </a:p>
          <a:p>
            <a:pPr lvl="1"/>
            <a:r>
              <a:rPr lang="en-GB" sz="2400" smtClean="0"/>
              <a:t>Clear ethical dimension</a:t>
            </a:r>
          </a:p>
          <a:p>
            <a:pPr lvl="1"/>
            <a:r>
              <a:rPr lang="en-GB" sz="2400" smtClean="0"/>
              <a:t>Which the student would have to address</a:t>
            </a:r>
          </a:p>
          <a:p>
            <a:pPr marL="0" indent="0"/>
            <a:r>
              <a:rPr lang="en-GB" sz="2800" smtClean="0"/>
              <a:t>Design of a collision-avoidance system for civil aircraft</a:t>
            </a:r>
          </a:p>
          <a:p>
            <a:pPr lvl="1"/>
            <a:r>
              <a:rPr lang="en-GB" sz="2400" smtClean="0"/>
              <a:t>Ethically positive?</a:t>
            </a:r>
          </a:p>
          <a:p>
            <a:pPr lvl="1"/>
            <a:r>
              <a:rPr lang="en-GB" sz="2400" smtClean="0"/>
              <a:t>But what is to stop it being used in military aircraft?</a:t>
            </a:r>
          </a:p>
          <a:p>
            <a:pPr lvl="1"/>
            <a:r>
              <a:rPr lang="en-GB" sz="2400" i="1" smtClean="0"/>
              <a:t>Virtual reality</a:t>
            </a:r>
            <a:r>
              <a:rPr lang="en-GB" sz="2400" smtClean="0"/>
              <a:t> and Jaron Lanier</a:t>
            </a:r>
            <a:endParaRPr lang="en-GB" sz="2400" i="1"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anim calcmode="lin" valueType="num">
                                      <p:cBhvr additive="base">
                                        <p:cTn id="7" dur="500" fill="hold"/>
                                        <p:tgtEl>
                                          <p:spTgt spid="109571">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95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9571">
                                            <p:txEl>
                                              <p:pRg st="2" end="2"/>
                                            </p:txEl>
                                          </p:spTgt>
                                        </p:tgtEl>
                                        <p:attrNameLst>
                                          <p:attrName>style.visibility</p:attrName>
                                        </p:attrNameLst>
                                      </p:cBhvr>
                                      <p:to>
                                        <p:strVal val="visible"/>
                                      </p:to>
                                    </p:set>
                                    <p:anim calcmode="lin" valueType="num">
                                      <p:cBhvr additive="base">
                                        <p:cTn id="13" dur="500" fill="hold"/>
                                        <p:tgtEl>
                                          <p:spTgt spid="10957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95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anim calcmode="lin" valueType="num">
                                      <p:cBhvr additive="base">
                                        <p:cTn id="19" dur="500" fill="hold"/>
                                        <p:tgtEl>
                                          <p:spTgt spid="10957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95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9571">
                                            <p:txEl>
                                              <p:pRg st="4" end="4"/>
                                            </p:txEl>
                                          </p:spTgt>
                                        </p:tgtEl>
                                        <p:attrNameLst>
                                          <p:attrName>style.visibility</p:attrName>
                                        </p:attrNameLst>
                                      </p:cBhvr>
                                      <p:to>
                                        <p:strVal val="visible"/>
                                      </p:to>
                                    </p:set>
                                    <p:anim calcmode="lin" valueType="num">
                                      <p:cBhvr additive="base">
                                        <p:cTn id="25" dur="500" fill="hold"/>
                                        <p:tgtEl>
                                          <p:spTgt spid="10957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95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09571">
                                            <p:txEl>
                                              <p:pRg st="5" end="5"/>
                                            </p:txEl>
                                          </p:spTgt>
                                        </p:tgtEl>
                                        <p:attrNameLst>
                                          <p:attrName>style.visibility</p:attrName>
                                        </p:attrNameLst>
                                      </p:cBhvr>
                                      <p:to>
                                        <p:strVal val="visible"/>
                                      </p:to>
                                    </p:set>
                                    <p:anim calcmode="lin" valueType="num">
                                      <p:cBhvr additive="base">
                                        <p:cTn id="31" dur="500" fill="hold"/>
                                        <p:tgtEl>
                                          <p:spTgt spid="10957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95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09571">
                                            <p:txEl>
                                              <p:pRg st="6" end="6"/>
                                            </p:txEl>
                                          </p:spTgt>
                                        </p:tgtEl>
                                        <p:attrNameLst>
                                          <p:attrName>style.visibility</p:attrName>
                                        </p:attrNameLst>
                                      </p:cBhvr>
                                      <p:to>
                                        <p:strVal val="visible"/>
                                      </p:to>
                                    </p:set>
                                    <p:anim calcmode="lin" valueType="num">
                                      <p:cBhvr additive="base">
                                        <p:cTn id="37" dur="500" fill="hold"/>
                                        <p:tgtEl>
                                          <p:spTgt spid="10957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957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r>
              <a:rPr lang="en-GB" smtClean="0"/>
              <a:t>Would you object?</a:t>
            </a:r>
          </a:p>
        </p:txBody>
      </p:sp>
      <p:sp>
        <p:nvSpPr>
          <p:cNvPr id="3" name="Content Placeholder 2"/>
          <p:cNvSpPr>
            <a:spLocks noGrp="1"/>
          </p:cNvSpPr>
          <p:nvPr>
            <p:ph idx="1"/>
          </p:nvPr>
        </p:nvSpPr>
        <p:spPr/>
        <p:txBody>
          <a:bodyPr/>
          <a:lstStyle/>
          <a:p>
            <a:pPr marL="0" indent="0"/>
            <a:r>
              <a:rPr lang="en-GB" smtClean="0"/>
              <a:t>A proximity warning system for civil aircraft</a:t>
            </a:r>
          </a:p>
          <a:p>
            <a:pPr marL="0" indent="0">
              <a:spcBef>
                <a:spcPts val="2400"/>
              </a:spcBef>
            </a:pPr>
            <a:r>
              <a:rPr lang="en-GB" smtClean="0"/>
              <a:t>The same system used on military aircraft</a:t>
            </a:r>
          </a:p>
          <a:p>
            <a:pPr marL="0" indent="0">
              <a:spcBef>
                <a:spcPts val="2400"/>
              </a:spcBef>
            </a:pPr>
            <a:r>
              <a:rPr lang="en-GB" smtClean="0"/>
              <a:t>Used on military aircraft to avoid missiles</a:t>
            </a:r>
          </a:p>
          <a:p>
            <a:pPr marL="0" indent="0">
              <a:spcBef>
                <a:spcPts val="2400"/>
              </a:spcBef>
            </a:pPr>
            <a:r>
              <a:rPr lang="en-GB" smtClean="0"/>
              <a:t>Used on military aircraft to improve accuracy of their missiles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3" name="Rectangle 2"/>
          <p:cNvSpPr>
            <a:spLocks noGrp="1" noChangeArrowheads="1"/>
          </p:cNvSpPr>
          <p:nvPr>
            <p:ph type="title"/>
          </p:nvPr>
        </p:nvSpPr>
        <p:spPr/>
        <p:txBody>
          <a:bodyPr/>
          <a:lstStyle/>
          <a:p>
            <a:r>
              <a:rPr lang="en-GB" smtClean="0"/>
              <a:t>Summary</a:t>
            </a:r>
          </a:p>
        </p:txBody>
      </p:sp>
      <p:sp>
        <p:nvSpPr>
          <p:cNvPr id="104451" name="Rectangle 3"/>
          <p:cNvSpPr>
            <a:spLocks noGrp="1" noChangeArrowheads="1"/>
          </p:cNvSpPr>
          <p:nvPr>
            <p:ph type="body" idx="1"/>
          </p:nvPr>
        </p:nvSpPr>
        <p:spPr/>
        <p:txBody>
          <a:bodyPr/>
          <a:lstStyle/>
          <a:p>
            <a:pPr marL="0" indent="0"/>
            <a:r>
              <a:rPr lang="en-GB" smtClean="0"/>
              <a:t>Some projects are clearly unethical – usually illegal ones</a:t>
            </a:r>
          </a:p>
          <a:p>
            <a:pPr marL="0" indent="0">
              <a:spcBef>
                <a:spcPct val="50000"/>
              </a:spcBef>
            </a:pPr>
            <a:r>
              <a:rPr lang="en-GB" smtClean="0"/>
              <a:t>Some raise ethical questions which the student must be prepared to address</a:t>
            </a:r>
          </a:p>
          <a:p>
            <a:pPr marL="0" indent="0">
              <a:spcBef>
                <a:spcPct val="50000"/>
              </a:spcBef>
            </a:pPr>
            <a:r>
              <a:rPr lang="en-GB" smtClean="0"/>
              <a:t>Some ethical consequences cannot be anticipated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anim calcmode="lin" valueType="num">
                                      <p:cBhvr additive="base">
                                        <p:cTn id="7" dur="500" fill="hold"/>
                                        <p:tgtEl>
                                          <p:spTgt spid="104451">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44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4451">
                                            <p:txEl>
                                              <p:pRg st="2" end="2"/>
                                            </p:txEl>
                                          </p:spTgt>
                                        </p:tgtEl>
                                        <p:attrNameLst>
                                          <p:attrName>style.visibility</p:attrName>
                                        </p:attrNameLst>
                                      </p:cBhvr>
                                      <p:to>
                                        <p:strVal val="visible"/>
                                      </p:to>
                                    </p:set>
                                    <p:anim calcmode="lin" valueType="num">
                                      <p:cBhvr additive="base">
                                        <p:cTn id="13" dur="500" fill="hold"/>
                                        <p:tgtEl>
                                          <p:spTgt spid="10445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44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7" name="Rectangle 2"/>
          <p:cNvSpPr>
            <a:spLocks noGrp="1" noChangeArrowheads="1"/>
          </p:cNvSpPr>
          <p:nvPr>
            <p:ph type="title"/>
          </p:nvPr>
        </p:nvSpPr>
        <p:spPr/>
        <p:txBody>
          <a:bodyPr/>
          <a:lstStyle/>
          <a:p>
            <a:r>
              <a:rPr lang="en-GB" smtClean="0"/>
              <a:t>Marking the ethics statement</a:t>
            </a:r>
          </a:p>
        </p:txBody>
      </p:sp>
      <p:sp>
        <p:nvSpPr>
          <p:cNvPr id="132098" name="Rectangle 3"/>
          <p:cNvSpPr>
            <a:spLocks noGrp="1" noChangeArrowheads="1"/>
          </p:cNvSpPr>
          <p:nvPr>
            <p:ph type="body" idx="1"/>
          </p:nvPr>
        </p:nvSpPr>
        <p:spPr/>
        <p:txBody>
          <a:bodyPr/>
          <a:lstStyle/>
          <a:p>
            <a:pPr marL="0" indent="0"/>
            <a:r>
              <a:rPr lang="en-GB" i="1" smtClean="0"/>
              <a:t>Not </a:t>
            </a:r>
            <a:r>
              <a:rPr lang="en-GB" smtClean="0"/>
              <a:t>marking the ethics</a:t>
            </a:r>
          </a:p>
          <a:p>
            <a:pPr lvl="1"/>
            <a:r>
              <a:rPr lang="en-GB" smtClean="0"/>
              <a:t>whether you agree with them</a:t>
            </a:r>
          </a:p>
          <a:p>
            <a:pPr marL="0" indent="0"/>
            <a:r>
              <a:rPr lang="en-GB" smtClean="0"/>
              <a:t>Marking the student’s appreciation of the ethical implications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lstStyle/>
          <a:p>
            <a:r>
              <a:rPr lang="en-GB" smtClean="0"/>
              <a:t>Supervision Report</a:t>
            </a:r>
          </a:p>
        </p:txBody>
      </p:sp>
      <p:pic>
        <p:nvPicPr>
          <p:cNvPr id="133122" name="Picture 4"/>
          <p:cNvPicPr>
            <a:picLocks noGrp="1" noChangeAspect="1" noChangeArrowheads="1"/>
          </p:cNvPicPr>
          <p:nvPr>
            <p:ph type="body" idx="1"/>
          </p:nvPr>
        </p:nvPicPr>
        <p:blipFill>
          <a:blip r:embed="rId2" cstate="print"/>
          <a:srcRect/>
          <a:stretch>
            <a:fillRect/>
          </a:stretch>
        </p:blipFill>
        <p:spPr>
          <a:xfrm>
            <a:off x="1641475" y="2368550"/>
            <a:ext cx="6924675" cy="3338513"/>
          </a:xfr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Philosophies</a:t>
            </a:r>
            <a:endParaRPr lang="en-GB" dirty="0"/>
          </a:p>
        </p:txBody>
      </p:sp>
      <p:sp>
        <p:nvSpPr>
          <p:cNvPr id="3" name="Content Placeholder 2"/>
          <p:cNvSpPr>
            <a:spLocks noGrp="1"/>
          </p:cNvSpPr>
          <p:nvPr>
            <p:ph idx="1"/>
          </p:nvPr>
        </p:nvSpPr>
        <p:spPr/>
        <p:txBody>
          <a:bodyPr/>
          <a:lstStyle/>
          <a:p>
            <a:r>
              <a:rPr lang="en-GB" dirty="0" smtClean="0"/>
              <a:t>Realism</a:t>
            </a:r>
          </a:p>
          <a:p>
            <a:pPr lvl="1"/>
            <a:r>
              <a:rPr lang="en-GB" dirty="0" smtClean="0"/>
              <a:t>Reality is basically material, rather than spiritual</a:t>
            </a:r>
          </a:p>
          <a:p>
            <a:pPr lvl="1"/>
            <a:r>
              <a:rPr lang="en-GB" dirty="0" smtClean="0"/>
              <a:t>Goodness is found by living a life of virtue in harmony with nature</a:t>
            </a:r>
          </a:p>
          <a:p>
            <a:pPr lvl="1"/>
            <a:r>
              <a:rPr lang="en-GB" dirty="0" smtClean="0"/>
              <a:t>Aristotle</a:t>
            </a:r>
            <a:endParaRPr lang="en-GB"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5" name="Rectangle 2"/>
          <p:cNvSpPr>
            <a:spLocks noGrp="1" noChangeArrowheads="1"/>
          </p:cNvSpPr>
          <p:nvPr>
            <p:ph type="title"/>
          </p:nvPr>
        </p:nvSpPr>
        <p:spPr/>
        <p:txBody>
          <a:bodyPr/>
          <a:lstStyle/>
          <a:p>
            <a:r>
              <a:rPr lang="en-GB" smtClean="0"/>
              <a:t>Marking form</a:t>
            </a:r>
          </a:p>
        </p:txBody>
      </p:sp>
      <p:pic>
        <p:nvPicPr>
          <p:cNvPr id="134146" name="Picture 4"/>
          <p:cNvPicPr>
            <a:picLocks noGrp="1" noChangeAspect="1" noChangeArrowheads="1"/>
          </p:cNvPicPr>
          <p:nvPr>
            <p:ph type="body" idx="1"/>
          </p:nvPr>
        </p:nvPicPr>
        <p:blipFill>
          <a:blip r:embed="rId2" cstate="print"/>
          <a:srcRect/>
          <a:stretch>
            <a:fillRect/>
          </a:stretch>
        </p:blipFill>
        <p:spPr>
          <a:xfrm>
            <a:off x="1692275" y="2133600"/>
            <a:ext cx="6227763" cy="2747963"/>
          </a:xfr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69" name="Rectangle 2"/>
          <p:cNvSpPr>
            <a:spLocks noGrp="1" noChangeArrowheads="1"/>
          </p:cNvSpPr>
          <p:nvPr>
            <p:ph type="title"/>
          </p:nvPr>
        </p:nvSpPr>
        <p:spPr/>
        <p:txBody>
          <a:bodyPr/>
          <a:lstStyle/>
          <a:p>
            <a:r>
              <a:rPr lang="en-GB" smtClean="0"/>
              <a:t>Marks</a:t>
            </a:r>
          </a:p>
        </p:txBody>
      </p:sp>
      <p:sp>
        <p:nvSpPr>
          <p:cNvPr id="135170" name="Rectangle 3"/>
          <p:cNvSpPr>
            <a:spLocks noGrp="1" noChangeArrowheads="1"/>
          </p:cNvSpPr>
          <p:nvPr>
            <p:ph type="body" idx="1"/>
          </p:nvPr>
        </p:nvSpPr>
        <p:spPr/>
        <p:txBody>
          <a:bodyPr/>
          <a:lstStyle/>
          <a:p>
            <a:pPr marL="0" indent="0"/>
            <a:r>
              <a:rPr lang="en-GB" smtClean="0"/>
              <a:t>It is up to the marker to what extent they consider the Statement of Ethics in their mark</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3" name="Rectangle 2"/>
          <p:cNvSpPr>
            <a:spLocks noGrp="1" noChangeArrowheads="1"/>
          </p:cNvSpPr>
          <p:nvPr>
            <p:ph type="title"/>
          </p:nvPr>
        </p:nvSpPr>
        <p:spPr/>
        <p:txBody>
          <a:bodyPr/>
          <a:lstStyle/>
          <a:p>
            <a:r>
              <a:rPr lang="en-GB" smtClean="0"/>
              <a:t>Marks</a:t>
            </a:r>
          </a:p>
        </p:txBody>
      </p:sp>
      <p:sp>
        <p:nvSpPr>
          <p:cNvPr id="86019" name="Rectangle 3"/>
          <p:cNvSpPr>
            <a:spLocks noGrp="1" noChangeArrowheads="1"/>
          </p:cNvSpPr>
          <p:nvPr>
            <p:ph type="body" idx="1"/>
          </p:nvPr>
        </p:nvSpPr>
        <p:spPr/>
        <p:txBody>
          <a:bodyPr/>
          <a:lstStyle/>
          <a:p>
            <a:pPr marL="0" indent="0"/>
            <a:r>
              <a:rPr lang="en-GB" smtClean="0"/>
              <a:t>Supervisor says ethical aspects were </a:t>
            </a:r>
            <a:r>
              <a:rPr lang="en-GB" i="1" smtClean="0"/>
              <a:t>Important, many and complex</a:t>
            </a:r>
            <a:endParaRPr lang="en-GB" smtClean="0"/>
          </a:p>
          <a:p>
            <a:pPr marL="0" indent="0"/>
            <a:r>
              <a:rPr lang="en-GB" smtClean="0"/>
              <a:t>Student says there were no ethical questions</a:t>
            </a:r>
          </a:p>
          <a:p>
            <a:pPr marL="0" indent="0"/>
            <a:r>
              <a:rPr lang="en-GB" smtClean="0"/>
              <a:t>- Poor mark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anim calcmode="lin" valueType="num">
                                      <p:cBhvr additive="base">
                                        <p:cTn id="7" dur="500" fill="hold"/>
                                        <p:tgtEl>
                                          <p:spTgt spid="86019">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6019">
                                            <p:txEl>
                                              <p:pRg st="2" end="2"/>
                                            </p:txEl>
                                          </p:spTgt>
                                        </p:tgtEl>
                                        <p:attrNameLst>
                                          <p:attrName>style.visibility</p:attrName>
                                        </p:attrNameLst>
                                      </p:cBhvr>
                                      <p:to>
                                        <p:strVal val="visible"/>
                                      </p:to>
                                    </p:set>
                                    <p:anim calcmode="lin" valueType="num">
                                      <p:cBhvr additive="base">
                                        <p:cTn id="13" dur="500" fill="hold"/>
                                        <p:tgtEl>
                                          <p:spTgt spid="86019">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0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7" name="Rectangle 2"/>
          <p:cNvSpPr>
            <a:spLocks noGrp="1" noChangeArrowheads="1"/>
          </p:cNvSpPr>
          <p:nvPr>
            <p:ph type="title"/>
          </p:nvPr>
        </p:nvSpPr>
        <p:spPr/>
        <p:txBody>
          <a:bodyPr/>
          <a:lstStyle/>
          <a:p>
            <a:r>
              <a:rPr lang="en-GB" smtClean="0"/>
              <a:t>Marks</a:t>
            </a:r>
          </a:p>
        </p:txBody>
      </p:sp>
      <p:sp>
        <p:nvSpPr>
          <p:cNvPr id="87043" name="Rectangle 3"/>
          <p:cNvSpPr>
            <a:spLocks noGrp="1" noChangeArrowheads="1"/>
          </p:cNvSpPr>
          <p:nvPr>
            <p:ph type="body" idx="1"/>
          </p:nvPr>
        </p:nvSpPr>
        <p:spPr/>
        <p:txBody>
          <a:bodyPr/>
          <a:lstStyle/>
          <a:p>
            <a:pPr marL="0" indent="0"/>
            <a:r>
              <a:rPr lang="en-GB" smtClean="0"/>
              <a:t>Supervisor says there were some ethical considerations</a:t>
            </a:r>
          </a:p>
          <a:p>
            <a:pPr marL="0" indent="0"/>
            <a:r>
              <a:rPr lang="en-GB" smtClean="0"/>
              <a:t>Student’s Statement of Ethics contradicts the body of the report</a:t>
            </a:r>
          </a:p>
          <a:p>
            <a:pPr lvl="1"/>
            <a:r>
              <a:rPr lang="en-GB" smtClean="0"/>
              <a:t>e.g. No evidence of informed consent</a:t>
            </a:r>
          </a:p>
          <a:p>
            <a:pPr marL="0" indent="0"/>
            <a:r>
              <a:rPr lang="en-GB" smtClean="0"/>
              <a:t>- Poor mark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anim calcmode="lin" valueType="num">
                                      <p:cBhvr additive="base">
                                        <p:cTn id="7" dur="500" fill="hold"/>
                                        <p:tgtEl>
                                          <p:spTgt spid="8704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7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7043">
                                            <p:txEl>
                                              <p:pRg st="2" end="2"/>
                                            </p:txEl>
                                          </p:spTgt>
                                        </p:tgtEl>
                                        <p:attrNameLst>
                                          <p:attrName>style.visibility</p:attrName>
                                        </p:attrNameLst>
                                      </p:cBhvr>
                                      <p:to>
                                        <p:strVal val="visible"/>
                                      </p:to>
                                    </p:set>
                                    <p:anim calcmode="lin" valueType="num">
                                      <p:cBhvr additive="base">
                                        <p:cTn id="13" dur="500" fill="hold"/>
                                        <p:tgtEl>
                                          <p:spTgt spid="8704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7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7043">
                                            <p:txEl>
                                              <p:pRg st="3" end="3"/>
                                            </p:txEl>
                                          </p:spTgt>
                                        </p:tgtEl>
                                        <p:attrNameLst>
                                          <p:attrName>style.visibility</p:attrName>
                                        </p:attrNameLst>
                                      </p:cBhvr>
                                      <p:to>
                                        <p:strVal val="visible"/>
                                      </p:to>
                                    </p:set>
                                    <p:anim calcmode="lin" valueType="num">
                                      <p:cBhvr additive="base">
                                        <p:cTn id="19" dur="500" fill="hold"/>
                                        <p:tgtEl>
                                          <p:spTgt spid="8704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70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p:txBody>
          <a:bodyPr/>
          <a:lstStyle/>
          <a:p>
            <a:r>
              <a:rPr lang="en-GB" smtClean="0"/>
              <a:t>Marks</a:t>
            </a:r>
          </a:p>
        </p:txBody>
      </p:sp>
      <p:sp>
        <p:nvSpPr>
          <p:cNvPr id="95235" name="Rectangle 3"/>
          <p:cNvSpPr>
            <a:spLocks noGrp="1" noChangeArrowheads="1"/>
          </p:cNvSpPr>
          <p:nvPr>
            <p:ph type="body" idx="1"/>
          </p:nvPr>
        </p:nvSpPr>
        <p:spPr/>
        <p:txBody>
          <a:bodyPr/>
          <a:lstStyle/>
          <a:p>
            <a:pPr marL="0" indent="0"/>
            <a:r>
              <a:rPr lang="en-GB" smtClean="0"/>
              <a:t>Supervisor says there were few ethical considerations</a:t>
            </a:r>
          </a:p>
          <a:p>
            <a:pPr marL="0" indent="0"/>
            <a:r>
              <a:rPr lang="en-GB" smtClean="0"/>
              <a:t>Student’s Statement of Ethics says there were few ethical considerations</a:t>
            </a:r>
          </a:p>
          <a:p>
            <a:pPr marL="0" indent="0"/>
            <a:r>
              <a:rPr lang="en-GB" smtClean="0"/>
              <a:t>- Good mark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anim calcmode="lin" valueType="num">
                                      <p:cBhvr additive="base">
                                        <p:cTn id="7" dur="500" fill="hold"/>
                                        <p:tgtEl>
                                          <p:spTgt spid="95235">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5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anim calcmode="lin" valueType="num">
                                      <p:cBhvr additive="base">
                                        <p:cTn id="13" dur="500" fill="hold"/>
                                        <p:tgtEl>
                                          <p:spTgt spid="9523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52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Help with the ethics statement</a:t>
            </a:r>
            <a:endParaRPr lang="en-GB" dirty="0"/>
          </a:p>
        </p:txBody>
      </p:sp>
      <p:sp>
        <p:nvSpPr>
          <p:cNvPr id="3" name="Content Placeholder 2"/>
          <p:cNvSpPr>
            <a:spLocks noGrp="1"/>
          </p:cNvSpPr>
          <p:nvPr>
            <p:ph idx="1"/>
          </p:nvPr>
        </p:nvSpPr>
        <p:spPr/>
        <p:txBody>
          <a:bodyPr/>
          <a:lstStyle/>
          <a:p>
            <a:r>
              <a:rPr lang="en-GB" sz="2800" dirty="0" smtClean="0">
                <a:hlinkClick r:id="rId2"/>
              </a:rPr>
              <a:t>http://www-</a:t>
            </a:r>
            <a:r>
              <a:rPr lang="en-GB" sz="2800" dirty="0" err="1" smtClean="0">
                <a:hlinkClick r:id="rId2"/>
              </a:rPr>
              <a:t>users.cs.york.ac.uk</a:t>
            </a:r>
            <a:r>
              <a:rPr lang="en-GB" sz="2800" dirty="0" smtClean="0">
                <a:hlinkClick r:id="rId2"/>
              </a:rPr>
              <a:t>/~alistair/Ethics</a:t>
            </a:r>
            <a:endParaRPr lang="en-GB" sz="2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p:txBody>
          <a:bodyPr/>
          <a:lstStyle/>
          <a:p>
            <a:r>
              <a:rPr lang="en-GB" smtClean="0"/>
              <a:t>References</a:t>
            </a:r>
          </a:p>
        </p:txBody>
      </p:sp>
      <p:sp>
        <p:nvSpPr>
          <p:cNvPr id="139266" name="Rectangle 3"/>
          <p:cNvSpPr>
            <a:spLocks noGrp="1" noChangeArrowheads="1"/>
          </p:cNvSpPr>
          <p:nvPr>
            <p:ph type="body" idx="1"/>
          </p:nvPr>
        </p:nvSpPr>
        <p:spPr/>
        <p:txBody>
          <a:bodyPr/>
          <a:lstStyle/>
          <a:p>
            <a:pPr marL="0" indent="0">
              <a:lnSpc>
                <a:spcPct val="84000"/>
              </a:lnSpc>
              <a:spcBef>
                <a:spcPts val="500"/>
              </a:spcBef>
              <a:buClr>
                <a:srgbClr val="009999"/>
              </a:buClr>
            </a:pPr>
            <a:r>
              <a:rPr lang="en-GB" sz="2400" dirty="0" smtClean="0"/>
              <a:t>ACM Code of Ethics:</a:t>
            </a:r>
          </a:p>
          <a:p>
            <a:pPr lvl="1">
              <a:lnSpc>
                <a:spcPct val="84000"/>
              </a:lnSpc>
              <a:spcBef>
                <a:spcPts val="500"/>
              </a:spcBef>
              <a:buClr>
                <a:srgbClr val="009999"/>
              </a:buClr>
            </a:pPr>
            <a:r>
              <a:rPr lang="en-GB" sz="2000" dirty="0" smtClean="0">
                <a:hlinkClick r:id="rId2"/>
              </a:rPr>
              <a:t>http://www.acm.org/about/code-of-ethics</a:t>
            </a:r>
            <a:endParaRPr lang="en-GB" sz="2000" dirty="0" smtClean="0"/>
          </a:p>
          <a:p>
            <a:pPr marL="0" indent="0">
              <a:lnSpc>
                <a:spcPct val="84000"/>
              </a:lnSpc>
              <a:spcBef>
                <a:spcPts val="600"/>
              </a:spcBef>
            </a:pPr>
            <a:r>
              <a:rPr lang="en-GB" sz="2400" dirty="0" smtClean="0"/>
              <a:t>British Psychological Society code of conduct:</a:t>
            </a:r>
          </a:p>
          <a:p>
            <a:pPr lvl="1">
              <a:lnSpc>
                <a:spcPct val="84000"/>
              </a:lnSpc>
              <a:spcBef>
                <a:spcPts val="500"/>
              </a:spcBef>
              <a:buClr>
                <a:srgbClr val="009999"/>
              </a:buClr>
            </a:pPr>
            <a:r>
              <a:rPr lang="en-GB" sz="2000" dirty="0" smtClean="0">
                <a:hlinkClick r:id="rId3"/>
              </a:rPr>
              <a:t>http://www.bps.org.uk/the-society/code-of-conduct/code-of-conduct_home.cfm</a:t>
            </a:r>
            <a:endParaRPr lang="en-GB" sz="2000" dirty="0" smtClean="0"/>
          </a:p>
          <a:p>
            <a:pPr lvl="1">
              <a:lnSpc>
                <a:spcPct val="84000"/>
              </a:lnSpc>
              <a:spcBef>
                <a:spcPts val="500"/>
              </a:spcBef>
              <a:buClr>
                <a:srgbClr val="009999"/>
              </a:buClr>
            </a:pPr>
            <a:r>
              <a:rPr lang="en-GB" sz="2000" b="1" dirty="0" smtClean="0"/>
              <a:t>Ethical Principles for conducting Research with Human Participants</a:t>
            </a:r>
          </a:p>
          <a:p>
            <a:pPr lvl="2" indent="0">
              <a:lnSpc>
                <a:spcPct val="84000"/>
              </a:lnSpc>
              <a:spcBef>
                <a:spcPts val="500"/>
              </a:spcBef>
              <a:buClr>
                <a:srgbClr val="009999"/>
              </a:buClr>
            </a:pPr>
            <a:r>
              <a:rPr lang="en-GB" sz="1800" smtClean="0">
                <a:hlinkClick r:id="rId4"/>
              </a:rPr>
              <a:t>http://www.bps.org.uk/document-download-area/document-download$.cfm?file_uuid=F1C8E142-E935-EC00-75FD-519F1FDDEA5D&amp;ext=pdf</a:t>
            </a:r>
            <a:endParaRPr lang="en-GB" sz="1800" smtClean="0"/>
          </a:p>
          <a:p>
            <a:pPr indent="0">
              <a:lnSpc>
                <a:spcPct val="84000"/>
              </a:lnSpc>
              <a:spcBef>
                <a:spcPts val="500"/>
              </a:spcBef>
              <a:buClr>
                <a:srgbClr val="009999"/>
              </a:buClr>
            </a:pPr>
            <a:r>
              <a:rPr lang="en-GB" sz="2800" smtClean="0"/>
              <a:t>BCS </a:t>
            </a:r>
            <a:r>
              <a:rPr lang="en-GB" sz="2800" dirty="0" smtClean="0"/>
              <a:t>Code of Conduct:</a:t>
            </a:r>
          </a:p>
          <a:p>
            <a:pPr lvl="1">
              <a:lnSpc>
                <a:spcPct val="84000"/>
              </a:lnSpc>
              <a:spcBef>
                <a:spcPts val="500"/>
              </a:spcBef>
              <a:buClr>
                <a:srgbClr val="009999"/>
              </a:buClr>
            </a:pPr>
            <a:r>
              <a:rPr lang="en-GB" sz="2000" dirty="0" smtClean="0">
                <a:hlinkClick r:id="rId5"/>
              </a:rPr>
              <a:t>http://www.bcs.org/server.php?show=nav.6030</a:t>
            </a:r>
            <a:endParaRPr lang="en-GB" sz="2000" dirty="0" smtClean="0"/>
          </a:p>
          <a:p>
            <a:pPr marL="0" indent="0">
              <a:lnSpc>
                <a:spcPct val="84000"/>
              </a:lnSpc>
              <a:spcBef>
                <a:spcPts val="500"/>
              </a:spcBef>
              <a:buClr>
                <a:srgbClr val="009999"/>
              </a:buClr>
            </a:pPr>
            <a:r>
              <a:rPr lang="en-GB" sz="2400" dirty="0" smtClean="0"/>
              <a:t>Barger, R. N. (2008)  </a:t>
            </a:r>
            <a:r>
              <a:rPr lang="en-GB" sz="2400" i="1" dirty="0" smtClean="0"/>
              <a:t>Computer Ethics: A Case-Based Approach,</a:t>
            </a:r>
            <a:r>
              <a:rPr lang="en-GB" sz="2400" dirty="0" smtClean="0"/>
              <a:t> Cambridge University Press</a:t>
            </a:r>
          </a:p>
          <a:p>
            <a:pPr marL="0" indent="0">
              <a:lnSpc>
                <a:spcPct val="84000"/>
              </a:lnSpc>
              <a:spcBef>
                <a:spcPts val="1200"/>
              </a:spcBef>
              <a:buClr>
                <a:srgbClr val="009999"/>
              </a:buClr>
            </a:pPr>
            <a:r>
              <a:rPr lang="en-GB" sz="2400" dirty="0" smtClean="0"/>
              <a:t>Silverman, D. (2009) </a:t>
            </a:r>
            <a:r>
              <a:rPr lang="en-GB" sz="2400" i="1" dirty="0" smtClean="0"/>
              <a:t>Doing Qualitative Research</a:t>
            </a:r>
            <a:r>
              <a:rPr lang="en-GB" sz="2400" dirty="0" smtClean="0"/>
              <a:t>, Sage (especially </a:t>
            </a:r>
            <a:r>
              <a:rPr lang="en-GB" sz="2400" dirty="0" smtClean="0">
                <a:hlinkClick r:id="rId6"/>
              </a:rPr>
              <a:t>Chapter 10</a:t>
            </a:r>
            <a:r>
              <a:rPr lang="en-GB" sz="2400" dirty="0" smtClean="0"/>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p:txBody>
          <a:bodyPr/>
          <a:lstStyle/>
          <a:p>
            <a:r>
              <a:rPr lang="en-GB" smtClean="0"/>
              <a:t>References</a:t>
            </a:r>
          </a:p>
        </p:txBody>
      </p:sp>
      <p:sp>
        <p:nvSpPr>
          <p:cNvPr id="139266" name="Rectangle 3"/>
          <p:cNvSpPr>
            <a:spLocks noGrp="1" noChangeArrowheads="1"/>
          </p:cNvSpPr>
          <p:nvPr>
            <p:ph type="body" idx="1"/>
          </p:nvPr>
        </p:nvSpPr>
        <p:spPr/>
        <p:txBody>
          <a:bodyPr/>
          <a:lstStyle/>
          <a:p>
            <a:pPr marL="0" indent="0">
              <a:lnSpc>
                <a:spcPct val="84000"/>
              </a:lnSpc>
              <a:spcBef>
                <a:spcPts val="1200"/>
              </a:spcBef>
              <a:buClr>
                <a:srgbClr val="009999"/>
              </a:buClr>
            </a:pPr>
            <a:r>
              <a:rPr lang="en-GB" sz="2800" dirty="0" smtClean="0"/>
              <a:t>Consent form</a:t>
            </a:r>
          </a:p>
          <a:p>
            <a:pPr lvl="1" indent="0">
              <a:lnSpc>
                <a:spcPct val="84000"/>
              </a:lnSpc>
              <a:spcBef>
                <a:spcPts val="1200"/>
              </a:spcBef>
              <a:buClr>
                <a:srgbClr val="009999"/>
              </a:buClr>
            </a:pPr>
            <a:r>
              <a:rPr lang="en-GB" sz="1600" dirty="0" smtClean="0">
                <a:hlinkClick r:id="rId2"/>
              </a:rPr>
              <a:t>http://www-users.cs.york.ac.uk/%7Ealistair/projects/consent.html</a:t>
            </a:r>
            <a:endParaRPr lang="en-GB" sz="1600" dirty="0" smtClean="0"/>
          </a:p>
          <a:p>
            <a:pPr indent="0">
              <a:lnSpc>
                <a:spcPct val="84000"/>
              </a:lnSpc>
              <a:spcBef>
                <a:spcPts val="1200"/>
              </a:spcBef>
              <a:buClr>
                <a:srgbClr val="009999"/>
              </a:buClr>
            </a:pPr>
            <a:r>
              <a:rPr lang="en-GB" sz="2800" dirty="0" smtClean="0"/>
              <a:t>Ethics questionnaire</a:t>
            </a:r>
          </a:p>
          <a:p>
            <a:pPr lvl="1" indent="0">
              <a:lnSpc>
                <a:spcPct val="84000"/>
              </a:lnSpc>
              <a:spcBef>
                <a:spcPts val="1200"/>
              </a:spcBef>
              <a:buClr>
                <a:srgbClr val="009999"/>
              </a:buClr>
            </a:pPr>
            <a:r>
              <a:rPr lang="en-GB" sz="1800" dirty="0" smtClean="0">
                <a:hlinkClick r:id="rId3"/>
              </a:rPr>
              <a:t>http://www-</a:t>
            </a:r>
            <a:r>
              <a:rPr lang="en-GB" sz="1800" dirty="0" err="1" smtClean="0">
                <a:hlinkClick r:id="rId3"/>
              </a:rPr>
              <a:t>users.cs.york.ac.uk</a:t>
            </a:r>
            <a:r>
              <a:rPr lang="en-GB" sz="1800" dirty="0" smtClean="0">
                <a:hlinkClick r:id="rId3"/>
              </a:rPr>
              <a:t>/~alistair/Ethics</a:t>
            </a:r>
            <a:endParaRPr lang="en-GB" sz="18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a:xfrm>
            <a:off x="2700338" y="117475"/>
            <a:ext cx="6192837" cy="720725"/>
          </a:xfrm>
        </p:spPr>
        <p:txBody>
          <a:bodyPr/>
          <a:lstStyle/>
          <a:p>
            <a:r>
              <a:rPr lang="en-US" dirty="0" smtClean="0"/>
              <a:t>Acknowledgement</a:t>
            </a:r>
          </a:p>
        </p:txBody>
      </p:sp>
      <p:sp>
        <p:nvSpPr>
          <p:cNvPr id="140290" name="Rectangle 3"/>
          <p:cNvSpPr>
            <a:spLocks noGrp="1" noChangeArrowheads="1"/>
          </p:cNvSpPr>
          <p:nvPr>
            <p:ph type="body" idx="1"/>
          </p:nvPr>
        </p:nvSpPr>
        <p:spPr>
          <a:xfrm>
            <a:off x="250825" y="1125538"/>
            <a:ext cx="8424863" cy="5005387"/>
          </a:xfrm>
        </p:spPr>
        <p:txBody>
          <a:bodyPr/>
          <a:lstStyle/>
          <a:p>
            <a:pPr marL="0" indent="0"/>
            <a:r>
              <a:rPr lang="en-US" dirty="0" smtClean="0"/>
              <a:t>Helen </a:t>
            </a:r>
            <a:r>
              <a:rPr lang="en-US" smtClean="0"/>
              <a:t>Petrie helped </a:t>
            </a:r>
            <a:r>
              <a:rPr lang="en-US" dirty="0" smtClean="0"/>
              <a:t>with the preparation of the section on use of human participants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Philosophies</a:t>
            </a:r>
            <a:endParaRPr lang="en-GB" dirty="0"/>
          </a:p>
        </p:txBody>
      </p:sp>
      <p:sp>
        <p:nvSpPr>
          <p:cNvPr id="3" name="Content Placeholder 2"/>
          <p:cNvSpPr>
            <a:spLocks noGrp="1"/>
          </p:cNvSpPr>
          <p:nvPr>
            <p:ph idx="1"/>
          </p:nvPr>
        </p:nvSpPr>
        <p:spPr/>
        <p:txBody>
          <a:bodyPr/>
          <a:lstStyle/>
          <a:p>
            <a:r>
              <a:rPr lang="en-GB" dirty="0" smtClean="0"/>
              <a:t>Pragmatism</a:t>
            </a:r>
          </a:p>
          <a:p>
            <a:pPr lvl="1"/>
            <a:r>
              <a:rPr lang="en-GB" dirty="0" smtClean="0"/>
              <a:t>Reality is a </a:t>
            </a:r>
            <a:r>
              <a:rPr lang="en-GB" i="1" dirty="0" smtClean="0"/>
              <a:t>process</a:t>
            </a:r>
            <a:endParaRPr lang="en-GB" dirty="0" smtClean="0"/>
          </a:p>
          <a:p>
            <a:pPr lvl="1"/>
            <a:r>
              <a:rPr lang="en-GB" dirty="0" smtClean="0"/>
              <a:t>Moral judgements must be based on the results of an action</a:t>
            </a:r>
          </a:p>
          <a:p>
            <a:pPr lvl="1"/>
            <a:r>
              <a:rPr lang="en-GB" dirty="0" smtClean="0"/>
              <a:t>Bentham</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Philosophies</a:t>
            </a:r>
            <a:endParaRPr lang="en-GB" dirty="0"/>
          </a:p>
        </p:txBody>
      </p:sp>
      <p:sp>
        <p:nvSpPr>
          <p:cNvPr id="3" name="Content Placeholder 2"/>
          <p:cNvSpPr>
            <a:spLocks noGrp="1"/>
          </p:cNvSpPr>
          <p:nvPr>
            <p:ph idx="1"/>
          </p:nvPr>
        </p:nvSpPr>
        <p:spPr/>
        <p:txBody>
          <a:bodyPr/>
          <a:lstStyle/>
          <a:p>
            <a:r>
              <a:rPr lang="en-GB" dirty="0" smtClean="0"/>
              <a:t>Idealism</a:t>
            </a:r>
          </a:p>
          <a:p>
            <a:r>
              <a:rPr lang="en-GB" dirty="0" smtClean="0"/>
              <a:t>Realism</a:t>
            </a:r>
          </a:p>
          <a:p>
            <a:r>
              <a:rPr lang="en-GB" dirty="0" smtClean="0"/>
              <a:t>Pragmatism</a:t>
            </a:r>
          </a:p>
          <a:p>
            <a:r>
              <a:rPr lang="en-GB" dirty="0" smtClean="0"/>
              <a:t>Existentialism</a:t>
            </a:r>
          </a:p>
          <a:p>
            <a:r>
              <a:rPr lang="en-GB" dirty="0" smtClean="0"/>
              <a:t>…others</a:t>
            </a:r>
          </a:p>
          <a:p>
            <a:r>
              <a:rPr lang="en-GB" dirty="0" smtClean="0"/>
              <a:t>Which one do </a:t>
            </a:r>
            <a:r>
              <a:rPr lang="en-GB" i="1" dirty="0" smtClean="0"/>
              <a:t>you</a:t>
            </a:r>
            <a:r>
              <a:rPr lang="en-GB" dirty="0" smtClean="0"/>
              <a:t> subscribe to?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Philosophies</a:t>
            </a:r>
            <a:endParaRPr lang="en-GB" dirty="0"/>
          </a:p>
        </p:txBody>
      </p:sp>
      <p:sp>
        <p:nvSpPr>
          <p:cNvPr id="3" name="Content Placeholder 2"/>
          <p:cNvSpPr>
            <a:spLocks noGrp="1"/>
          </p:cNvSpPr>
          <p:nvPr>
            <p:ph idx="1"/>
          </p:nvPr>
        </p:nvSpPr>
        <p:spPr/>
        <p:txBody>
          <a:bodyPr/>
          <a:lstStyle/>
          <a:p>
            <a:r>
              <a:rPr lang="en-GB" dirty="0" smtClean="0"/>
              <a:t>They can each reach a different conclusion in a given ethical dilemma</a:t>
            </a:r>
          </a:p>
          <a:p>
            <a:pPr>
              <a:spcBef>
                <a:spcPts val="5400"/>
              </a:spcBef>
            </a:pPr>
            <a:r>
              <a:rPr lang="en-GB" dirty="0" smtClean="0"/>
              <a:t>You don’t have to subscribe to any, but you will still have a (personal) position on them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r>
              <a:rPr lang="en-GB" smtClean="0"/>
              <a:t>What are Ethics?</a:t>
            </a:r>
          </a:p>
        </p:txBody>
      </p:sp>
      <p:graphicFrame>
        <p:nvGraphicFramePr>
          <p:cNvPr id="91138" name="Object 2"/>
          <p:cNvGraphicFramePr>
            <a:graphicFrameLocks noChangeAspect="1"/>
          </p:cNvGraphicFramePr>
          <p:nvPr>
            <p:ph idx="1"/>
          </p:nvPr>
        </p:nvGraphicFramePr>
        <p:xfrm>
          <a:off x="6108700" y="1700213"/>
          <a:ext cx="2554288" cy="4321175"/>
        </p:xfrm>
        <a:graphic>
          <a:graphicData uri="http://schemas.openxmlformats.org/presentationml/2006/ole">
            <p:oleObj spid="_x0000_s91138" name="PHOTO-PAINT" r:id="rId3" imgW="1765079" imgH="2653968" progId="CorelPHOTOPAINT.Image.13">
              <p:embed/>
            </p:oleObj>
          </a:graphicData>
        </a:graphic>
      </p:graphicFrame>
      <p:sp>
        <p:nvSpPr>
          <p:cNvPr id="106502" name="Text Box 6"/>
          <p:cNvSpPr txBox="1">
            <a:spLocks noChangeArrowheads="1"/>
          </p:cNvSpPr>
          <p:nvPr/>
        </p:nvSpPr>
        <p:spPr bwMode="auto">
          <a:xfrm>
            <a:off x="1000125" y="1773238"/>
            <a:ext cx="4467225" cy="3817937"/>
          </a:xfrm>
          <a:prstGeom prst="rect">
            <a:avLst/>
          </a:prstGeom>
          <a:noFill/>
          <a:ln w="12700">
            <a:noFill/>
            <a:miter lim="800000"/>
            <a:headEnd/>
            <a:tailEnd/>
          </a:ln>
          <a:effectLst/>
        </p:spPr>
        <p:txBody>
          <a:bodyPr>
            <a:spAutoFit/>
          </a:bodyPr>
          <a:lstStyle/>
          <a:p>
            <a:pPr>
              <a:spcBef>
                <a:spcPct val="20000"/>
              </a:spcBef>
              <a:buClr>
                <a:schemeClr val="folHlink"/>
              </a:buClr>
              <a:buSzPct val="65000"/>
              <a:defRPr/>
            </a:pPr>
            <a:r>
              <a:rPr lang="en-GB" sz="3200" dirty="0">
                <a:solidFill>
                  <a:schemeClr val="tx1"/>
                </a:solidFill>
                <a:effectLst>
                  <a:outerShdw blurRad="38100" dist="38100" dir="2700000" algn="tl">
                    <a:srgbClr val="000000"/>
                  </a:outerShdw>
                </a:effectLst>
              </a:rPr>
              <a:t>Good background introduction to ethics and the underlying philosophies:</a:t>
            </a:r>
          </a:p>
          <a:p>
            <a:pPr>
              <a:lnSpc>
                <a:spcPct val="84000"/>
              </a:lnSpc>
              <a:spcBef>
                <a:spcPts val="2400"/>
              </a:spcBef>
              <a:buClr>
                <a:srgbClr val="009999"/>
              </a:buClr>
              <a:buSzPct val="65000"/>
              <a:defRPr/>
            </a:pPr>
            <a:r>
              <a:rPr lang="en-GB" sz="2800" dirty="0">
                <a:solidFill>
                  <a:schemeClr val="tx1"/>
                </a:solidFill>
                <a:effectLst>
                  <a:outerShdw blurRad="38100" dist="38100" dir="2700000" algn="tl">
                    <a:srgbClr val="000000"/>
                  </a:outerShdw>
                </a:effectLst>
              </a:rPr>
              <a:t>Barger, R. N. (2008)  </a:t>
            </a:r>
            <a:r>
              <a:rPr lang="en-GB" sz="2800" i="1" dirty="0">
                <a:solidFill>
                  <a:schemeClr val="tx1"/>
                </a:solidFill>
                <a:effectLst>
                  <a:outerShdw blurRad="38100" dist="38100" dir="2700000" algn="tl">
                    <a:srgbClr val="000000"/>
                  </a:outerShdw>
                </a:effectLst>
              </a:rPr>
              <a:t>Computer Ethics: </a:t>
            </a:r>
            <a:r>
              <a:rPr lang="en-GB" sz="2800" i="1" dirty="0" smtClean="0">
                <a:solidFill>
                  <a:schemeClr val="tx1"/>
                </a:solidFill>
                <a:effectLst>
                  <a:outerShdw blurRad="38100" dist="38100" dir="2700000" algn="tl">
                    <a:srgbClr val="000000"/>
                  </a:outerShdw>
                </a:effectLst>
              </a:rPr>
              <a:t/>
            </a:r>
            <a:br>
              <a:rPr lang="en-GB" sz="2800" i="1" dirty="0" smtClean="0">
                <a:solidFill>
                  <a:schemeClr val="tx1"/>
                </a:solidFill>
                <a:effectLst>
                  <a:outerShdw blurRad="38100" dist="38100" dir="2700000" algn="tl">
                    <a:srgbClr val="000000"/>
                  </a:outerShdw>
                </a:effectLst>
              </a:rPr>
            </a:br>
            <a:r>
              <a:rPr lang="en-GB" sz="2800" i="1" dirty="0" smtClean="0">
                <a:solidFill>
                  <a:schemeClr val="tx1"/>
                </a:solidFill>
                <a:effectLst>
                  <a:outerShdw blurRad="38100" dist="38100" dir="2700000" algn="tl">
                    <a:srgbClr val="000000"/>
                  </a:outerShdw>
                </a:effectLst>
              </a:rPr>
              <a:t>A </a:t>
            </a:r>
            <a:r>
              <a:rPr lang="en-GB" sz="2800" i="1" dirty="0">
                <a:solidFill>
                  <a:schemeClr val="tx1"/>
                </a:solidFill>
                <a:effectLst>
                  <a:outerShdw blurRad="38100" dist="38100" dir="2700000" algn="tl">
                    <a:srgbClr val="000000"/>
                  </a:outerShdw>
                </a:effectLst>
              </a:rPr>
              <a:t>Case-Based Approach,</a:t>
            </a:r>
            <a:r>
              <a:rPr lang="en-GB" sz="2800" dirty="0">
                <a:solidFill>
                  <a:schemeClr val="tx1"/>
                </a:solidFill>
                <a:effectLst>
                  <a:outerShdw blurRad="38100" dist="38100" dir="2700000" algn="tl">
                    <a:srgbClr val="000000"/>
                  </a:outerShdw>
                </a:effectLst>
              </a:rPr>
              <a:t> Cambridge University Press</a:t>
            </a:r>
            <a:endParaRPr lang="en-GB" dirty="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oY blue">
  <a:themeElements>
    <a:clrScheme name="Custom 1">
      <a:dk1>
        <a:srgbClr val="003366"/>
      </a:dk1>
      <a:lt1>
        <a:srgbClr val="FFFFFF"/>
      </a:lt1>
      <a:dk2>
        <a:srgbClr val="2B5481"/>
      </a:dk2>
      <a:lt2>
        <a:srgbClr val="E5FFFF"/>
      </a:lt2>
      <a:accent1>
        <a:srgbClr val="FFFFFF"/>
      </a:accent1>
      <a:accent2>
        <a:srgbClr val="00B000"/>
      </a:accent2>
      <a:accent3>
        <a:srgbClr val="ACB3C1"/>
      </a:accent3>
      <a:accent4>
        <a:srgbClr val="DADADA"/>
      </a:accent4>
      <a:accent5>
        <a:srgbClr val="ADB8CA"/>
      </a:accent5>
      <a:accent6>
        <a:srgbClr val="009F00"/>
      </a:accent6>
      <a:hlink>
        <a:srgbClr val="00CCFF"/>
      </a:hlink>
      <a:folHlink>
        <a:srgbClr val="B5FFFB"/>
      </a:folHlink>
    </a:clrScheme>
    <a:fontScheme name="UofYpowerpointblu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2057400" marR="0" indent="-228600" algn="l" defTabSz="914400" rtl="0" eaLnBrk="1" fontAlgn="base" latinLnBrk="0" hangingPunct="1">
          <a:lnSpc>
            <a:spcPct val="100000"/>
          </a:lnSpc>
          <a:spcBef>
            <a:spcPct val="20000"/>
          </a:spcBef>
          <a:spcAft>
            <a:spcPct val="0"/>
          </a:spcAft>
          <a:buClr>
            <a:schemeClr val="folHlink"/>
          </a:buClr>
          <a:buSzPct val="65000"/>
          <a:buFont typeface="Wingdings" pitchFamily="2" charset="2"/>
          <a:buChar char="n"/>
          <a:tabLst/>
          <a:defRPr kumimoji="0" lang="en-GB" sz="2000" b="0" i="0" u="none" strike="noStrike" cap="none" normalizeH="0" baseline="0" smtClean="0">
            <a:ln>
              <a:noFill/>
            </a:ln>
            <a:solidFill>
              <a:srgbClr val="000000"/>
            </a:solidFill>
            <a:effectLst>
              <a:outerShdw blurRad="38100" dist="38100" dir="2700000" algn="tl">
                <a:srgbClr val="000000">
                  <a:alpha val="43137"/>
                </a:srgbClr>
              </a:outerShdw>
            </a:effectLst>
            <a:latin typeface="Tahoma"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2057400" marR="0" indent="-228600" algn="l" defTabSz="914400" rtl="0" eaLnBrk="1" fontAlgn="base" latinLnBrk="0" hangingPunct="1">
          <a:lnSpc>
            <a:spcPct val="100000"/>
          </a:lnSpc>
          <a:spcBef>
            <a:spcPct val="20000"/>
          </a:spcBef>
          <a:spcAft>
            <a:spcPct val="0"/>
          </a:spcAft>
          <a:buClr>
            <a:schemeClr val="folHlink"/>
          </a:buClr>
          <a:buSzPct val="65000"/>
          <a:buFont typeface="Wingdings" pitchFamily="2" charset="2"/>
          <a:buChar char="n"/>
          <a:tabLst/>
          <a:defRPr kumimoji="0" lang="en-GB" sz="2000" b="0" i="0" u="none" strike="noStrike" cap="none" normalizeH="0" baseline="0" smtClean="0">
            <a:ln>
              <a:noFill/>
            </a:ln>
            <a:solidFill>
              <a:srgbClr val="000000"/>
            </a:solidFill>
            <a:effectLst>
              <a:outerShdw blurRad="38100" dist="38100" dir="2700000" algn="tl">
                <a:srgbClr val="000000">
                  <a:alpha val="43137"/>
                </a:srgbClr>
              </a:outerShdw>
            </a:effectLst>
            <a:latin typeface="Tahoma" pitchFamily="34" charset="0"/>
            <a:cs typeface="Arial" charset="0"/>
          </a:defRPr>
        </a:defPPr>
      </a:lstStyle>
    </a:lnDef>
  </a:objectDefaults>
  <a:extraClrSchemeLst>
    <a:extraClrScheme>
      <a:clrScheme name="UofYpowerpointblue 1">
        <a:dk1>
          <a:srgbClr val="663300"/>
        </a:dk1>
        <a:lt1>
          <a:srgbClr val="FFFFFF"/>
        </a:lt1>
        <a:dk2>
          <a:srgbClr val="996600"/>
        </a:dk2>
        <a:lt2>
          <a:srgbClr val="DBBD71"/>
        </a:lt2>
        <a:accent1>
          <a:srgbClr val="F8A500"/>
        </a:accent1>
        <a:accent2>
          <a:srgbClr val="808000"/>
        </a:accent2>
        <a:accent3>
          <a:srgbClr val="CAB8AA"/>
        </a:accent3>
        <a:accent4>
          <a:srgbClr val="DADADA"/>
        </a:accent4>
        <a:accent5>
          <a:srgbClr val="FBCFAA"/>
        </a:accent5>
        <a:accent6>
          <a:srgbClr val="737300"/>
        </a:accent6>
        <a:hlink>
          <a:srgbClr val="FFCC66"/>
        </a:hlink>
        <a:folHlink>
          <a:srgbClr val="CCA500"/>
        </a:folHlink>
      </a:clrScheme>
      <a:clrMap bg1="dk2" tx1="lt1" bg2="dk1" tx2="lt2" accent1="accent1" accent2="accent2" accent3="accent3" accent4="accent4" accent5="accent5" accent6="accent6" hlink="hlink" folHlink="folHlink"/>
    </a:extraClrScheme>
    <a:extraClrScheme>
      <a:clrScheme name="UofYpowerpointblue 2">
        <a:dk1>
          <a:srgbClr val="660000"/>
        </a:dk1>
        <a:lt1>
          <a:srgbClr val="FFFFFF"/>
        </a:lt1>
        <a:dk2>
          <a:srgbClr val="800000"/>
        </a:dk2>
        <a:lt2>
          <a:srgbClr val="FFFFCC"/>
        </a:lt2>
        <a:accent1>
          <a:srgbClr val="CC6600"/>
        </a:accent1>
        <a:accent2>
          <a:srgbClr val="BE7960"/>
        </a:accent2>
        <a:accent3>
          <a:srgbClr val="C0AAAA"/>
        </a:accent3>
        <a:accent4>
          <a:srgbClr val="DADADA"/>
        </a:accent4>
        <a:accent5>
          <a:srgbClr val="E2B8AA"/>
        </a:accent5>
        <a:accent6>
          <a:srgbClr val="AC6D56"/>
        </a:accent6>
        <a:hlink>
          <a:srgbClr val="FFFF99"/>
        </a:hlink>
        <a:folHlink>
          <a:srgbClr val="E5B325"/>
        </a:folHlink>
      </a:clrScheme>
      <a:clrMap bg1="dk2" tx1="lt1" bg2="dk1" tx2="lt2" accent1="accent1" accent2="accent2" accent3="accent3" accent4="accent4" accent5="accent5" accent6="accent6" hlink="hlink" folHlink="folHlink"/>
    </a:extraClrScheme>
    <a:extraClrScheme>
      <a:clrScheme name="UofYpowerpointblue 3">
        <a:dk1>
          <a:srgbClr val="003300"/>
        </a:dk1>
        <a:lt1>
          <a:srgbClr val="FFFFFF"/>
        </a:lt1>
        <a:dk2>
          <a:srgbClr val="4D6A2A"/>
        </a:dk2>
        <a:lt2>
          <a:srgbClr val="CCFF99"/>
        </a:lt2>
        <a:accent1>
          <a:srgbClr val="2EB62E"/>
        </a:accent1>
        <a:accent2>
          <a:srgbClr val="527C3A"/>
        </a:accent2>
        <a:accent3>
          <a:srgbClr val="B2B9AC"/>
        </a:accent3>
        <a:accent4>
          <a:srgbClr val="DADADA"/>
        </a:accent4>
        <a:accent5>
          <a:srgbClr val="ADD7AD"/>
        </a:accent5>
        <a:accent6>
          <a:srgbClr val="497034"/>
        </a:accent6>
        <a:hlink>
          <a:srgbClr val="DDD800"/>
        </a:hlink>
        <a:folHlink>
          <a:srgbClr val="009999"/>
        </a:folHlink>
      </a:clrScheme>
      <a:clrMap bg1="dk2" tx1="lt1" bg2="dk1" tx2="lt2" accent1="accent1" accent2="accent2" accent3="accent3" accent4="accent4" accent5="accent5" accent6="accent6" hlink="hlink" folHlink="folHlink"/>
    </a:extraClrScheme>
    <a:extraClrScheme>
      <a:clrScheme name="UofYpowerpointblue 4">
        <a:dk1>
          <a:srgbClr val="005A58"/>
        </a:dk1>
        <a:lt1>
          <a:srgbClr val="FFFFFF"/>
        </a:lt1>
        <a:dk2>
          <a:srgbClr val="00716E"/>
        </a:dk2>
        <a:lt2>
          <a:srgbClr val="FFFF99"/>
        </a:lt2>
        <a:accent1>
          <a:srgbClr val="2DB3B0"/>
        </a:accent1>
        <a:accent2>
          <a:srgbClr val="6D6FC7"/>
        </a:accent2>
        <a:accent3>
          <a:srgbClr val="AABBBA"/>
        </a:accent3>
        <a:accent4>
          <a:srgbClr val="DADADA"/>
        </a:accent4>
        <a:accent5>
          <a:srgbClr val="ADD6D4"/>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fYpowerpointblue 5">
        <a:dk1>
          <a:srgbClr val="003366"/>
        </a:dk1>
        <a:lt1>
          <a:srgbClr val="FFFFFF"/>
        </a:lt1>
        <a:dk2>
          <a:srgbClr val="2B5481"/>
        </a:dk2>
        <a:lt2>
          <a:srgbClr val="E5FFFF"/>
        </a:lt2>
        <a:accent1>
          <a:srgbClr val="336699"/>
        </a:accent1>
        <a:accent2>
          <a:srgbClr val="00B000"/>
        </a:accent2>
        <a:accent3>
          <a:srgbClr val="ACB3C1"/>
        </a:accent3>
        <a:accent4>
          <a:srgbClr val="DADADA"/>
        </a:accent4>
        <a:accent5>
          <a:srgbClr val="ADB8CA"/>
        </a:accent5>
        <a:accent6>
          <a:srgbClr val="009F00"/>
        </a:accent6>
        <a:hlink>
          <a:srgbClr val="00CCFF"/>
        </a:hlink>
        <a:folHlink>
          <a:srgbClr val="B5FFFB"/>
        </a:folHlink>
      </a:clrScheme>
      <a:clrMap bg1="dk2" tx1="lt1" bg2="dk1" tx2="lt2" accent1="accent1" accent2="accent2" accent3="accent3" accent4="accent4" accent5="accent5" accent6="accent6" hlink="hlink" folHlink="folHlink"/>
    </a:extraClrScheme>
    <a:extraClrScheme>
      <a:clrScheme name="UofYpowerpointblue 6">
        <a:dk1>
          <a:srgbClr val="2F2D25"/>
        </a:dk1>
        <a:lt1>
          <a:srgbClr val="FFFFFF"/>
        </a:lt1>
        <a:dk2>
          <a:srgbClr val="656151"/>
        </a:dk2>
        <a:lt2>
          <a:srgbClr val="FFFFCC"/>
        </a:lt2>
        <a:accent1>
          <a:srgbClr val="818173"/>
        </a:accent1>
        <a:accent2>
          <a:srgbClr val="809EA8"/>
        </a:accent2>
        <a:accent3>
          <a:srgbClr val="B8B7B3"/>
        </a:accent3>
        <a:accent4>
          <a:srgbClr val="DADADA"/>
        </a:accent4>
        <a:accent5>
          <a:srgbClr val="C1C1BC"/>
        </a:accent5>
        <a:accent6>
          <a:srgbClr val="738F98"/>
        </a:accent6>
        <a:hlink>
          <a:srgbClr val="E2C86A"/>
        </a:hlink>
        <a:folHlink>
          <a:srgbClr val="B7B6A3"/>
        </a:folHlink>
      </a:clrScheme>
      <a:clrMap bg1="dk2" tx1="lt1" bg2="dk1" tx2="lt2" accent1="accent1" accent2="accent2" accent3="accent3" accent4="accent4" accent5="accent5" accent6="accent6" hlink="hlink" folHlink="folHlink"/>
    </a:extraClrScheme>
    <a:extraClrScheme>
      <a:clrScheme name="UofYpowerpointblue 7">
        <a:dk1>
          <a:srgbClr val="B4AF80"/>
        </a:dk1>
        <a:lt1>
          <a:srgbClr val="FFFFFF"/>
        </a:lt1>
        <a:dk2>
          <a:srgbClr val="C8C6A2"/>
        </a:dk2>
        <a:lt2>
          <a:srgbClr val="827F4C"/>
        </a:lt2>
        <a:accent1>
          <a:srgbClr val="7C784E"/>
        </a:accent1>
        <a:accent2>
          <a:srgbClr val="A2A4AC"/>
        </a:accent2>
        <a:accent3>
          <a:srgbClr val="E0DFCE"/>
        </a:accent3>
        <a:accent4>
          <a:srgbClr val="DADADA"/>
        </a:accent4>
        <a:accent5>
          <a:srgbClr val="BFBEB2"/>
        </a:accent5>
        <a:accent6>
          <a:srgbClr val="92949B"/>
        </a:accent6>
        <a:hlink>
          <a:srgbClr val="33CCCC"/>
        </a:hlink>
        <a:folHlink>
          <a:srgbClr val="009999"/>
        </a:folHlink>
      </a:clrScheme>
      <a:clrMap bg1="dk2" tx1="lt1" bg2="dk1" tx2="lt2" accent1="accent1" accent2="accent2" accent3="accent3" accent4="accent4" accent5="accent5" accent6="accent6" hlink="hlink" folHlink="folHlink"/>
    </a:extraClrScheme>
    <a:extraClrScheme>
      <a:clrScheme name="UofYpowerpointblue 8">
        <a:dk1>
          <a:srgbClr val="000000"/>
        </a:dk1>
        <a:lt1>
          <a:srgbClr val="DDDDDD"/>
        </a:lt1>
        <a:dk2>
          <a:srgbClr val="000000"/>
        </a:dk2>
        <a:lt2>
          <a:srgbClr val="B8B7D1"/>
        </a:lt2>
        <a:accent1>
          <a:srgbClr val="F1F0F4"/>
        </a:accent1>
        <a:accent2>
          <a:srgbClr val="C1BCFC"/>
        </a:accent2>
        <a:accent3>
          <a:srgbClr val="EBEBEB"/>
        </a:accent3>
        <a:accent4>
          <a:srgbClr val="000000"/>
        </a:accent4>
        <a:accent5>
          <a:srgbClr val="F7F6F8"/>
        </a:accent5>
        <a:accent6>
          <a:srgbClr val="AFAAE4"/>
        </a:accent6>
        <a:hlink>
          <a:srgbClr val="5454C6"/>
        </a:hlink>
        <a:folHlink>
          <a:srgbClr val="6A6F86"/>
        </a:folHlink>
      </a:clrScheme>
      <a:clrMap bg1="lt1" tx1="dk1" bg2="lt2" tx2="dk2" accent1="accent1" accent2="accent2" accent3="accent3" accent4="accent4" accent5="accent5" accent6="accent6" hlink="hlink" folHlink="folHlink"/>
    </a:extraClrScheme>
    <a:extraClrScheme>
      <a:clrScheme name="UofYpowerpointblue 9">
        <a:dk1>
          <a:srgbClr val="000000"/>
        </a:dk1>
        <a:lt1>
          <a:srgbClr val="FFFFFF"/>
        </a:lt1>
        <a:dk2>
          <a:srgbClr val="00A29E"/>
        </a:dk2>
        <a:lt2>
          <a:srgbClr val="CBCBCB"/>
        </a:lt2>
        <a:accent1>
          <a:srgbClr val="E5E5FF"/>
        </a:accent1>
        <a:accent2>
          <a:srgbClr val="79CD6B"/>
        </a:accent2>
        <a:accent3>
          <a:srgbClr val="FFFFFF"/>
        </a:accent3>
        <a:accent4>
          <a:srgbClr val="000000"/>
        </a:accent4>
        <a:accent5>
          <a:srgbClr val="F0F0FF"/>
        </a:accent5>
        <a:accent6>
          <a:srgbClr val="6DBA60"/>
        </a:accent6>
        <a:hlink>
          <a:srgbClr val="4477DE"/>
        </a:hlink>
        <a:folHlink>
          <a:srgbClr val="65498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UoY blue</Template>
  <TotalTime>246</TotalTime>
  <Words>1891</Words>
  <Application>Microsoft Office PowerPoint</Application>
  <PresentationFormat>On-screen Show (4:3)</PresentationFormat>
  <Paragraphs>259</Paragraphs>
  <Slides>58</Slides>
  <Notes>5</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UoY blue</vt:lpstr>
      <vt:lpstr>PHOTO-PAINT</vt:lpstr>
      <vt:lpstr>Ethics in Student Projects</vt:lpstr>
      <vt:lpstr>What are Ethics?</vt:lpstr>
      <vt:lpstr>What are Ethics?</vt:lpstr>
      <vt:lpstr>Philosophies</vt:lpstr>
      <vt:lpstr>Philosophies</vt:lpstr>
      <vt:lpstr>Philosophies</vt:lpstr>
      <vt:lpstr>Philosophies</vt:lpstr>
      <vt:lpstr>Philosophies</vt:lpstr>
      <vt:lpstr>What are Ethics?</vt:lpstr>
      <vt:lpstr>What are Ethics?</vt:lpstr>
      <vt:lpstr>What are Ethics?</vt:lpstr>
      <vt:lpstr>What are Ethics?</vt:lpstr>
      <vt:lpstr>Ethics in projects</vt:lpstr>
      <vt:lpstr>Ensuring that the work of the project is carried out according to ethical principles</vt:lpstr>
      <vt:lpstr>The basics</vt:lpstr>
      <vt:lpstr>Ensuring that the work of the project is carried out according to ethical principles</vt:lpstr>
      <vt:lpstr>Having regard for the moral implications of the results of the project</vt:lpstr>
      <vt:lpstr>Why ethics in projects?</vt:lpstr>
      <vt:lpstr>Ethical codes</vt:lpstr>
      <vt:lpstr>ACM Code of Ethics</vt:lpstr>
      <vt:lpstr>1. General moral imperatives</vt:lpstr>
      <vt:lpstr>1. General moral imperatives</vt:lpstr>
      <vt:lpstr>1. General moral imperatives</vt:lpstr>
      <vt:lpstr>1. General moral imperatives</vt:lpstr>
      <vt:lpstr>1. General moral imperatives</vt:lpstr>
      <vt:lpstr>Ethics of research with human participants</vt:lpstr>
      <vt:lpstr>Ethics of research with human participants</vt:lpstr>
      <vt:lpstr>Need to consider ethics at the following 5 stages:</vt:lpstr>
      <vt:lpstr>Recruitment</vt:lpstr>
      <vt:lpstr>Recruitment</vt:lpstr>
      <vt:lpstr>Briefing</vt:lpstr>
      <vt:lpstr>Participants need to know:</vt:lpstr>
      <vt:lpstr>Deception in research</vt:lpstr>
      <vt:lpstr>Consent form </vt:lpstr>
      <vt:lpstr>During the study</vt:lpstr>
      <vt:lpstr>Withdrawal from the study</vt:lpstr>
      <vt:lpstr>Debriefing after the study</vt:lpstr>
      <vt:lpstr>Examples</vt:lpstr>
      <vt:lpstr>Project involving phishing</vt:lpstr>
      <vt:lpstr>Software to assist in animal experiments</vt:lpstr>
      <vt:lpstr>Spam generator</vt:lpstr>
      <vt:lpstr>Password-cracker</vt:lpstr>
      <vt:lpstr>Poker bots</vt:lpstr>
      <vt:lpstr>Others which would require careful justification</vt:lpstr>
      <vt:lpstr>Use of the project outcomes</vt:lpstr>
      <vt:lpstr>Would you object?</vt:lpstr>
      <vt:lpstr>Summary</vt:lpstr>
      <vt:lpstr>Marking the ethics statement</vt:lpstr>
      <vt:lpstr>Supervision Report</vt:lpstr>
      <vt:lpstr>Marking form</vt:lpstr>
      <vt:lpstr>Marks</vt:lpstr>
      <vt:lpstr>Marks</vt:lpstr>
      <vt:lpstr>Marks</vt:lpstr>
      <vt:lpstr>Marks</vt:lpstr>
      <vt:lpstr>Help with the ethics statement</vt:lpstr>
      <vt:lpstr>References</vt:lpstr>
      <vt:lpstr>References</vt:lpstr>
      <vt:lpstr>Acknowledgement</vt:lpstr>
    </vt:vector>
  </TitlesOfParts>
  <Company>Department of Computer Science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Student Projects</dc:title>
  <dc:creator>alistair</dc:creator>
  <cp:lastModifiedBy>alistair</cp:lastModifiedBy>
  <cp:revision>35</cp:revision>
  <dcterms:created xsi:type="dcterms:W3CDTF">2009-10-19T12:45:14Z</dcterms:created>
  <dcterms:modified xsi:type="dcterms:W3CDTF">2011-06-21T16:03:40Z</dcterms:modified>
</cp:coreProperties>
</file>