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3" r:id="rId4"/>
    <p:sldId id="260" r:id="rId5"/>
    <p:sldId id="274" r:id="rId6"/>
    <p:sldId id="292" r:id="rId7"/>
    <p:sldId id="293" r:id="rId8"/>
    <p:sldId id="294" r:id="rId9"/>
    <p:sldId id="296" r:id="rId10"/>
    <p:sldId id="295" r:id="rId11"/>
    <p:sldId id="275" r:id="rId12"/>
    <p:sldId id="276" r:id="rId13"/>
    <p:sldId id="277" r:id="rId14"/>
    <p:sldId id="278" r:id="rId15"/>
    <p:sldId id="273" r:id="rId16"/>
    <p:sldId id="290" r:id="rId17"/>
    <p:sldId id="297" r:id="rId18"/>
    <p:sldId id="279" r:id="rId19"/>
    <p:sldId id="291" r:id="rId20"/>
    <p:sldId id="262" r:id="rId21"/>
    <p:sldId id="282" r:id="rId22"/>
    <p:sldId id="261" r:id="rId23"/>
    <p:sldId id="284" r:id="rId24"/>
    <p:sldId id="266" r:id="rId25"/>
    <p:sldId id="267" r:id="rId26"/>
    <p:sldId id="268" r:id="rId27"/>
    <p:sldId id="269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517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7830A-F0DB-4B7C-B05E-11C22B42BF1D}" type="datetimeFigureOut">
              <a:rPr lang="en-US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9557-73EA-4DD2-9A7D-AB980DAE3F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Blocking</a:t>
            </a:r>
          </a:p>
          <a:p>
            <a:r>
              <a:rPr lang="en-GB" dirty="0"/>
              <a:t>Race conditions – solved by locks</a:t>
            </a:r>
          </a:p>
          <a:p>
            <a:r>
              <a:rPr lang="en-GB" dirty="0"/>
              <a:t>Deadlocks – caused by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F9557-73EA-4DD2-9A7D-AB980DAE3F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5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14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0213"/>
            <a:ext cx="9144000" cy="2239750"/>
          </a:xfrm>
        </p:spPr>
        <p:txBody>
          <a:bodyPr/>
          <a:lstStyle/>
          <a:p>
            <a:r>
              <a:rPr lang="en-US" dirty="0">
                <a:cs typeface="Calibri Light"/>
              </a:rPr>
              <a:t>Reactive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Gordon Rennie and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6D75-8FC9-4C65-9D17-8F780894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56" y="3013754"/>
            <a:ext cx="9699564" cy="1320800"/>
          </a:xfrm>
        </p:spPr>
        <p:txBody>
          <a:bodyPr/>
          <a:lstStyle/>
          <a:p>
            <a:r>
              <a:rPr lang="en-GB"/>
              <a:t>Reactive Programming!= Reactive System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43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FFE8-7BC2-4086-8EAE-E664A276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3566-3EBD-4AC0-972E-85288287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Calibri"/>
              </a:rPr>
              <a:t>How does it cope with failure </a:t>
            </a:r>
          </a:p>
          <a:p>
            <a:r>
              <a:rPr lang="en-US" sz="2400" dirty="0">
                <a:cs typeface="Calibri"/>
              </a:rPr>
              <a:t>How quickly can it recover</a:t>
            </a:r>
          </a:p>
          <a:p>
            <a:pPr lvl="1"/>
            <a:r>
              <a:rPr lang="en-US" sz="2400" dirty="0">
                <a:cs typeface="Calibri"/>
              </a:rPr>
              <a:t>Loose coupling</a:t>
            </a:r>
          </a:p>
          <a:p>
            <a:pPr lvl="1"/>
            <a:r>
              <a:rPr lang="en-US" sz="2400" dirty="0">
                <a:cs typeface="Calibri"/>
              </a:rPr>
              <a:t>Strong encapsulation</a:t>
            </a:r>
          </a:p>
          <a:p>
            <a:pPr lvl="1"/>
            <a:r>
              <a:rPr lang="en-US" sz="2400" dirty="0">
                <a:cs typeface="Calibri"/>
              </a:rPr>
              <a:t>Hierarchies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4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4B96-E401-4CD6-B86C-D4FBCAC7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2F5A-970D-49C3-B08A-0062DFE6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Responds in a “timely” manner</a:t>
            </a:r>
          </a:p>
          <a:p>
            <a:r>
              <a:rPr lang="en-GB" sz="2400" dirty="0"/>
              <a:t>Ensures good user experience</a:t>
            </a:r>
          </a:p>
          <a:p>
            <a:r>
              <a:rPr lang="en-GB" sz="2400" dirty="0"/>
              <a:t>High usability and utility</a:t>
            </a:r>
          </a:p>
          <a:p>
            <a:r>
              <a:rPr lang="en-GB" sz="2400" dirty="0"/>
              <a:t>Users more likely to return</a:t>
            </a:r>
          </a:p>
        </p:txBody>
      </p:sp>
    </p:spTree>
    <p:extLst>
      <p:ext uri="{BB962C8B-B14F-4D97-AF65-F5344CB8AC3E}">
        <p14:creationId xmlns:p14="http://schemas.microsoft.com/office/powerpoint/2010/main" val="26751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9EB-BC32-43AD-B1FE-367C2F5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951F-4348-4629-852B-BE85A2DD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Stays responsive under varying workload</a:t>
            </a:r>
          </a:p>
          <a:p>
            <a:r>
              <a:rPr lang="en-GB" sz="2400" dirty="0"/>
              <a:t>Input rate determines resource allocation</a:t>
            </a:r>
          </a:p>
          <a:p>
            <a:r>
              <a:rPr lang="en-GB" sz="2400" dirty="0"/>
              <a:t>Designs should be free of bottlenecks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5953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B638-57CF-4A96-9490-E63D26C1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Reactive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5AA-B7F6-420E-A74D-3BE1D9B9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24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https://www.reactivemanifesto.org/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7851C-A4CD-4D6B-8E70-0EDC13B2B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01" t="23971" r="4195" b="22232"/>
          <a:stretch/>
        </p:blipFill>
        <p:spPr>
          <a:xfrm>
            <a:off x="677334" y="2131991"/>
            <a:ext cx="8596668" cy="31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C657-096B-4452-AF2B-1218B29C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81F0-E4D1-4140-9763-EA1BFFE0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Asynchronous programming is HARD</a:t>
            </a:r>
          </a:p>
          <a:p>
            <a:pPr lvl="1"/>
            <a:r>
              <a:rPr lang="en-GB" sz="2400" dirty="0"/>
              <a:t>But more and more we need it</a:t>
            </a:r>
          </a:p>
          <a:p>
            <a:r>
              <a:rPr lang="en-GB" sz="2600" dirty="0"/>
              <a:t>Meeting customer needs</a:t>
            </a:r>
          </a:p>
          <a:p>
            <a:pPr lvl="1"/>
            <a:r>
              <a:rPr lang="en-GB" sz="2400" dirty="0"/>
              <a:t>If we want to survive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6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9932-1BF0-43A1-AAA2-90310441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Asynchronous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68F52-EBCD-45EE-B8B7-BD064F499281}"/>
              </a:ext>
            </a:extLst>
          </p:cNvPr>
          <p:cNvSpPr/>
          <p:nvPr/>
        </p:nvSpPr>
        <p:spPr>
          <a:xfrm>
            <a:off x="4126173" y="2312157"/>
            <a:ext cx="914400" cy="63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System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4A560A8-6CCC-476A-BF2E-BE29D6366202}"/>
              </a:ext>
            </a:extLst>
          </p:cNvPr>
          <p:cNvSpPr/>
          <p:nvPr/>
        </p:nvSpPr>
        <p:spPr>
          <a:xfrm>
            <a:off x="6100123" y="2102465"/>
            <a:ext cx="1801504" cy="9712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EF5F507-48B6-4BD6-86A3-D75AF834E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942" y="1744249"/>
            <a:ext cx="1574467" cy="1574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79C5B-5ADB-4337-A85E-FA4B29D8B657}"/>
              </a:ext>
            </a:extLst>
          </p:cNvPr>
          <p:cNvSpPr txBox="1"/>
          <p:nvPr/>
        </p:nvSpPr>
        <p:spPr>
          <a:xfrm>
            <a:off x="1416240" y="2348836"/>
            <a:ext cx="105997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Memory</a:t>
            </a:r>
          </a:p>
        </p:txBody>
      </p:sp>
      <p:pic>
        <p:nvPicPr>
          <p:cNvPr id="13" name="Picture 13" descr="A close up of a black computer&#10;&#10;Description generated with high confidence">
            <a:extLst>
              <a:ext uri="{FF2B5EF4-FFF2-40B4-BE49-F238E27FC236}">
                <a16:creationId xmlns:a16="http://schemas.microsoft.com/office/drawing/2014/main" id="{47B570C0-39D0-485F-AA34-2A1D74FA1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35" r="552" b="18367"/>
          <a:stretch/>
        </p:blipFill>
        <p:spPr>
          <a:xfrm>
            <a:off x="3509180" y="3740980"/>
            <a:ext cx="2046035" cy="15512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E0AB5B-D01E-4E6A-A594-16ACC4F1EB4D}"/>
              </a:ext>
            </a:extLst>
          </p:cNvPr>
          <p:cNvSpPr txBox="1"/>
          <p:nvPr/>
        </p:nvSpPr>
        <p:spPr>
          <a:xfrm>
            <a:off x="4322786" y="4095322"/>
            <a:ext cx="4003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UI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B95B6FF-8E39-4491-A605-DD8FCD0FC5C6}"/>
              </a:ext>
            </a:extLst>
          </p:cNvPr>
          <p:cNvCxnSpPr>
            <a:cxnSpLocks/>
          </p:cNvCxnSpPr>
          <p:nvPr/>
        </p:nvCxnSpPr>
        <p:spPr>
          <a:xfrm>
            <a:off x="5119901" y="2714482"/>
            <a:ext cx="1178157" cy="29570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D401352-366C-4F0A-843A-84BAC70EC4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9901" y="2312157"/>
            <a:ext cx="1054868" cy="2461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AC0E2B-69E2-4DD5-8AD3-49C9E1F515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6711" y="3178008"/>
            <a:ext cx="602775" cy="3899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9A9FA4D-8ABC-448D-9C1E-6717BF1C73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5751" y="3152511"/>
            <a:ext cx="664192" cy="3795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57FCF5-19CC-4CB5-8D47-69A53328F8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9410" y="2714481"/>
            <a:ext cx="1358671" cy="35711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AE4FCA7-E829-41F4-8583-2E3D4E7DC527}"/>
              </a:ext>
            </a:extLst>
          </p:cNvPr>
          <p:cNvCxnSpPr>
            <a:cxnSpLocks/>
          </p:cNvCxnSpPr>
          <p:nvPr/>
        </p:nvCxnSpPr>
        <p:spPr>
          <a:xfrm>
            <a:off x="2669409" y="2102465"/>
            <a:ext cx="1358671" cy="37773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8FE1-2F87-4EDA-93E3-8206AF86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9A4-2A4E-4921-80CD-F1C1E30B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3112E-BEBE-4338-9977-1D20792C3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21910" r="64691" b="22359"/>
          <a:stretch/>
        </p:blipFill>
        <p:spPr>
          <a:xfrm>
            <a:off x="677334" y="1619169"/>
            <a:ext cx="9422163" cy="4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6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863B8-CB2F-43CF-BDD8-FE1C5F65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1013"/>
            <a:ext cx="4838700" cy="362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81FC6-CD54-4E11-A929-961DFEE2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013"/>
            <a:ext cx="4762500" cy="362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15A17-91D3-4691-AF02-0308C101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–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F73C-5252-4B5D-8D45-438A76F0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Blocking?</a:t>
            </a:r>
          </a:p>
          <a:p>
            <a:endParaRPr lang="en-GB" dirty="0"/>
          </a:p>
          <a:p>
            <a:r>
              <a:rPr lang="en-GB" dirty="0"/>
              <a:t>Data races </a:t>
            </a:r>
          </a:p>
          <a:p>
            <a:endParaRPr lang="en-GB" dirty="0"/>
          </a:p>
          <a:p>
            <a:r>
              <a:rPr lang="en-GB" dirty="0"/>
              <a:t>Deadlocks </a:t>
            </a:r>
          </a:p>
          <a:p>
            <a:endParaRPr lang="en-GB" dirty="0"/>
          </a:p>
          <a:p>
            <a:r>
              <a:rPr lang="en-GB" dirty="0"/>
              <a:t>Often added at the end – rebuild everything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96895-DAE6-468D-A87B-90BFA69C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773" y="1404247"/>
            <a:ext cx="4890927" cy="3523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00884-B158-43E3-8CF9-9808BBC57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773" y="1404247"/>
            <a:ext cx="4926318" cy="36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1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F85F-B6D6-45DA-B9DE-E0752575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Needs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C1773-7D45-4793-89BA-20A88A14B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911" y="1645365"/>
            <a:ext cx="6606283" cy="43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6D1B-982C-4ABB-A0D1-3AAA7F13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we'll cover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0030-FDB6-4B0F-9537-71390E90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Why use it</a:t>
            </a:r>
          </a:p>
          <a:p>
            <a:r>
              <a:rPr lang="en-US" sz="2400" dirty="0">
                <a:cs typeface="Calibri"/>
              </a:rPr>
              <a:t>Reactive Programming</a:t>
            </a:r>
          </a:p>
          <a:p>
            <a:r>
              <a:rPr lang="en-US" sz="2400" dirty="0">
                <a:cs typeface="Calibri"/>
              </a:rPr>
              <a:t>Reactive Systems</a:t>
            </a:r>
          </a:p>
          <a:p>
            <a:r>
              <a:rPr lang="en-US" sz="2600" dirty="0">
                <a:cs typeface="Calibri"/>
              </a:rPr>
              <a:t>Some demos</a:t>
            </a:r>
          </a:p>
          <a:p>
            <a:r>
              <a:rPr lang="en-US" sz="2400" dirty="0">
                <a:cs typeface="Calibri"/>
              </a:rPr>
              <a:t>Why bother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75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EF29-18C7-4D09-A1D1-4557474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Have we already made 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94AE-F09D-4234-AABE-1997DA10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GUI?</a:t>
            </a:r>
          </a:p>
          <a:p>
            <a:r>
              <a:rPr lang="en-US" sz="2400" dirty="0">
                <a:cs typeface="Calibri"/>
              </a:rPr>
              <a:t>Action Listener? – call backs. You register yourself to be 'called back'</a:t>
            </a:r>
          </a:p>
          <a:p>
            <a:pPr lvl="1"/>
            <a:r>
              <a:rPr lang="en-US" sz="2400" dirty="0">
                <a:cs typeface="Calibri"/>
              </a:rPr>
              <a:t>Whenever an event is trigger you do an action</a:t>
            </a:r>
          </a:p>
          <a:p>
            <a:pPr lvl="1"/>
            <a:r>
              <a:rPr lang="en-US" sz="2400" dirty="0">
                <a:cs typeface="Calibri"/>
              </a:rPr>
              <a:t>Issues with this. </a:t>
            </a:r>
          </a:p>
          <a:p>
            <a:pPr lvl="1"/>
            <a:r>
              <a:rPr lang="en-US" sz="2400" dirty="0">
                <a:cs typeface="Calibri"/>
              </a:rPr>
              <a:t>Call back hell... large web of call backs can be very hard to understand.</a:t>
            </a:r>
          </a:p>
          <a:p>
            <a:pPr lvl="1"/>
            <a:r>
              <a:rPr lang="en-US" sz="2400" dirty="0">
                <a:cs typeface="Calibri"/>
              </a:rPr>
              <a:t>NOT a stream </a:t>
            </a:r>
          </a:p>
        </p:txBody>
      </p:sp>
    </p:spTree>
    <p:extLst>
      <p:ext uri="{BB962C8B-B14F-4D97-AF65-F5344CB8AC3E}">
        <p14:creationId xmlns:p14="http://schemas.microsoft.com/office/powerpoint/2010/main" val="187916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AF1C02-8873-4FEB-A149-C72A39AF17B9}"/>
              </a:ext>
            </a:extLst>
          </p:cNvPr>
          <p:cNvSpPr/>
          <p:nvPr/>
        </p:nvSpPr>
        <p:spPr>
          <a:xfrm>
            <a:off x="1028148" y="1888548"/>
            <a:ext cx="908774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5000" b="1" cap="none" spc="0" dirty="0" err="1">
                <a:ln/>
                <a:solidFill>
                  <a:schemeClr val="accent3"/>
                </a:solidFill>
                <a:effectLst/>
              </a:rPr>
              <a:t>ReactiveX</a:t>
            </a:r>
            <a:endParaRPr lang="en-US" sz="15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485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61F1-3773-4AE1-8387-435035CA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do we make a reactive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D205-FA74-4FF3-AD6C-B64A880B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Java </a:t>
            </a:r>
            <a:r>
              <a:rPr lang="en-US" sz="2400" dirty="0" err="1">
                <a:cs typeface="Calibri"/>
              </a:rPr>
              <a:t>ReactiveX</a:t>
            </a:r>
            <a:r>
              <a:rPr lang="en-US" sz="2400" dirty="0">
                <a:cs typeface="Calibri"/>
              </a:rPr>
              <a:t> (JRX)</a:t>
            </a:r>
            <a:endParaRPr lang="en-US" sz="2400" dirty="0"/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70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6AA-5A10-4508-874C-A23B8433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0C2B-E4E4-4232-812F-D3846504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that RX encounters</a:t>
            </a:r>
          </a:p>
          <a:p>
            <a:pPr lvl="1"/>
            <a:r>
              <a:rPr lang="en-GB" dirty="0"/>
              <a:t>Back Pressure</a:t>
            </a:r>
          </a:p>
        </p:txBody>
      </p:sp>
    </p:spTree>
    <p:extLst>
      <p:ext uri="{BB962C8B-B14F-4D97-AF65-F5344CB8AC3E}">
        <p14:creationId xmlns:p14="http://schemas.microsoft.com/office/powerpoint/2010/main" val="251549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580E93-C0CD-49EE-88DD-24466D411C0F}"/>
              </a:ext>
            </a:extLst>
          </p:cNvPr>
          <p:cNvCxnSpPr>
            <a:cxnSpLocks/>
            <a:stCxn id="4" idx="4"/>
            <a:endCxn id="55" idx="0"/>
          </p:cNvCxnSpPr>
          <p:nvPr/>
        </p:nvCxnSpPr>
        <p:spPr>
          <a:xfrm flipH="1">
            <a:off x="1911559" y="3559600"/>
            <a:ext cx="1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34B03A-BE08-46FC-AE48-0A7C68DE4A7E}"/>
              </a:ext>
            </a:extLst>
          </p:cNvPr>
          <p:cNvCxnSpPr>
            <a:cxnSpLocks/>
            <a:stCxn id="39" idx="4"/>
            <a:endCxn id="56" idx="0"/>
          </p:cNvCxnSpPr>
          <p:nvPr/>
        </p:nvCxnSpPr>
        <p:spPr>
          <a:xfrm>
            <a:off x="2457698" y="3559600"/>
            <a:ext cx="546137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81F484-2B12-4DD4-AD20-E7C9C7D56D09}"/>
              </a:ext>
            </a:extLst>
          </p:cNvPr>
          <p:cNvCxnSpPr>
            <a:cxnSpLocks/>
            <a:stCxn id="40" idx="4"/>
            <a:endCxn id="57" idx="0"/>
          </p:cNvCxnSpPr>
          <p:nvPr/>
        </p:nvCxnSpPr>
        <p:spPr>
          <a:xfrm>
            <a:off x="3003836" y="3559600"/>
            <a:ext cx="1099142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8BC963-1220-42A6-A7AC-C5FF0A382ACE}"/>
              </a:ext>
            </a:extLst>
          </p:cNvPr>
          <p:cNvCxnSpPr>
            <a:cxnSpLocks/>
            <a:stCxn id="44" idx="4"/>
            <a:endCxn id="58" idx="0"/>
          </p:cNvCxnSpPr>
          <p:nvPr/>
        </p:nvCxnSpPr>
        <p:spPr>
          <a:xfrm>
            <a:off x="3553017" y="3559600"/>
            <a:ext cx="1642237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6A35A85-699A-497A-9E9F-69B3562F4CE3}"/>
              </a:ext>
            </a:extLst>
          </p:cNvPr>
          <p:cNvCxnSpPr>
            <a:cxnSpLocks/>
            <a:stCxn id="45" idx="4"/>
            <a:endCxn id="59" idx="0"/>
          </p:cNvCxnSpPr>
          <p:nvPr/>
        </p:nvCxnSpPr>
        <p:spPr>
          <a:xfrm>
            <a:off x="4099155" y="3559600"/>
            <a:ext cx="2186886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888E268-3EC6-4DAC-A75B-3A787F3022C4}"/>
              </a:ext>
            </a:extLst>
          </p:cNvPr>
          <p:cNvCxnSpPr>
            <a:cxnSpLocks/>
            <a:stCxn id="46" idx="4"/>
            <a:endCxn id="60" idx="0"/>
          </p:cNvCxnSpPr>
          <p:nvPr/>
        </p:nvCxnSpPr>
        <p:spPr>
          <a:xfrm>
            <a:off x="4645293" y="3559600"/>
            <a:ext cx="2733024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7F061C-764F-4002-9579-5F732B6293D3}"/>
              </a:ext>
            </a:extLst>
          </p:cNvPr>
          <p:cNvCxnSpPr>
            <a:cxnSpLocks/>
            <a:stCxn id="41" idx="4"/>
            <a:endCxn id="61" idx="0"/>
          </p:cNvCxnSpPr>
          <p:nvPr/>
        </p:nvCxnSpPr>
        <p:spPr>
          <a:xfrm>
            <a:off x="5195254" y="3559600"/>
            <a:ext cx="3283694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AE15AF-0FE1-4DD2-AD59-3E3AD4D0890A}"/>
              </a:ext>
            </a:extLst>
          </p:cNvPr>
          <p:cNvCxnSpPr>
            <a:cxnSpLocks/>
            <a:stCxn id="42" idx="4"/>
            <a:endCxn id="62" idx="0"/>
          </p:cNvCxnSpPr>
          <p:nvPr/>
        </p:nvCxnSpPr>
        <p:spPr>
          <a:xfrm>
            <a:off x="5741392" y="3559600"/>
            <a:ext cx="3829832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AD1FF2-F600-45C2-8C9D-ADCB606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B99E-8312-4760-83FE-40906B7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011602"/>
          </a:xfrm>
        </p:spPr>
        <p:txBody>
          <a:bodyPr>
            <a:noAutofit/>
          </a:bodyPr>
          <a:lstStyle/>
          <a:p>
            <a:r>
              <a:rPr lang="en-GB" sz="2400" dirty="0"/>
              <a:t>Produces an event every second</a:t>
            </a:r>
          </a:p>
          <a:p>
            <a:r>
              <a:rPr lang="en-GB" sz="2400" dirty="0"/>
              <a:t>Takes two seconds to process each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4C89F6-EFC6-4977-9AF3-CFFA223DF4F2}"/>
              </a:ext>
            </a:extLst>
          </p:cNvPr>
          <p:cNvCxnSpPr>
            <a:cxnSpLocks/>
          </p:cNvCxnSpPr>
          <p:nvPr/>
        </p:nvCxnSpPr>
        <p:spPr>
          <a:xfrm>
            <a:off x="1556951" y="3368070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76D29F5-36D9-42BD-8366-F78F28F68428}"/>
              </a:ext>
            </a:extLst>
          </p:cNvPr>
          <p:cNvSpPr/>
          <p:nvPr/>
        </p:nvSpPr>
        <p:spPr>
          <a:xfrm>
            <a:off x="1720030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37D7E2-63D8-4D20-A519-9274C9386767}"/>
              </a:ext>
            </a:extLst>
          </p:cNvPr>
          <p:cNvSpPr/>
          <p:nvPr/>
        </p:nvSpPr>
        <p:spPr>
          <a:xfrm>
            <a:off x="2266168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B36983-266F-4167-AA58-B4DC8B45EF97}"/>
              </a:ext>
            </a:extLst>
          </p:cNvPr>
          <p:cNvSpPr/>
          <p:nvPr/>
        </p:nvSpPr>
        <p:spPr>
          <a:xfrm>
            <a:off x="2812306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3A272F-5766-4269-ADC4-394CCDFAFF2E}"/>
              </a:ext>
            </a:extLst>
          </p:cNvPr>
          <p:cNvSpPr/>
          <p:nvPr/>
        </p:nvSpPr>
        <p:spPr>
          <a:xfrm>
            <a:off x="5003724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2B4591-F24C-4509-896A-8CE0CDC50A92}"/>
              </a:ext>
            </a:extLst>
          </p:cNvPr>
          <p:cNvSpPr/>
          <p:nvPr/>
        </p:nvSpPr>
        <p:spPr>
          <a:xfrm>
            <a:off x="5549862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E9BBD2-2745-4EAA-AEA3-138BD441D7C9}"/>
              </a:ext>
            </a:extLst>
          </p:cNvPr>
          <p:cNvSpPr/>
          <p:nvPr/>
        </p:nvSpPr>
        <p:spPr>
          <a:xfrm>
            <a:off x="6096000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ECA2E2-4AC8-46CE-825C-6086FB22DC57}"/>
              </a:ext>
            </a:extLst>
          </p:cNvPr>
          <p:cNvSpPr/>
          <p:nvPr/>
        </p:nvSpPr>
        <p:spPr>
          <a:xfrm>
            <a:off x="3361487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8EEF1B-3752-43F4-A965-2822A00BDB68}"/>
              </a:ext>
            </a:extLst>
          </p:cNvPr>
          <p:cNvSpPr/>
          <p:nvPr/>
        </p:nvSpPr>
        <p:spPr>
          <a:xfrm>
            <a:off x="3907625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19D103-B7C5-47F4-826E-0CD384CC8370}"/>
              </a:ext>
            </a:extLst>
          </p:cNvPr>
          <p:cNvSpPr/>
          <p:nvPr/>
        </p:nvSpPr>
        <p:spPr>
          <a:xfrm>
            <a:off x="4453763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266329-4559-4FA2-9045-1A056D94EABB}"/>
              </a:ext>
            </a:extLst>
          </p:cNvPr>
          <p:cNvSpPr/>
          <p:nvPr/>
        </p:nvSpPr>
        <p:spPr>
          <a:xfrm>
            <a:off x="6640649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3CEE26D-7C74-4F47-B7CE-39BF294DAD56}"/>
              </a:ext>
            </a:extLst>
          </p:cNvPr>
          <p:cNvSpPr/>
          <p:nvPr/>
        </p:nvSpPr>
        <p:spPr>
          <a:xfrm>
            <a:off x="7186787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0A2B91-C9A0-4C45-B376-851B5707DAA1}"/>
              </a:ext>
            </a:extLst>
          </p:cNvPr>
          <p:cNvSpPr/>
          <p:nvPr/>
        </p:nvSpPr>
        <p:spPr>
          <a:xfrm>
            <a:off x="7732925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E5C434E-BD61-4E2C-B043-6DDC518AA99A}"/>
              </a:ext>
            </a:extLst>
          </p:cNvPr>
          <p:cNvSpPr/>
          <p:nvPr/>
        </p:nvSpPr>
        <p:spPr>
          <a:xfrm>
            <a:off x="8287418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0AB33C-DE81-4DFC-A0F0-B7548DD7A2CE}"/>
              </a:ext>
            </a:extLst>
          </p:cNvPr>
          <p:cNvSpPr/>
          <p:nvPr/>
        </p:nvSpPr>
        <p:spPr>
          <a:xfrm>
            <a:off x="8833556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C9392A3-90DE-4327-9933-02B1C898A7DC}"/>
              </a:ext>
            </a:extLst>
          </p:cNvPr>
          <p:cNvSpPr/>
          <p:nvPr/>
        </p:nvSpPr>
        <p:spPr>
          <a:xfrm>
            <a:off x="9379694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72DD2F-678F-4973-9EC7-DD3A60E87559}"/>
              </a:ext>
            </a:extLst>
          </p:cNvPr>
          <p:cNvCxnSpPr>
            <a:cxnSpLocks/>
          </p:cNvCxnSpPr>
          <p:nvPr/>
        </p:nvCxnSpPr>
        <p:spPr>
          <a:xfrm>
            <a:off x="1556950" y="4710387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5BD5605-B149-48FA-8C71-D0212DC722B5}"/>
              </a:ext>
            </a:extLst>
          </p:cNvPr>
          <p:cNvSpPr/>
          <p:nvPr/>
        </p:nvSpPr>
        <p:spPr>
          <a:xfrm>
            <a:off x="1720029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667DC8-08D8-4B48-BF19-33F196941A56}"/>
              </a:ext>
            </a:extLst>
          </p:cNvPr>
          <p:cNvSpPr/>
          <p:nvPr/>
        </p:nvSpPr>
        <p:spPr>
          <a:xfrm>
            <a:off x="2812305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950AF6-D2B3-42D6-ABF2-C2C4CBDCCEA8}"/>
              </a:ext>
            </a:extLst>
          </p:cNvPr>
          <p:cNvSpPr/>
          <p:nvPr/>
        </p:nvSpPr>
        <p:spPr>
          <a:xfrm>
            <a:off x="3911448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E572066-E296-4FA3-9146-24F79B218F4A}"/>
              </a:ext>
            </a:extLst>
          </p:cNvPr>
          <p:cNvSpPr/>
          <p:nvPr/>
        </p:nvSpPr>
        <p:spPr>
          <a:xfrm>
            <a:off x="5003724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2DD27F-70AB-4C8E-A1D8-54BAC8822A2F}"/>
              </a:ext>
            </a:extLst>
          </p:cNvPr>
          <p:cNvSpPr/>
          <p:nvPr/>
        </p:nvSpPr>
        <p:spPr>
          <a:xfrm>
            <a:off x="6094511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64237E-710D-480C-A198-CC7B477E2FF4}"/>
              </a:ext>
            </a:extLst>
          </p:cNvPr>
          <p:cNvSpPr/>
          <p:nvPr/>
        </p:nvSpPr>
        <p:spPr>
          <a:xfrm>
            <a:off x="7186787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BBD82D-96CD-45A2-B869-0BD9D39D4676}"/>
              </a:ext>
            </a:extLst>
          </p:cNvPr>
          <p:cNvSpPr/>
          <p:nvPr/>
        </p:nvSpPr>
        <p:spPr>
          <a:xfrm>
            <a:off x="8287418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788D84C-843F-4241-8CEA-1D8AD9D91009}"/>
              </a:ext>
            </a:extLst>
          </p:cNvPr>
          <p:cNvSpPr/>
          <p:nvPr/>
        </p:nvSpPr>
        <p:spPr>
          <a:xfrm>
            <a:off x="9379694" y="45270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4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CBCFE07-4082-4A81-B496-0A0680F1C182}"/>
              </a:ext>
            </a:extLst>
          </p:cNvPr>
          <p:cNvSpPr/>
          <p:nvPr/>
        </p:nvSpPr>
        <p:spPr>
          <a:xfrm>
            <a:off x="1448972" y="3910818"/>
            <a:ext cx="3554752" cy="13082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5A48692-D410-4136-81A2-C5D5945818A5}"/>
              </a:ext>
            </a:extLst>
          </p:cNvPr>
          <p:cNvSpPr/>
          <p:nvPr/>
        </p:nvSpPr>
        <p:spPr>
          <a:xfrm>
            <a:off x="1960224" y="5047548"/>
            <a:ext cx="2876597" cy="899028"/>
          </a:xfrm>
          <a:custGeom>
            <a:avLst/>
            <a:gdLst>
              <a:gd name="connsiteX0" fmla="*/ 2682511 w 2787586"/>
              <a:gd name="connsiteY0" fmla="*/ 0 h 886265"/>
              <a:gd name="connsiteX1" fmla="*/ 2584037 w 2787586"/>
              <a:gd name="connsiteY1" fmla="*/ 717453 h 886265"/>
              <a:gd name="connsiteX2" fmla="*/ 839643 w 2787586"/>
              <a:gd name="connsiteY2" fmla="*/ 506437 h 886265"/>
              <a:gd name="connsiteX3" fmla="*/ 9649 w 2787586"/>
              <a:gd name="connsiteY3" fmla="*/ 886265 h 8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7586" h="886265">
                <a:moveTo>
                  <a:pt x="2682511" y="0"/>
                </a:moveTo>
                <a:cubicBezTo>
                  <a:pt x="2786846" y="316523"/>
                  <a:pt x="2891182" y="633047"/>
                  <a:pt x="2584037" y="717453"/>
                </a:cubicBezTo>
                <a:cubicBezTo>
                  <a:pt x="2276892" y="801859"/>
                  <a:pt x="1268708" y="478302"/>
                  <a:pt x="839643" y="506437"/>
                </a:cubicBezTo>
                <a:cubicBezTo>
                  <a:pt x="410578" y="534572"/>
                  <a:pt x="-74757" y="759656"/>
                  <a:pt x="9649" y="886265"/>
                </a:cubicBezTo>
              </a:path>
            </a:pathLst>
          </a:cu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5EFAB-54F1-4687-935B-BD94FE7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25AE-A74E-4876-8CA9-C2C387E5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87" y="1671632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Buffer()</a:t>
            </a:r>
          </a:p>
          <a:p>
            <a:pPr lvl="1"/>
            <a:r>
              <a:rPr lang="en-GB" sz="2400" dirty="0"/>
              <a:t>Put the over produced stuff somewhere and deal with it when ready.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9A7DB7-970F-4B51-8052-EDD00ED35632}"/>
              </a:ext>
            </a:extLst>
          </p:cNvPr>
          <p:cNvCxnSpPr>
            <a:cxnSpLocks/>
          </p:cNvCxnSpPr>
          <p:nvPr/>
        </p:nvCxnSpPr>
        <p:spPr>
          <a:xfrm>
            <a:off x="1556951" y="3368070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0081FC7-23BB-4695-9BE1-8DE4B03CAEA3}"/>
              </a:ext>
            </a:extLst>
          </p:cNvPr>
          <p:cNvSpPr/>
          <p:nvPr/>
        </p:nvSpPr>
        <p:spPr>
          <a:xfrm>
            <a:off x="1720030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C226F9-A56B-4692-A9ED-799EB89E83BA}"/>
              </a:ext>
            </a:extLst>
          </p:cNvPr>
          <p:cNvSpPr/>
          <p:nvPr/>
        </p:nvSpPr>
        <p:spPr>
          <a:xfrm>
            <a:off x="2266168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F9B598-C29F-44E7-BF4C-51B1A181F840}"/>
              </a:ext>
            </a:extLst>
          </p:cNvPr>
          <p:cNvSpPr/>
          <p:nvPr/>
        </p:nvSpPr>
        <p:spPr>
          <a:xfrm>
            <a:off x="2812306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230472-75A6-4378-9E7A-EA683896549B}"/>
              </a:ext>
            </a:extLst>
          </p:cNvPr>
          <p:cNvSpPr/>
          <p:nvPr/>
        </p:nvSpPr>
        <p:spPr>
          <a:xfrm>
            <a:off x="5003724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85CED-1E60-4F84-B047-FD91F98B7FF9}"/>
              </a:ext>
            </a:extLst>
          </p:cNvPr>
          <p:cNvSpPr/>
          <p:nvPr/>
        </p:nvSpPr>
        <p:spPr>
          <a:xfrm>
            <a:off x="5549862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AD7B12-57A0-4792-80E0-3053BD9F4A93}"/>
              </a:ext>
            </a:extLst>
          </p:cNvPr>
          <p:cNvSpPr/>
          <p:nvPr/>
        </p:nvSpPr>
        <p:spPr>
          <a:xfrm>
            <a:off x="6096000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296EA0-00C2-4D3E-A9B8-A2E382E4CEC5}"/>
              </a:ext>
            </a:extLst>
          </p:cNvPr>
          <p:cNvSpPr/>
          <p:nvPr/>
        </p:nvSpPr>
        <p:spPr>
          <a:xfrm>
            <a:off x="3361487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8502DA-72A5-4612-8DCA-295FAC7CC556}"/>
              </a:ext>
            </a:extLst>
          </p:cNvPr>
          <p:cNvSpPr/>
          <p:nvPr/>
        </p:nvSpPr>
        <p:spPr>
          <a:xfrm>
            <a:off x="3907625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9D4515-6A7E-4248-8A53-A586A611AE86}"/>
              </a:ext>
            </a:extLst>
          </p:cNvPr>
          <p:cNvSpPr/>
          <p:nvPr/>
        </p:nvSpPr>
        <p:spPr>
          <a:xfrm>
            <a:off x="4453763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7E430B-8DBA-4CF5-823B-82E61014D46F}"/>
              </a:ext>
            </a:extLst>
          </p:cNvPr>
          <p:cNvSpPr/>
          <p:nvPr/>
        </p:nvSpPr>
        <p:spPr>
          <a:xfrm>
            <a:off x="6640649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709D-6117-44F0-8093-2BA6A732701C}"/>
              </a:ext>
            </a:extLst>
          </p:cNvPr>
          <p:cNvSpPr/>
          <p:nvPr/>
        </p:nvSpPr>
        <p:spPr>
          <a:xfrm>
            <a:off x="7186787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CBF6D-F0DB-49A4-9BDB-E104C32F8DF6}"/>
              </a:ext>
            </a:extLst>
          </p:cNvPr>
          <p:cNvSpPr/>
          <p:nvPr/>
        </p:nvSpPr>
        <p:spPr>
          <a:xfrm>
            <a:off x="7732925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05E052-05FF-4E00-96B5-EE752BEDFE7F}"/>
              </a:ext>
            </a:extLst>
          </p:cNvPr>
          <p:cNvSpPr/>
          <p:nvPr/>
        </p:nvSpPr>
        <p:spPr>
          <a:xfrm>
            <a:off x="8287418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829B39-A01C-4271-9B1F-A4F6D26141C7}"/>
              </a:ext>
            </a:extLst>
          </p:cNvPr>
          <p:cNvSpPr/>
          <p:nvPr/>
        </p:nvSpPr>
        <p:spPr>
          <a:xfrm>
            <a:off x="8833556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38DD21-B4B0-4881-9785-912896E055A1}"/>
              </a:ext>
            </a:extLst>
          </p:cNvPr>
          <p:cNvSpPr/>
          <p:nvPr/>
        </p:nvSpPr>
        <p:spPr>
          <a:xfrm>
            <a:off x="9379694" y="317654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2F84E1-6F8F-41D5-A522-C65FDEB54295}"/>
              </a:ext>
            </a:extLst>
          </p:cNvPr>
          <p:cNvCxnSpPr>
            <a:cxnSpLocks/>
          </p:cNvCxnSpPr>
          <p:nvPr/>
        </p:nvCxnSpPr>
        <p:spPr>
          <a:xfrm>
            <a:off x="1556950" y="6069061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B1D8196-3A13-4F13-A6A3-55BE966CC4C0}"/>
              </a:ext>
            </a:extLst>
          </p:cNvPr>
          <p:cNvSpPr/>
          <p:nvPr/>
        </p:nvSpPr>
        <p:spPr>
          <a:xfrm>
            <a:off x="1720029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36190B4-1D31-4ADA-86FC-7E8D7C58DCB5}"/>
              </a:ext>
            </a:extLst>
          </p:cNvPr>
          <p:cNvSpPr/>
          <p:nvPr/>
        </p:nvSpPr>
        <p:spPr>
          <a:xfrm>
            <a:off x="2812305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9DC810-D9AC-40CC-A2F1-5578C5B2A3C5}"/>
              </a:ext>
            </a:extLst>
          </p:cNvPr>
          <p:cNvSpPr/>
          <p:nvPr/>
        </p:nvSpPr>
        <p:spPr>
          <a:xfrm>
            <a:off x="3911448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A34581-6C66-4D46-995A-CA3DDF2CFCF6}"/>
              </a:ext>
            </a:extLst>
          </p:cNvPr>
          <p:cNvSpPr/>
          <p:nvPr/>
        </p:nvSpPr>
        <p:spPr>
          <a:xfrm>
            <a:off x="5003724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223E5B5-00B5-4157-9EF5-7973457E76AF}"/>
              </a:ext>
            </a:extLst>
          </p:cNvPr>
          <p:cNvSpPr/>
          <p:nvPr/>
        </p:nvSpPr>
        <p:spPr>
          <a:xfrm>
            <a:off x="6094511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37B375F-7314-40D0-B3A6-C2FFB7EFA6CB}"/>
              </a:ext>
            </a:extLst>
          </p:cNvPr>
          <p:cNvSpPr/>
          <p:nvPr/>
        </p:nvSpPr>
        <p:spPr>
          <a:xfrm>
            <a:off x="7186787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588CC2-6685-4151-BE55-A7F3E8A197A6}"/>
              </a:ext>
            </a:extLst>
          </p:cNvPr>
          <p:cNvSpPr/>
          <p:nvPr/>
        </p:nvSpPr>
        <p:spPr>
          <a:xfrm>
            <a:off x="8287418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4794F9-495F-4FF2-AD13-A775B7892F4E}"/>
              </a:ext>
            </a:extLst>
          </p:cNvPr>
          <p:cNvSpPr/>
          <p:nvPr/>
        </p:nvSpPr>
        <p:spPr>
          <a:xfrm>
            <a:off x="9379694" y="588571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99B04F-6E5B-4C70-BD5A-0726401C41E9}"/>
              </a:ext>
            </a:extLst>
          </p:cNvPr>
          <p:cNvSpPr/>
          <p:nvPr/>
        </p:nvSpPr>
        <p:spPr>
          <a:xfrm>
            <a:off x="1577165" y="39751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BBA4CB-37B0-4AED-A2A2-3305E837F2ED}"/>
              </a:ext>
            </a:extLst>
          </p:cNvPr>
          <p:cNvSpPr/>
          <p:nvPr/>
        </p:nvSpPr>
        <p:spPr>
          <a:xfrm>
            <a:off x="1729565" y="41275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5831F2-E6AD-4BB7-B36A-CDDDD05A7F21}"/>
              </a:ext>
            </a:extLst>
          </p:cNvPr>
          <p:cNvSpPr/>
          <p:nvPr/>
        </p:nvSpPr>
        <p:spPr>
          <a:xfrm>
            <a:off x="1881965" y="42799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2C59475-F3A5-44C8-AFDB-FE8A0A672EF6}"/>
              </a:ext>
            </a:extLst>
          </p:cNvPr>
          <p:cNvSpPr/>
          <p:nvPr/>
        </p:nvSpPr>
        <p:spPr>
          <a:xfrm>
            <a:off x="2034365" y="44323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D63169-1548-4270-89B8-99ED046EFB60}"/>
              </a:ext>
            </a:extLst>
          </p:cNvPr>
          <p:cNvSpPr/>
          <p:nvPr/>
        </p:nvSpPr>
        <p:spPr>
          <a:xfrm>
            <a:off x="2186765" y="45847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9BE56A-F3EC-4B91-91CE-92BF9A404F57}"/>
              </a:ext>
            </a:extLst>
          </p:cNvPr>
          <p:cNvSpPr/>
          <p:nvPr/>
        </p:nvSpPr>
        <p:spPr>
          <a:xfrm>
            <a:off x="2339165" y="47371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79A4D3-62EA-4B52-914A-D74141AF02FC}"/>
              </a:ext>
            </a:extLst>
          </p:cNvPr>
          <p:cNvSpPr/>
          <p:nvPr/>
        </p:nvSpPr>
        <p:spPr>
          <a:xfrm>
            <a:off x="2647454" y="39751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487EB4-9E95-4B47-8FB5-59A9F247B8F0}"/>
              </a:ext>
            </a:extLst>
          </p:cNvPr>
          <p:cNvSpPr/>
          <p:nvPr/>
        </p:nvSpPr>
        <p:spPr>
          <a:xfrm>
            <a:off x="2799854" y="41275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58F9780-A811-49F7-9346-F2A2F55CC16A}"/>
              </a:ext>
            </a:extLst>
          </p:cNvPr>
          <p:cNvSpPr/>
          <p:nvPr/>
        </p:nvSpPr>
        <p:spPr>
          <a:xfrm>
            <a:off x="2952254" y="42799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C4BBA2-1B2F-4927-BAE8-55209AADFE81}"/>
              </a:ext>
            </a:extLst>
          </p:cNvPr>
          <p:cNvSpPr/>
          <p:nvPr/>
        </p:nvSpPr>
        <p:spPr>
          <a:xfrm>
            <a:off x="3104654" y="44323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DCEA15C-600E-4305-A377-390245F2B898}"/>
              </a:ext>
            </a:extLst>
          </p:cNvPr>
          <p:cNvSpPr/>
          <p:nvPr/>
        </p:nvSpPr>
        <p:spPr>
          <a:xfrm>
            <a:off x="3257054" y="45847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C65B61E-40EE-4DD4-83B5-40485E490887}"/>
              </a:ext>
            </a:extLst>
          </p:cNvPr>
          <p:cNvSpPr/>
          <p:nvPr/>
        </p:nvSpPr>
        <p:spPr>
          <a:xfrm>
            <a:off x="3755196" y="39770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626EFE-1299-413D-9C37-DDCCA5323205}"/>
              </a:ext>
            </a:extLst>
          </p:cNvPr>
          <p:cNvSpPr/>
          <p:nvPr/>
        </p:nvSpPr>
        <p:spPr>
          <a:xfrm>
            <a:off x="3907596" y="41294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9192140-098B-4E81-9F43-C94733AB4838}"/>
              </a:ext>
            </a:extLst>
          </p:cNvPr>
          <p:cNvSpPr/>
          <p:nvPr/>
        </p:nvSpPr>
        <p:spPr>
          <a:xfrm>
            <a:off x="4059996" y="42818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CE271A-F9EE-4D9A-B0C3-C7569B1E2CFF}"/>
              </a:ext>
            </a:extLst>
          </p:cNvPr>
          <p:cNvSpPr/>
          <p:nvPr/>
        </p:nvSpPr>
        <p:spPr>
          <a:xfrm>
            <a:off x="4212396" y="44342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47B69E-36F0-4B39-AC5E-2AC6BB9BEC08}"/>
              </a:ext>
            </a:extLst>
          </p:cNvPr>
          <p:cNvSpPr/>
          <p:nvPr/>
        </p:nvSpPr>
        <p:spPr>
          <a:xfrm>
            <a:off x="4364796" y="45866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CACB239-F097-4AF4-BE50-89A321288D63}"/>
              </a:ext>
            </a:extLst>
          </p:cNvPr>
          <p:cNvSpPr/>
          <p:nvPr/>
        </p:nvSpPr>
        <p:spPr>
          <a:xfrm>
            <a:off x="4517196" y="4739099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E0205E1-4DED-4A00-A99E-8433D9E9D172}"/>
              </a:ext>
            </a:extLst>
          </p:cNvPr>
          <p:cNvSpPr/>
          <p:nvPr/>
        </p:nvSpPr>
        <p:spPr>
          <a:xfrm>
            <a:off x="3409454" y="4737167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4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266A-22EA-4367-8DC5-79FB5ECC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7A9B-8747-4A80-81C0-BC38D437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Window() </a:t>
            </a:r>
          </a:p>
          <a:p>
            <a:pPr lvl="1"/>
            <a:r>
              <a:rPr lang="en-GB" sz="2400" dirty="0"/>
              <a:t>Set size of window and batch process the elements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46078D-D9AE-4FEE-B5F8-4E4941E6955A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2134141" y="3620530"/>
            <a:ext cx="2505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E022D2-E173-4307-9DD4-371514C42E89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 flipH="1">
            <a:off x="3228922" y="3620530"/>
            <a:ext cx="538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8B6B1D-5B22-4E08-84DF-4CE2ACF93555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4321736" y="3620530"/>
            <a:ext cx="6329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F53CB0-3699-4EA0-A4C7-D5814CCDE663}"/>
              </a:ext>
            </a:extLst>
          </p:cNvPr>
          <p:cNvCxnSpPr>
            <a:cxnSpLocks/>
            <a:stCxn id="17" idx="4"/>
            <a:endCxn id="32" idx="0"/>
          </p:cNvCxnSpPr>
          <p:nvPr/>
        </p:nvCxnSpPr>
        <p:spPr>
          <a:xfrm>
            <a:off x="5417835" y="3620530"/>
            <a:ext cx="2506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7B518D-CB64-46A8-AE57-729D75281F85}"/>
              </a:ext>
            </a:extLst>
          </p:cNvPr>
          <p:cNvCxnSpPr>
            <a:cxnSpLocks/>
            <a:stCxn id="22" idx="4"/>
            <a:endCxn id="33" idx="0"/>
          </p:cNvCxnSpPr>
          <p:nvPr/>
        </p:nvCxnSpPr>
        <p:spPr>
          <a:xfrm>
            <a:off x="6508622" y="3620530"/>
            <a:ext cx="2506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60F0E-7AB0-4906-AC31-C27C74772B83}"/>
              </a:ext>
            </a:extLst>
          </p:cNvPr>
          <p:cNvCxnSpPr>
            <a:cxnSpLocks/>
            <a:stCxn id="24" idx="4"/>
            <a:endCxn id="34" idx="0"/>
          </p:cNvCxnSpPr>
          <p:nvPr/>
        </p:nvCxnSpPr>
        <p:spPr>
          <a:xfrm>
            <a:off x="7600898" y="3620530"/>
            <a:ext cx="2506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D1883-B87C-40FB-92F2-DFFDB7D4D58A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>
            <a:off x="8701529" y="3620530"/>
            <a:ext cx="2506" cy="96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94EDCB-43F2-42B8-A312-87FFAE59C556}"/>
              </a:ext>
            </a:extLst>
          </p:cNvPr>
          <p:cNvCxnSpPr>
            <a:cxnSpLocks/>
          </p:cNvCxnSpPr>
          <p:nvPr/>
        </p:nvCxnSpPr>
        <p:spPr>
          <a:xfrm>
            <a:off x="1233394" y="3429000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6695B1-A9F8-4EA1-8BB2-4A6BD705B73A}"/>
              </a:ext>
            </a:extLst>
          </p:cNvPr>
          <p:cNvSpPr/>
          <p:nvPr/>
        </p:nvSpPr>
        <p:spPr>
          <a:xfrm>
            <a:off x="1396473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8FA4D1-DD13-49D5-B573-D6B1DA7003C9}"/>
              </a:ext>
            </a:extLst>
          </p:cNvPr>
          <p:cNvSpPr/>
          <p:nvPr/>
        </p:nvSpPr>
        <p:spPr>
          <a:xfrm>
            <a:off x="1942611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DF024D-8113-49C2-A36D-7CDC8975EEC8}"/>
              </a:ext>
            </a:extLst>
          </p:cNvPr>
          <p:cNvSpPr/>
          <p:nvPr/>
        </p:nvSpPr>
        <p:spPr>
          <a:xfrm>
            <a:off x="2488749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8055D0-D10C-4284-8523-7BA3BD60BDFF}"/>
              </a:ext>
            </a:extLst>
          </p:cNvPr>
          <p:cNvSpPr/>
          <p:nvPr/>
        </p:nvSpPr>
        <p:spPr>
          <a:xfrm>
            <a:off x="4680167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62C6B7-E901-4CA8-ADD9-1E71428C6545}"/>
              </a:ext>
            </a:extLst>
          </p:cNvPr>
          <p:cNvSpPr/>
          <p:nvPr/>
        </p:nvSpPr>
        <p:spPr>
          <a:xfrm>
            <a:off x="5226305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ABE719-E403-484E-9C3F-145F7EF73552}"/>
              </a:ext>
            </a:extLst>
          </p:cNvPr>
          <p:cNvSpPr/>
          <p:nvPr/>
        </p:nvSpPr>
        <p:spPr>
          <a:xfrm>
            <a:off x="5772443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46E21F-79D0-419E-91D6-CCCE3F15E401}"/>
              </a:ext>
            </a:extLst>
          </p:cNvPr>
          <p:cNvSpPr/>
          <p:nvPr/>
        </p:nvSpPr>
        <p:spPr>
          <a:xfrm>
            <a:off x="3037930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2B2224-90BE-461F-8E4A-ED8EA41FCC2C}"/>
              </a:ext>
            </a:extLst>
          </p:cNvPr>
          <p:cNvSpPr/>
          <p:nvPr/>
        </p:nvSpPr>
        <p:spPr>
          <a:xfrm>
            <a:off x="3584068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49AA74-D10B-4F6C-9B15-8D249359FE13}"/>
              </a:ext>
            </a:extLst>
          </p:cNvPr>
          <p:cNvSpPr/>
          <p:nvPr/>
        </p:nvSpPr>
        <p:spPr>
          <a:xfrm>
            <a:off x="4130206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8D9413-6F73-4055-91E4-140522A81E0E}"/>
              </a:ext>
            </a:extLst>
          </p:cNvPr>
          <p:cNvSpPr/>
          <p:nvPr/>
        </p:nvSpPr>
        <p:spPr>
          <a:xfrm>
            <a:off x="6317092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46B60E-C201-40B2-B17F-850CED82D3D4}"/>
              </a:ext>
            </a:extLst>
          </p:cNvPr>
          <p:cNvSpPr/>
          <p:nvPr/>
        </p:nvSpPr>
        <p:spPr>
          <a:xfrm>
            <a:off x="6863230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C8E2E2-66E7-4A83-BFB4-C6922EB50D2B}"/>
              </a:ext>
            </a:extLst>
          </p:cNvPr>
          <p:cNvSpPr/>
          <p:nvPr/>
        </p:nvSpPr>
        <p:spPr>
          <a:xfrm>
            <a:off x="7409368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B40A6F-77C8-49CD-BFAC-C009AD596D3E}"/>
              </a:ext>
            </a:extLst>
          </p:cNvPr>
          <p:cNvSpPr/>
          <p:nvPr/>
        </p:nvSpPr>
        <p:spPr>
          <a:xfrm>
            <a:off x="7963861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283EDA-4E82-4EAF-BAF1-A2F65EC8D289}"/>
              </a:ext>
            </a:extLst>
          </p:cNvPr>
          <p:cNvSpPr/>
          <p:nvPr/>
        </p:nvSpPr>
        <p:spPr>
          <a:xfrm>
            <a:off x="8509999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579C26-55AB-49C0-8BC3-6ACDFC5B6EDC}"/>
              </a:ext>
            </a:extLst>
          </p:cNvPr>
          <p:cNvSpPr/>
          <p:nvPr/>
        </p:nvSpPr>
        <p:spPr>
          <a:xfrm>
            <a:off x="9056137" y="323747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246C08-B1AB-46B1-9E54-E31F5003B20B}"/>
              </a:ext>
            </a:extLst>
          </p:cNvPr>
          <p:cNvCxnSpPr>
            <a:cxnSpLocks/>
          </p:cNvCxnSpPr>
          <p:nvPr/>
        </p:nvCxnSpPr>
        <p:spPr>
          <a:xfrm>
            <a:off x="1233393" y="4771317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859B388-160A-4CAD-930F-1B6AB8932D2C}"/>
              </a:ext>
            </a:extLst>
          </p:cNvPr>
          <p:cNvSpPr/>
          <p:nvPr/>
        </p:nvSpPr>
        <p:spPr>
          <a:xfrm>
            <a:off x="1945116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763852-B415-4E01-B41C-2001D5247523}"/>
              </a:ext>
            </a:extLst>
          </p:cNvPr>
          <p:cNvSpPr/>
          <p:nvPr/>
        </p:nvSpPr>
        <p:spPr>
          <a:xfrm>
            <a:off x="3037392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B22BD4-2995-476A-ACD8-F4B296511B8C}"/>
              </a:ext>
            </a:extLst>
          </p:cNvPr>
          <p:cNvSpPr/>
          <p:nvPr/>
        </p:nvSpPr>
        <p:spPr>
          <a:xfrm>
            <a:off x="4136535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B5BC4D-794D-4FD0-80F9-5560E541EE29}"/>
              </a:ext>
            </a:extLst>
          </p:cNvPr>
          <p:cNvSpPr/>
          <p:nvPr/>
        </p:nvSpPr>
        <p:spPr>
          <a:xfrm>
            <a:off x="5228811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DAA464-B6A6-43EA-BEC4-CC48D2A7F2D5}"/>
              </a:ext>
            </a:extLst>
          </p:cNvPr>
          <p:cNvSpPr/>
          <p:nvPr/>
        </p:nvSpPr>
        <p:spPr>
          <a:xfrm>
            <a:off x="6319598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02FE7B-8C84-4BAB-B6ED-2D46A24AE96F}"/>
              </a:ext>
            </a:extLst>
          </p:cNvPr>
          <p:cNvSpPr/>
          <p:nvPr/>
        </p:nvSpPr>
        <p:spPr>
          <a:xfrm>
            <a:off x="7411874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7D1DAF-3977-492F-B362-6E301F49E8F4}"/>
              </a:ext>
            </a:extLst>
          </p:cNvPr>
          <p:cNvSpPr/>
          <p:nvPr/>
        </p:nvSpPr>
        <p:spPr>
          <a:xfrm>
            <a:off x="8512505" y="458796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A59329-9179-4B03-A2DF-6776EA297C78}"/>
              </a:ext>
            </a:extLst>
          </p:cNvPr>
          <p:cNvSpPr/>
          <p:nvPr/>
        </p:nvSpPr>
        <p:spPr>
          <a:xfrm>
            <a:off x="2013108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41EC4B-E396-4F5A-AD69-63F58197A04F}"/>
              </a:ext>
            </a:extLst>
          </p:cNvPr>
          <p:cNvSpPr/>
          <p:nvPr/>
        </p:nvSpPr>
        <p:spPr>
          <a:xfrm>
            <a:off x="3105384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73DEF3-E033-42E1-96E5-251250197C28}"/>
              </a:ext>
            </a:extLst>
          </p:cNvPr>
          <p:cNvSpPr/>
          <p:nvPr/>
        </p:nvSpPr>
        <p:spPr>
          <a:xfrm>
            <a:off x="4204527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7243FE-54A0-41F1-B6F1-775E00E0BE27}"/>
              </a:ext>
            </a:extLst>
          </p:cNvPr>
          <p:cNvSpPr/>
          <p:nvPr/>
        </p:nvSpPr>
        <p:spPr>
          <a:xfrm>
            <a:off x="5296803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FFBABA-8E7C-4F89-868B-95F0B26FFDDE}"/>
              </a:ext>
            </a:extLst>
          </p:cNvPr>
          <p:cNvSpPr/>
          <p:nvPr/>
        </p:nvSpPr>
        <p:spPr>
          <a:xfrm>
            <a:off x="6387590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694AB2-AECE-4FB6-8F5B-D44E1CDEE426}"/>
              </a:ext>
            </a:extLst>
          </p:cNvPr>
          <p:cNvSpPr/>
          <p:nvPr/>
        </p:nvSpPr>
        <p:spPr>
          <a:xfrm>
            <a:off x="7479866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D9B3DB-63EB-474B-8762-52172FFCE035}"/>
              </a:ext>
            </a:extLst>
          </p:cNvPr>
          <p:cNvSpPr/>
          <p:nvPr/>
        </p:nvSpPr>
        <p:spPr>
          <a:xfrm>
            <a:off x="8580497" y="4655960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727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795DCC-4A57-4988-BFF4-2783DF2D4951}"/>
              </a:ext>
            </a:extLst>
          </p:cNvPr>
          <p:cNvCxnSpPr>
            <a:cxnSpLocks/>
            <a:stCxn id="17" idx="4"/>
            <a:endCxn id="36" idx="0"/>
          </p:cNvCxnSpPr>
          <p:nvPr/>
        </p:nvCxnSpPr>
        <p:spPr>
          <a:xfrm>
            <a:off x="5572579" y="4023835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60CD7A-5CB0-4BE2-95C3-6EEF5C110C5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384204" y="4023835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2F1A2B-9D3D-4D8A-9997-806A44099BF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755642" y="4023835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3F5415-8C50-4DD2-97E7-4BB1E44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GB" dirty="0"/>
              <a:t>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A182-A945-4001-8D8F-2B9DBBB8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6634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Wait for x amount of time to pass</a:t>
            </a:r>
          </a:p>
          <a:p>
            <a:r>
              <a:rPr lang="en-GB" sz="2400" dirty="0"/>
              <a:t>Sample()</a:t>
            </a:r>
          </a:p>
          <a:p>
            <a:pPr lvl="1"/>
            <a:r>
              <a:rPr lang="en-GB" sz="2400" dirty="0"/>
              <a:t>Takes last item and emits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49D3BD-F0A4-4673-B7EA-FD325D511602}"/>
              </a:ext>
            </a:extLst>
          </p:cNvPr>
          <p:cNvCxnSpPr>
            <a:cxnSpLocks/>
          </p:cNvCxnSpPr>
          <p:nvPr/>
        </p:nvCxnSpPr>
        <p:spPr>
          <a:xfrm>
            <a:off x="1388138" y="3832305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86169B-5791-4082-9990-746D4C198CEA}"/>
              </a:ext>
            </a:extLst>
          </p:cNvPr>
          <p:cNvSpPr/>
          <p:nvPr/>
        </p:nvSpPr>
        <p:spPr>
          <a:xfrm>
            <a:off x="1551217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755548-9F2F-41F8-845E-19D6D682B25D}"/>
              </a:ext>
            </a:extLst>
          </p:cNvPr>
          <p:cNvSpPr/>
          <p:nvPr/>
        </p:nvSpPr>
        <p:spPr>
          <a:xfrm>
            <a:off x="2097355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4195E5-5A04-43B1-8C32-0C326EADC11D}"/>
              </a:ext>
            </a:extLst>
          </p:cNvPr>
          <p:cNvSpPr/>
          <p:nvPr/>
        </p:nvSpPr>
        <p:spPr>
          <a:xfrm>
            <a:off x="2643493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AB826-EADE-4A2E-BBFA-9B45B33D1CE8}"/>
              </a:ext>
            </a:extLst>
          </p:cNvPr>
          <p:cNvSpPr/>
          <p:nvPr/>
        </p:nvSpPr>
        <p:spPr>
          <a:xfrm>
            <a:off x="4834911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5D6C4F-5E0D-479C-AF29-3FC643B06092}"/>
              </a:ext>
            </a:extLst>
          </p:cNvPr>
          <p:cNvSpPr/>
          <p:nvPr/>
        </p:nvSpPr>
        <p:spPr>
          <a:xfrm>
            <a:off x="5381049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B2F13D-8773-4611-863C-0BE0C57042FD}"/>
              </a:ext>
            </a:extLst>
          </p:cNvPr>
          <p:cNvSpPr/>
          <p:nvPr/>
        </p:nvSpPr>
        <p:spPr>
          <a:xfrm>
            <a:off x="5927187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FE411F-75AE-4CAB-A7FF-C5DB184E8FB8}"/>
              </a:ext>
            </a:extLst>
          </p:cNvPr>
          <p:cNvSpPr/>
          <p:nvPr/>
        </p:nvSpPr>
        <p:spPr>
          <a:xfrm>
            <a:off x="3192674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80F150-B1E4-4255-9919-E22AD883D9CE}"/>
              </a:ext>
            </a:extLst>
          </p:cNvPr>
          <p:cNvSpPr/>
          <p:nvPr/>
        </p:nvSpPr>
        <p:spPr>
          <a:xfrm>
            <a:off x="3738812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0B3FD3-0E3E-4F29-A572-2557C0D3D755}"/>
              </a:ext>
            </a:extLst>
          </p:cNvPr>
          <p:cNvSpPr/>
          <p:nvPr/>
        </p:nvSpPr>
        <p:spPr>
          <a:xfrm>
            <a:off x="4284950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1FCA09-9588-4C1B-89C3-2264F525AFAB}"/>
              </a:ext>
            </a:extLst>
          </p:cNvPr>
          <p:cNvSpPr/>
          <p:nvPr/>
        </p:nvSpPr>
        <p:spPr>
          <a:xfrm>
            <a:off x="6471836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CBE180-306E-44AF-BBE1-5E3CA519AA33}"/>
              </a:ext>
            </a:extLst>
          </p:cNvPr>
          <p:cNvSpPr/>
          <p:nvPr/>
        </p:nvSpPr>
        <p:spPr>
          <a:xfrm>
            <a:off x="7017974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651DB1-5272-492A-9E46-CEE064097D3D}"/>
              </a:ext>
            </a:extLst>
          </p:cNvPr>
          <p:cNvSpPr/>
          <p:nvPr/>
        </p:nvSpPr>
        <p:spPr>
          <a:xfrm>
            <a:off x="7564112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BBB0BB-C86D-43BC-96C8-7D2D3F2C81FC}"/>
              </a:ext>
            </a:extLst>
          </p:cNvPr>
          <p:cNvSpPr/>
          <p:nvPr/>
        </p:nvSpPr>
        <p:spPr>
          <a:xfrm>
            <a:off x="8118605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4D33A3-9DB1-4C55-AE27-C36068D48B9E}"/>
              </a:ext>
            </a:extLst>
          </p:cNvPr>
          <p:cNvSpPr/>
          <p:nvPr/>
        </p:nvSpPr>
        <p:spPr>
          <a:xfrm>
            <a:off x="8664743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017662-5E07-4E8A-8E71-3E97257924FE}"/>
              </a:ext>
            </a:extLst>
          </p:cNvPr>
          <p:cNvSpPr/>
          <p:nvPr/>
        </p:nvSpPr>
        <p:spPr>
          <a:xfrm>
            <a:off x="9210881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B0E4EA-467A-4F0D-B28B-4CF8A520FCAB}"/>
              </a:ext>
            </a:extLst>
          </p:cNvPr>
          <p:cNvCxnSpPr>
            <a:cxnSpLocks/>
          </p:cNvCxnSpPr>
          <p:nvPr/>
        </p:nvCxnSpPr>
        <p:spPr>
          <a:xfrm>
            <a:off x="1388137" y="5174622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39AEAFE-E2A1-4F95-9DC9-60B1427D716D}"/>
              </a:ext>
            </a:extLst>
          </p:cNvPr>
          <p:cNvSpPr/>
          <p:nvPr/>
        </p:nvSpPr>
        <p:spPr>
          <a:xfrm>
            <a:off x="5381049" y="4983092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1FE028-B4B0-4B4D-B66E-D07C6927A550}"/>
              </a:ext>
            </a:extLst>
          </p:cNvPr>
          <p:cNvCxnSpPr/>
          <p:nvPr/>
        </p:nvCxnSpPr>
        <p:spPr>
          <a:xfrm>
            <a:off x="3646073" y="3414932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957AE9-E286-48D7-BF5A-7DB8B7338EAE}"/>
              </a:ext>
            </a:extLst>
          </p:cNvPr>
          <p:cNvCxnSpPr/>
          <p:nvPr/>
        </p:nvCxnSpPr>
        <p:spPr>
          <a:xfrm>
            <a:off x="5820380" y="3401482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DDC928-362B-49B0-82F2-ED2041EE0BAA}"/>
              </a:ext>
            </a:extLst>
          </p:cNvPr>
          <p:cNvCxnSpPr/>
          <p:nvPr/>
        </p:nvCxnSpPr>
        <p:spPr>
          <a:xfrm>
            <a:off x="8017511" y="3398995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D8344E5-95C1-4BDC-90BF-E9FEC02BE189}"/>
              </a:ext>
            </a:extLst>
          </p:cNvPr>
          <p:cNvSpPr/>
          <p:nvPr/>
        </p:nvSpPr>
        <p:spPr>
          <a:xfrm>
            <a:off x="3192674" y="4983092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8A6C5E0-8EEA-4865-94F1-9A7D9435AD32}"/>
              </a:ext>
            </a:extLst>
          </p:cNvPr>
          <p:cNvSpPr/>
          <p:nvPr/>
        </p:nvSpPr>
        <p:spPr>
          <a:xfrm>
            <a:off x="7564112" y="4983092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2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C32C23-4F01-41AC-91D0-90D89CBE5647}"/>
              </a:ext>
            </a:extLst>
          </p:cNvPr>
          <p:cNvCxnSpPr>
            <a:cxnSpLocks/>
          </p:cNvCxnSpPr>
          <p:nvPr/>
        </p:nvCxnSpPr>
        <p:spPr>
          <a:xfrm>
            <a:off x="1388137" y="5174622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F61CBD-4283-4924-8CF2-9C73B723472E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311554" y="4023835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FEDB5C3-7237-4223-962A-60D998920AE5}"/>
              </a:ext>
            </a:extLst>
          </p:cNvPr>
          <p:cNvSpPr/>
          <p:nvPr/>
        </p:nvSpPr>
        <p:spPr>
          <a:xfrm>
            <a:off x="8120024" y="4983092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F5415-8C50-4DD2-97E7-4BB1E44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en-GB" dirty="0"/>
              <a:t>Skipping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A182-A945-4001-8D8F-2B9DBBB8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682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Wait for x amount of time to pass</a:t>
            </a:r>
          </a:p>
          <a:p>
            <a:r>
              <a:rPr lang="en-GB" sz="2400" dirty="0" err="1"/>
              <a:t>ThrottleFirst</a:t>
            </a:r>
            <a:r>
              <a:rPr lang="en-GB" sz="2400" dirty="0"/>
              <a:t>()</a:t>
            </a:r>
          </a:p>
          <a:p>
            <a:pPr lvl="1"/>
            <a:r>
              <a:rPr lang="en-GB" sz="2400" dirty="0"/>
              <a:t>Takes first item and emits it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BE937-1D9F-479A-93EF-A6B1E9AAB4A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929194" y="4023835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AAE997-5F0D-4F93-8111-AB9698BBE99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742747" y="4007479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CB723D-F05F-4C94-BC11-25795D4F5F0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115641" y="4007479"/>
            <a:ext cx="0" cy="95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293E13-06CF-4185-942F-1B27E9F37E6D}"/>
              </a:ext>
            </a:extLst>
          </p:cNvPr>
          <p:cNvCxnSpPr>
            <a:cxnSpLocks/>
          </p:cNvCxnSpPr>
          <p:nvPr/>
        </p:nvCxnSpPr>
        <p:spPr>
          <a:xfrm>
            <a:off x="1388138" y="3832305"/>
            <a:ext cx="8546883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9FD18A1-924F-425A-B786-0AE9816C156D}"/>
              </a:ext>
            </a:extLst>
          </p:cNvPr>
          <p:cNvSpPr/>
          <p:nvPr/>
        </p:nvSpPr>
        <p:spPr>
          <a:xfrm>
            <a:off x="1551217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5566944-23C8-43E8-8B11-E77680884C44}"/>
              </a:ext>
            </a:extLst>
          </p:cNvPr>
          <p:cNvSpPr/>
          <p:nvPr/>
        </p:nvSpPr>
        <p:spPr>
          <a:xfrm>
            <a:off x="2097355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FBB0A6-1C0E-4231-A1C6-5D8FFFEA90F7}"/>
              </a:ext>
            </a:extLst>
          </p:cNvPr>
          <p:cNvSpPr/>
          <p:nvPr/>
        </p:nvSpPr>
        <p:spPr>
          <a:xfrm>
            <a:off x="2643493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63442C-3803-429B-AD2D-A23860010B0D}"/>
              </a:ext>
            </a:extLst>
          </p:cNvPr>
          <p:cNvSpPr/>
          <p:nvPr/>
        </p:nvSpPr>
        <p:spPr>
          <a:xfrm>
            <a:off x="4834911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DE83A9-B061-41BD-BB96-9ED4EF5842C3}"/>
              </a:ext>
            </a:extLst>
          </p:cNvPr>
          <p:cNvSpPr/>
          <p:nvPr/>
        </p:nvSpPr>
        <p:spPr>
          <a:xfrm>
            <a:off x="5381049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AFB9C7-56CA-4A13-98BB-5E8640AD0CB7}"/>
              </a:ext>
            </a:extLst>
          </p:cNvPr>
          <p:cNvSpPr/>
          <p:nvPr/>
        </p:nvSpPr>
        <p:spPr>
          <a:xfrm>
            <a:off x="5927187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BBE91B-4AE5-455A-99E8-8049306DAABD}"/>
              </a:ext>
            </a:extLst>
          </p:cNvPr>
          <p:cNvSpPr/>
          <p:nvPr/>
        </p:nvSpPr>
        <p:spPr>
          <a:xfrm>
            <a:off x="3192674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786CC0-F010-4857-93BA-AA9A8F82C64C}"/>
              </a:ext>
            </a:extLst>
          </p:cNvPr>
          <p:cNvSpPr/>
          <p:nvPr/>
        </p:nvSpPr>
        <p:spPr>
          <a:xfrm>
            <a:off x="3738812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CA1FF1-62EF-4290-9BE6-4F6627BD3124}"/>
              </a:ext>
            </a:extLst>
          </p:cNvPr>
          <p:cNvSpPr/>
          <p:nvPr/>
        </p:nvSpPr>
        <p:spPr>
          <a:xfrm>
            <a:off x="4284950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6B501AD-F27A-45CD-8DD8-EE9D123D78EE}"/>
              </a:ext>
            </a:extLst>
          </p:cNvPr>
          <p:cNvSpPr/>
          <p:nvPr/>
        </p:nvSpPr>
        <p:spPr>
          <a:xfrm>
            <a:off x="6471836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4415F9-6026-45F3-9AFD-A51811CD2368}"/>
              </a:ext>
            </a:extLst>
          </p:cNvPr>
          <p:cNvSpPr/>
          <p:nvPr/>
        </p:nvSpPr>
        <p:spPr>
          <a:xfrm>
            <a:off x="7017974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97ACC1-FFE4-4C9B-87F4-26B74141C74B}"/>
              </a:ext>
            </a:extLst>
          </p:cNvPr>
          <p:cNvSpPr/>
          <p:nvPr/>
        </p:nvSpPr>
        <p:spPr>
          <a:xfrm>
            <a:off x="7564112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DFAB64D-66A7-41A4-937B-4A5F309E62BB}"/>
              </a:ext>
            </a:extLst>
          </p:cNvPr>
          <p:cNvSpPr/>
          <p:nvPr/>
        </p:nvSpPr>
        <p:spPr>
          <a:xfrm>
            <a:off x="8118605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819E3D-C3FE-426E-87D0-71A23F446E9D}"/>
              </a:ext>
            </a:extLst>
          </p:cNvPr>
          <p:cNvSpPr/>
          <p:nvPr/>
        </p:nvSpPr>
        <p:spPr>
          <a:xfrm>
            <a:off x="8664743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C02791-D856-49FB-A7C2-46369C44C4F1}"/>
              </a:ext>
            </a:extLst>
          </p:cNvPr>
          <p:cNvSpPr/>
          <p:nvPr/>
        </p:nvSpPr>
        <p:spPr>
          <a:xfrm>
            <a:off x="9210881" y="3640775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47BF40-E4F3-473E-B106-CE37012EFCAA}"/>
              </a:ext>
            </a:extLst>
          </p:cNvPr>
          <p:cNvSpPr/>
          <p:nvPr/>
        </p:nvSpPr>
        <p:spPr>
          <a:xfrm>
            <a:off x="3737664" y="4983092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AA5ED1-8C3F-43CB-82C6-5AB8C3257AD2}"/>
              </a:ext>
            </a:extLst>
          </p:cNvPr>
          <p:cNvCxnSpPr/>
          <p:nvPr/>
        </p:nvCxnSpPr>
        <p:spPr>
          <a:xfrm>
            <a:off x="3646073" y="3414932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1316F9-56EC-4F09-A32C-D3AC71421F42}"/>
              </a:ext>
            </a:extLst>
          </p:cNvPr>
          <p:cNvCxnSpPr/>
          <p:nvPr/>
        </p:nvCxnSpPr>
        <p:spPr>
          <a:xfrm>
            <a:off x="5820380" y="3401482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1C281-F5D0-46A2-9981-CAFC2BDBE7D6}"/>
              </a:ext>
            </a:extLst>
          </p:cNvPr>
          <p:cNvCxnSpPr/>
          <p:nvPr/>
        </p:nvCxnSpPr>
        <p:spPr>
          <a:xfrm>
            <a:off x="8017511" y="3398995"/>
            <a:ext cx="0" cy="86164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D2C965B-D736-4C74-88B9-426BE219AF9B}"/>
              </a:ext>
            </a:extLst>
          </p:cNvPr>
          <p:cNvSpPr/>
          <p:nvPr/>
        </p:nvSpPr>
        <p:spPr>
          <a:xfrm>
            <a:off x="1551217" y="49667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316E0F2-5365-4AE6-9BEF-D0BBB64779E5}"/>
              </a:ext>
            </a:extLst>
          </p:cNvPr>
          <p:cNvSpPr/>
          <p:nvPr/>
        </p:nvSpPr>
        <p:spPr>
          <a:xfrm>
            <a:off x="5924111" y="496673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20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E712-8A77-425F-9964-4A36B34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Programmers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DB7D-6220-4609-8F12-8C55BE0D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data</a:t>
            </a:r>
          </a:p>
          <a:p>
            <a:endParaRPr lang="en-GB" dirty="0"/>
          </a:p>
          <a:p>
            <a:r>
              <a:rPr lang="en-GB" dirty="0"/>
              <a:t>What data will we be processing</a:t>
            </a:r>
          </a:p>
          <a:p>
            <a:endParaRPr lang="en-GB" dirty="0"/>
          </a:p>
          <a:p>
            <a:r>
              <a:rPr lang="en-GB" dirty="0"/>
              <a:t>This is what we have to think about in the future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56E43-3D73-4616-8DD6-33A3D91B7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4" t="32696" r="15646" b="35843"/>
          <a:stretch/>
        </p:blipFill>
        <p:spPr>
          <a:xfrm>
            <a:off x="3016730" y="4630338"/>
            <a:ext cx="3917875" cy="1869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65E936-D7A5-4F28-A501-F4D3B022136F}"/>
              </a:ext>
            </a:extLst>
          </p:cNvPr>
          <p:cNvSpPr/>
          <p:nvPr/>
        </p:nvSpPr>
        <p:spPr>
          <a:xfrm>
            <a:off x="7291806" y="6130903"/>
            <a:ext cx="188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www.reactive.io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6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9377-7975-44F2-AF16-A7228DF8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reactive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3BAE-DC1A-4AA3-A528-9B8E252A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82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Programming based on </a:t>
            </a:r>
            <a:r>
              <a:rPr lang="en-US" sz="2200" dirty="0">
                <a:cs typeface="Calibri"/>
              </a:rPr>
              <a:t>asynchronous data streams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2B0EE-F25E-4F7C-85C0-0FDCE47C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75" t="23109" r="12528" b="20262"/>
          <a:stretch/>
        </p:blipFill>
        <p:spPr>
          <a:xfrm>
            <a:off x="1489227" y="2231702"/>
            <a:ext cx="6972882" cy="4407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C13F6E-EA1D-4FCB-B2EE-6EE53D21360A}"/>
              </a:ext>
            </a:extLst>
          </p:cNvPr>
          <p:cNvSpPr/>
          <p:nvPr/>
        </p:nvSpPr>
        <p:spPr>
          <a:xfrm>
            <a:off x="8462109" y="5091262"/>
            <a:ext cx="188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www.reactive.io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6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0946-3DFE-4739-967A-8570C351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 Driven (streams)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91B-4629-49E5-9904-1ED02BCE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Primitive type</a:t>
            </a:r>
          </a:p>
          <a:p>
            <a:r>
              <a:rPr lang="en-GB" sz="2400" dirty="0"/>
              <a:t>Everything is a stream</a:t>
            </a:r>
          </a:p>
          <a:p>
            <a:r>
              <a:rPr lang="en-US" sz="2400" dirty="0">
                <a:cs typeface="Calibri"/>
              </a:rPr>
              <a:t>Streams are </a:t>
            </a:r>
            <a:r>
              <a:rPr lang="en-US" sz="2400" b="1" dirty="0">
                <a:cs typeface="Calibri"/>
              </a:rPr>
              <a:t>ordered</a:t>
            </a:r>
            <a:r>
              <a:rPr lang="en-US" sz="2400" dirty="0">
                <a:cs typeface="Calibri"/>
              </a:rPr>
              <a:t> data sequences of three types:</a:t>
            </a:r>
          </a:p>
          <a:p>
            <a:pPr lvl="1"/>
            <a:r>
              <a:rPr lang="en-US" sz="2200" dirty="0">
                <a:cs typeface="Calibri"/>
              </a:rPr>
              <a:t>Data payload</a:t>
            </a:r>
          </a:p>
          <a:p>
            <a:pPr lvl="1"/>
            <a:r>
              <a:rPr lang="en-US" sz="2200" dirty="0">
                <a:cs typeface="Calibri"/>
              </a:rPr>
              <a:t>Error</a:t>
            </a:r>
          </a:p>
          <a:p>
            <a:pPr lvl="1"/>
            <a:r>
              <a:rPr lang="en-US" sz="2200" dirty="0">
                <a:cs typeface="Calibri"/>
              </a:rPr>
              <a:t>End of Stream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2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B83B-5788-4902-9A91-E77D465C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9EF8-480A-437F-8392-27D2A332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885" y="2251916"/>
            <a:ext cx="1182288" cy="3976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Observer</a:t>
            </a:r>
          </a:p>
        </p:txBody>
      </p:sp>
      <p:pic>
        <p:nvPicPr>
          <p:cNvPr id="1026" name="Picture 2" descr="Image result for person shouting">
            <a:extLst>
              <a:ext uri="{FF2B5EF4-FFF2-40B4-BE49-F238E27FC236}">
                <a16:creationId xmlns:a16="http://schemas.microsoft.com/office/drawing/2014/main" id="{1D68A452-B025-4B21-A0C4-29E4F6F5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85" y="2609636"/>
            <a:ext cx="3940560" cy="33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951E8B-5A1F-418F-8300-F5B448A112DC}"/>
              </a:ext>
            </a:extLst>
          </p:cNvPr>
          <p:cNvSpPr txBox="1">
            <a:spLocks/>
          </p:cNvSpPr>
          <p:nvPr/>
        </p:nvSpPr>
        <p:spPr>
          <a:xfrm>
            <a:off x="5907640" y="2251915"/>
            <a:ext cx="1713805" cy="39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 err="1"/>
              <a:t>Observerable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4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89FD-343A-47E2-88DF-1253D8B4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7DA6-A880-4AC7-9785-7212F17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2271349" cy="1979896"/>
          </a:xfrm>
        </p:spPr>
        <p:txBody>
          <a:bodyPr/>
          <a:lstStyle/>
          <a:p>
            <a:r>
              <a:rPr lang="en-GB" dirty="0"/>
              <a:t>Has next?</a:t>
            </a:r>
          </a:p>
          <a:p>
            <a:r>
              <a:rPr lang="en-GB" dirty="0"/>
              <a:t>Give me next</a:t>
            </a:r>
          </a:p>
          <a:p>
            <a:r>
              <a:rPr lang="en-GB" dirty="0"/>
              <a:t>And again</a:t>
            </a:r>
          </a:p>
          <a:p>
            <a:r>
              <a:rPr lang="en-GB" dirty="0"/>
              <a:t>Until no next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54A9B3-E64D-4ECE-B3E0-EE666237DE33}"/>
              </a:ext>
            </a:extLst>
          </p:cNvPr>
          <p:cNvSpPr/>
          <p:nvPr/>
        </p:nvSpPr>
        <p:spPr>
          <a:xfrm>
            <a:off x="1083031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F63757-9869-4B2C-BD84-2B60DFDF47F4}"/>
              </a:ext>
            </a:extLst>
          </p:cNvPr>
          <p:cNvSpPr/>
          <p:nvPr/>
        </p:nvSpPr>
        <p:spPr>
          <a:xfrm>
            <a:off x="2175307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CDB11C-41DA-4EB9-A78A-E879E126B65E}"/>
              </a:ext>
            </a:extLst>
          </p:cNvPr>
          <p:cNvSpPr/>
          <p:nvPr/>
        </p:nvSpPr>
        <p:spPr>
          <a:xfrm>
            <a:off x="3274450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C5AA5F-3CE6-479A-BB0E-4D445CD17940}"/>
              </a:ext>
            </a:extLst>
          </p:cNvPr>
          <p:cNvSpPr/>
          <p:nvPr/>
        </p:nvSpPr>
        <p:spPr>
          <a:xfrm>
            <a:off x="4366726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4D453-7339-421A-909F-6AC6F8D2CA8A}"/>
              </a:ext>
            </a:extLst>
          </p:cNvPr>
          <p:cNvSpPr/>
          <p:nvPr/>
        </p:nvSpPr>
        <p:spPr>
          <a:xfrm>
            <a:off x="5457513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AE676B-C37F-4973-94BE-7B98D18692BA}"/>
              </a:ext>
            </a:extLst>
          </p:cNvPr>
          <p:cNvSpPr/>
          <p:nvPr/>
        </p:nvSpPr>
        <p:spPr>
          <a:xfrm>
            <a:off x="6549789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BA63BB-9F45-40C1-B8F9-6C2FE7F16E0F}"/>
              </a:ext>
            </a:extLst>
          </p:cNvPr>
          <p:cNvSpPr/>
          <p:nvPr/>
        </p:nvSpPr>
        <p:spPr>
          <a:xfrm>
            <a:off x="7650420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F5CC75-08D7-454F-B5D9-FB4769B9D845}"/>
              </a:ext>
            </a:extLst>
          </p:cNvPr>
          <p:cNvSpPr/>
          <p:nvPr/>
        </p:nvSpPr>
        <p:spPr>
          <a:xfrm>
            <a:off x="8742696" y="4370676"/>
            <a:ext cx="383059" cy="38306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DB235B-4BA8-49A4-AAA5-0D4F89AF92F3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1820698" y="4016068"/>
            <a:ext cx="12700" cy="821413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E089-E45D-4585-B7E8-F444CB118EBA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2916408" y="4012634"/>
            <a:ext cx="12700" cy="828280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48307-CDF0-4B19-A765-43C18331065E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4012117" y="4016068"/>
            <a:ext cx="12700" cy="821413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A79369-2AF5-436B-8742-503F68145009}"/>
              </a:ext>
            </a:extLst>
          </p:cNvPr>
          <p:cNvCxnSpPr>
            <a:cxnSpLocks/>
            <a:stCxn id="8" idx="7"/>
            <a:endCxn id="9" idx="1"/>
          </p:cNvCxnSpPr>
          <p:nvPr/>
        </p:nvCxnSpPr>
        <p:spPr>
          <a:xfrm rot="5400000" flipH="1" flipV="1">
            <a:off x="5103649" y="4016812"/>
            <a:ext cx="12700" cy="819924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133345E-958D-4A4A-A997-5EAB207C8086}"/>
              </a:ext>
            </a:extLst>
          </p:cNvPr>
          <p:cNvCxnSpPr>
            <a:cxnSpLocks/>
            <a:stCxn id="9" idx="7"/>
            <a:endCxn id="10" idx="1"/>
          </p:cNvCxnSpPr>
          <p:nvPr/>
        </p:nvCxnSpPr>
        <p:spPr>
          <a:xfrm rot="5400000" flipH="1" flipV="1">
            <a:off x="6195180" y="4016068"/>
            <a:ext cx="12700" cy="821413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1DDB51-34A4-41A7-B469-2C620F79E555}"/>
              </a:ext>
            </a:extLst>
          </p:cNvPr>
          <p:cNvCxnSpPr>
            <a:cxnSpLocks/>
            <a:stCxn id="10" idx="7"/>
            <a:endCxn id="11" idx="1"/>
          </p:cNvCxnSpPr>
          <p:nvPr/>
        </p:nvCxnSpPr>
        <p:spPr>
          <a:xfrm rot="5400000" flipH="1" flipV="1">
            <a:off x="7291634" y="4011890"/>
            <a:ext cx="12700" cy="829768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326BE3A-E6AE-4C59-8F4E-D88A256C2A93}"/>
              </a:ext>
            </a:extLst>
          </p:cNvPr>
          <p:cNvCxnSpPr>
            <a:cxnSpLocks/>
            <a:stCxn id="11" idx="7"/>
            <a:endCxn id="12" idx="1"/>
          </p:cNvCxnSpPr>
          <p:nvPr/>
        </p:nvCxnSpPr>
        <p:spPr>
          <a:xfrm rot="5400000" flipH="1" flipV="1">
            <a:off x="8388087" y="4016068"/>
            <a:ext cx="12700" cy="821413"/>
          </a:xfrm>
          <a:prstGeom prst="bentConnector3">
            <a:avLst>
              <a:gd name="adj1" fmla="val 22417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CD7D-B1EA-4114-BAB2-AE338F2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123AC-7993-44E8-88E7-2341F0C5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paradigm (a way of solving a problem)</a:t>
            </a:r>
          </a:p>
          <a:p>
            <a:r>
              <a:rPr lang="en-GB" dirty="0"/>
              <a:t>Rooted in mathematics</a:t>
            </a:r>
          </a:p>
          <a:p>
            <a:r>
              <a:rPr lang="en-GB" dirty="0"/>
              <a:t>Language independent</a:t>
            </a:r>
          </a:p>
          <a:p>
            <a:endParaRPr lang="en-GB" dirty="0"/>
          </a:p>
          <a:p>
            <a:r>
              <a:rPr lang="en-GB" dirty="0"/>
              <a:t>Key Principles:</a:t>
            </a:r>
          </a:p>
          <a:p>
            <a:pPr lvl="1"/>
            <a:r>
              <a:rPr lang="en-GB" dirty="0"/>
              <a:t>All computation is the execution of a series of mathematical functions</a:t>
            </a:r>
          </a:p>
          <a:p>
            <a:pPr lvl="1"/>
            <a:r>
              <a:rPr lang="en-GB" dirty="0"/>
              <a:t>Immutable </a:t>
            </a:r>
          </a:p>
        </p:txBody>
      </p:sp>
    </p:spTree>
    <p:extLst>
      <p:ext uri="{BB962C8B-B14F-4D97-AF65-F5344CB8AC3E}">
        <p14:creationId xmlns:p14="http://schemas.microsoft.com/office/powerpoint/2010/main" val="32555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D9F5-7198-4A3B-A276-83206E97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Blocks of Reactive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3703-DD0E-4DD5-92FA-A10ECD13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Observables</a:t>
            </a:r>
          </a:p>
          <a:p>
            <a:r>
              <a:rPr lang="en-GB" dirty="0"/>
              <a:t>Subscribers</a:t>
            </a:r>
          </a:p>
          <a:p>
            <a:r>
              <a:rPr lang="en-GB" dirty="0"/>
              <a:t>Operators</a:t>
            </a:r>
          </a:p>
          <a:p>
            <a:pPr lvl="1"/>
            <a:r>
              <a:rPr lang="en-GB" dirty="0"/>
              <a:t>Create</a:t>
            </a:r>
          </a:p>
          <a:p>
            <a:pPr lvl="1"/>
            <a:r>
              <a:rPr lang="en-GB" dirty="0"/>
              <a:t>Transform</a:t>
            </a:r>
          </a:p>
          <a:p>
            <a:pPr lvl="1"/>
            <a:r>
              <a:rPr lang="en-GB" dirty="0"/>
              <a:t>Filter</a:t>
            </a:r>
          </a:p>
          <a:p>
            <a:pPr lvl="1"/>
            <a:r>
              <a:rPr lang="en-GB" dirty="0"/>
              <a:t>Combine</a:t>
            </a:r>
          </a:p>
          <a:p>
            <a:r>
              <a:rPr lang="en-GB" dirty="0"/>
              <a:t>Schedulers</a:t>
            </a:r>
          </a:p>
          <a:p>
            <a:pPr lvl="1"/>
            <a:r>
              <a:rPr lang="en-GB"/>
              <a:t>Thread selection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18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</TotalTime>
  <Words>425</Words>
  <Application>Microsoft Office PowerPoint</Application>
  <PresentationFormat>Widescreen</PresentationFormat>
  <Paragraphs>123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Trebuchet MS</vt:lpstr>
      <vt:lpstr>Wingdings 3</vt:lpstr>
      <vt:lpstr>Facet</vt:lpstr>
      <vt:lpstr>Reactive Programming</vt:lpstr>
      <vt:lpstr>What we'll cover</vt:lpstr>
      <vt:lpstr>What Do Programmers Do?</vt:lpstr>
      <vt:lpstr>What is reactive</vt:lpstr>
      <vt:lpstr>Message Driven (streams)</vt:lpstr>
      <vt:lpstr>Observer Pattern</vt:lpstr>
      <vt:lpstr>Iterator Pattern</vt:lpstr>
      <vt:lpstr>Functional Programming</vt:lpstr>
      <vt:lpstr>Building Blocks of Reactive Programming </vt:lpstr>
      <vt:lpstr>Reactive Programming!= Reactive System </vt:lpstr>
      <vt:lpstr>Resilient</vt:lpstr>
      <vt:lpstr>Responsive</vt:lpstr>
      <vt:lpstr>Elastic</vt:lpstr>
      <vt:lpstr>The Reactive Manifesto</vt:lpstr>
      <vt:lpstr>Why Reactive?</vt:lpstr>
      <vt:lpstr>What is Asynchronous Programming</vt:lpstr>
      <vt:lpstr>Threads?</vt:lpstr>
      <vt:lpstr>Async – Use Threads?</vt:lpstr>
      <vt:lpstr>Customer Needs</vt:lpstr>
      <vt:lpstr>Have we already made one</vt:lpstr>
      <vt:lpstr>PowerPoint Presentation</vt:lpstr>
      <vt:lpstr>How do we make a reactive program</vt:lpstr>
      <vt:lpstr>Why bother?</vt:lpstr>
      <vt:lpstr>Back Pressure</vt:lpstr>
      <vt:lpstr>Buffering</vt:lpstr>
      <vt:lpstr>Grouping Elements</vt:lpstr>
      <vt:lpstr>Skipping</vt:lpstr>
      <vt:lpstr>Skipping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Rennie</dc:creator>
  <cp:lastModifiedBy>Gordon Rennie</cp:lastModifiedBy>
  <cp:revision>216</cp:revision>
  <dcterms:created xsi:type="dcterms:W3CDTF">2013-07-15T20:26:40Z</dcterms:created>
  <dcterms:modified xsi:type="dcterms:W3CDTF">2019-03-08T12:16:50Z</dcterms:modified>
</cp:coreProperties>
</file>