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2f72935f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2f72935f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2f72935f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2f72935f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f72935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2f72935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2f729373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2f72937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84d62b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584d62b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584d62b3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584d62b3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584d62b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584d62b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584d62b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584d62b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584d62b3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584d62b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584d62b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584d62b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21363f40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21363f40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584d62b3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584d62b3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584d62b3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584d62b3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584d62b3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584d62b3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584d62b3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584d62b3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584d62b3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584d62b3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2f72937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a2f72937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36abcf9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36abcf9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584d62b3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584d62b3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584d62b3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584d62b3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2f72937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2f72937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2f7293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2f7293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f72935f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2f72935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2f72935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2f72935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f72935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f72935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f72937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2f72937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2f72935f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2f72935f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2"/>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0000"/>
                </a:solidFill>
              </a:rPr>
              <a:t>Abc</a:t>
            </a:r>
            <a:endParaRPr sz="1300">
              <a:solidFill>
                <a:srgbClr val="FF0000"/>
              </a:solidFill>
            </a:endParaRPr>
          </a:p>
          <a:p>
            <a:pPr indent="0" lvl="0" marL="0" rtl="0" algn="ctr">
              <a:spcBef>
                <a:spcPts val="0"/>
              </a:spcBef>
              <a:spcAft>
                <a:spcPts val="0"/>
              </a:spcAft>
              <a:buNone/>
            </a:pPr>
            <a:r>
              <a:rPr lang="en" sz="1300">
                <a:solidFill>
                  <a:srgbClr val="FF0000"/>
                </a:solidFill>
              </a:rPr>
              <a:t>123</a:t>
            </a:r>
            <a:endParaRPr sz="1300">
              <a:solidFill>
                <a:srgbClr val="FF0000"/>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152" name="Google Shape;152;p22"/>
          <p:cNvPicPr preferRelativeResize="0"/>
          <p:nvPr/>
        </p:nvPicPr>
        <p:blipFill>
          <a:blip r:embed="rId3">
            <a:alphaModFix/>
          </a:blip>
          <a:stretch>
            <a:fillRect/>
          </a:stretch>
        </p:blipFill>
        <p:spPr>
          <a:xfrm>
            <a:off x="4038900" y="3865375"/>
            <a:ext cx="1066201" cy="1066201"/>
          </a:xfrm>
          <a:prstGeom prst="rect">
            <a:avLst/>
          </a:prstGeom>
          <a:noFill/>
          <a:ln>
            <a:noFill/>
          </a:ln>
        </p:spPr>
      </p:pic>
      <p:sp>
        <p:nvSpPr>
          <p:cNvPr id="153" name="Google Shape;153;p22"/>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You edit the original.</a:t>
            </a:r>
            <a:endParaRPr sz="1600">
              <a:solidFill>
                <a:schemeClr val="dk2"/>
              </a:solidFill>
            </a:endParaRPr>
          </a:p>
          <a:p>
            <a:pPr indent="0" lvl="0" marL="0" rtl="0" algn="l">
              <a:spcBef>
                <a:spcPts val="0"/>
              </a:spcBef>
              <a:spcAft>
                <a:spcPts val="0"/>
              </a:spcAft>
              <a:buNone/>
            </a:pPr>
            <a:r>
              <a:t/>
            </a:r>
            <a:endParaRPr i="1" sz="1600">
              <a:solidFill>
                <a:schemeClr val="dk2"/>
              </a:solidFill>
            </a:endParaRPr>
          </a:p>
        </p:txBody>
      </p:sp>
      <p:sp>
        <p:nvSpPr>
          <p:cNvPr id="154" name="Google Shape;154;p22"/>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2"/>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FF"/>
                </a:solidFill>
              </a:rPr>
              <a:t>hello</a:t>
            </a:r>
            <a:endParaRPr sz="900">
              <a:solidFill>
                <a:srgbClr val="0000FF"/>
              </a:solidFill>
            </a:endParaRPr>
          </a:p>
          <a:p>
            <a:pPr indent="0" lvl="0" marL="0" rtl="0" algn="ctr">
              <a:spcBef>
                <a:spcPts val="0"/>
              </a:spcBef>
              <a:spcAft>
                <a:spcPts val="0"/>
              </a:spcAft>
              <a:buNone/>
            </a:pPr>
            <a:r>
              <a:rPr lang="en" sz="900">
                <a:solidFill>
                  <a:srgbClr val="0000FF"/>
                </a:solidFill>
              </a:rPr>
              <a:t>one</a:t>
            </a:r>
            <a:endParaRPr sz="900">
              <a:solidFill>
                <a:srgbClr val="0000FF"/>
              </a:solidFill>
            </a:endParaRPr>
          </a:p>
          <a:p>
            <a:pPr indent="0" lvl="0" marL="0" rtl="0" algn="ctr">
              <a:spcBef>
                <a:spcPts val="0"/>
              </a:spcBef>
              <a:spcAft>
                <a:spcPts val="0"/>
              </a:spcAft>
              <a:buNone/>
            </a:pPr>
            <a:r>
              <a:t/>
            </a:r>
            <a:endParaRPr sz="900">
              <a:solidFill>
                <a:srgbClr val="0000FF"/>
              </a:solidFill>
            </a:endParaRPr>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156" name="Google Shape;156;p22"/>
          <p:cNvSpPr txBox="1"/>
          <p:nvPr/>
        </p:nvSpPr>
        <p:spPr>
          <a:xfrm>
            <a:off x="239700" y="4410850"/>
            <a:ext cx="86646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3"/>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0000"/>
                </a:solidFill>
              </a:rPr>
              <a:t>Abc</a:t>
            </a:r>
            <a:endParaRPr sz="1300">
              <a:solidFill>
                <a:srgbClr val="FF0000"/>
              </a:solidFill>
            </a:endParaRPr>
          </a:p>
          <a:p>
            <a:pPr indent="0" lvl="0" marL="0" rtl="0" algn="ctr">
              <a:spcBef>
                <a:spcPts val="0"/>
              </a:spcBef>
              <a:spcAft>
                <a:spcPts val="0"/>
              </a:spcAft>
              <a:buNone/>
            </a:pPr>
            <a:r>
              <a:rPr lang="en" sz="1300">
                <a:solidFill>
                  <a:srgbClr val="FF0000"/>
                </a:solidFill>
              </a:rPr>
              <a:t>123</a:t>
            </a:r>
            <a:endParaRPr sz="1300">
              <a:solidFill>
                <a:srgbClr val="FF0000"/>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163" name="Google Shape;163;p23"/>
          <p:cNvPicPr preferRelativeResize="0"/>
          <p:nvPr/>
        </p:nvPicPr>
        <p:blipFill>
          <a:blip r:embed="rId3">
            <a:alphaModFix/>
          </a:blip>
          <a:stretch>
            <a:fillRect/>
          </a:stretch>
        </p:blipFill>
        <p:spPr>
          <a:xfrm>
            <a:off x="8020025" y="1308600"/>
            <a:ext cx="1066201" cy="1066201"/>
          </a:xfrm>
          <a:prstGeom prst="rect">
            <a:avLst/>
          </a:prstGeom>
          <a:noFill/>
          <a:ln>
            <a:noFill/>
          </a:ln>
        </p:spPr>
      </p:pic>
      <p:sp>
        <p:nvSpPr>
          <p:cNvPr id="164" name="Google Shape;164;p23"/>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You want to edit your copy, but there are changes in the original that are not yet reflected in the copy.</a:t>
            </a:r>
            <a:endParaRPr i="1" sz="1600">
              <a:solidFill>
                <a:schemeClr val="dk2"/>
              </a:solidFill>
            </a:endParaRPr>
          </a:p>
        </p:txBody>
      </p:sp>
      <p:sp>
        <p:nvSpPr>
          <p:cNvPr id="165" name="Google Shape;165;p23"/>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3"/>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1C4587"/>
                </a:solidFill>
              </a:rPr>
              <a:t>hello</a:t>
            </a:r>
            <a:endParaRPr sz="900">
              <a:solidFill>
                <a:srgbClr val="1C4587"/>
              </a:solidFill>
            </a:endParaRPr>
          </a:p>
          <a:p>
            <a:pPr indent="0" lvl="0" marL="0" rtl="0" algn="ctr">
              <a:spcBef>
                <a:spcPts val="0"/>
              </a:spcBef>
              <a:spcAft>
                <a:spcPts val="0"/>
              </a:spcAft>
              <a:buNone/>
            </a:pPr>
            <a:r>
              <a:rPr lang="en" sz="900">
                <a:solidFill>
                  <a:srgbClr val="0000FF"/>
                </a:solidFill>
              </a:rPr>
              <a:t>one</a:t>
            </a:r>
            <a:endParaRPr sz="900">
              <a:solidFill>
                <a:srgbClr val="0000FF"/>
              </a:solidFill>
            </a:endParaRPr>
          </a:p>
          <a:p>
            <a:pPr indent="0" lvl="0" marL="0" rtl="0" algn="ctr">
              <a:spcBef>
                <a:spcPts val="0"/>
              </a:spcBef>
              <a:spcAft>
                <a:spcPts val="0"/>
              </a:spcAft>
              <a:buNone/>
            </a:pPr>
            <a:r>
              <a:t/>
            </a:r>
            <a:endParaRPr sz="900">
              <a:solidFill>
                <a:srgbClr val="0000FF"/>
              </a:solidFill>
            </a:endParaRPr>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167" name="Google Shape;167;p23"/>
          <p:cNvSpPr txBox="1"/>
          <p:nvPr/>
        </p:nvSpPr>
        <p:spPr>
          <a:xfrm>
            <a:off x="291575" y="4410850"/>
            <a:ext cx="86646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4"/>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0000"/>
                </a:solidFill>
              </a:rPr>
              <a:t>Abc</a:t>
            </a:r>
            <a:endParaRPr sz="1300">
              <a:solidFill>
                <a:srgbClr val="FF0000"/>
              </a:solidFill>
            </a:endParaRPr>
          </a:p>
          <a:p>
            <a:pPr indent="0" lvl="0" marL="0" rtl="0" algn="ctr">
              <a:spcBef>
                <a:spcPts val="0"/>
              </a:spcBef>
              <a:spcAft>
                <a:spcPts val="0"/>
              </a:spcAft>
              <a:buNone/>
            </a:pPr>
            <a:r>
              <a:rPr lang="en" sz="1300">
                <a:solidFill>
                  <a:srgbClr val="FF0000"/>
                </a:solidFill>
              </a:rPr>
              <a:t>123</a:t>
            </a:r>
            <a:endParaRPr sz="1300">
              <a:solidFill>
                <a:srgbClr val="FF0000"/>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174" name="Google Shape;174;p24"/>
          <p:cNvPicPr preferRelativeResize="0"/>
          <p:nvPr/>
        </p:nvPicPr>
        <p:blipFill>
          <a:blip r:embed="rId3">
            <a:alphaModFix/>
          </a:blip>
          <a:stretch>
            <a:fillRect/>
          </a:stretch>
        </p:blipFill>
        <p:spPr>
          <a:xfrm>
            <a:off x="8137600" y="1371600"/>
            <a:ext cx="1066201" cy="1066201"/>
          </a:xfrm>
          <a:prstGeom prst="rect">
            <a:avLst/>
          </a:prstGeom>
          <a:noFill/>
          <a:ln>
            <a:noFill/>
          </a:ln>
        </p:spPr>
      </p:pic>
      <p:sp>
        <p:nvSpPr>
          <p:cNvPr id="175" name="Google Shape;175;p24"/>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You copy any changes from the original into your version before editing to ensure there aren’t any clashes.</a:t>
            </a:r>
            <a:endParaRPr i="1" sz="1600">
              <a:solidFill>
                <a:schemeClr val="dk2"/>
              </a:solidFill>
            </a:endParaRPr>
          </a:p>
        </p:txBody>
      </p:sp>
      <p:sp>
        <p:nvSpPr>
          <p:cNvPr id="176" name="Google Shape;176;p24"/>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4"/>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0000"/>
                </a:solidFill>
              </a:rPr>
              <a:t>Abc</a:t>
            </a:r>
            <a:endParaRPr sz="900">
              <a:solidFill>
                <a:srgbClr val="FF0000"/>
              </a:solidFill>
            </a:endParaRPr>
          </a:p>
          <a:p>
            <a:pPr indent="0" lvl="0" marL="0" rtl="0" algn="ctr">
              <a:spcBef>
                <a:spcPts val="0"/>
              </a:spcBef>
              <a:spcAft>
                <a:spcPts val="0"/>
              </a:spcAft>
              <a:buNone/>
            </a:pPr>
            <a:r>
              <a:rPr lang="en" sz="900">
                <a:solidFill>
                  <a:srgbClr val="FF0000"/>
                </a:solidFill>
              </a:rPr>
              <a:t>123</a:t>
            </a:r>
            <a:endParaRPr sz="900">
              <a:solidFill>
                <a:srgbClr val="FF0000"/>
              </a:solidFill>
            </a:endParaRPr>
          </a:p>
          <a:p>
            <a:pPr indent="0" lvl="0" marL="0" rtl="0" algn="ctr">
              <a:spcBef>
                <a:spcPts val="0"/>
              </a:spcBef>
              <a:spcAft>
                <a:spcPts val="0"/>
              </a:spcAft>
              <a:buNone/>
            </a:pPr>
            <a:r>
              <a:t/>
            </a:r>
            <a:endParaRPr sz="900">
              <a:solidFill>
                <a:srgbClr val="0000FF"/>
              </a:solidFill>
            </a:endParaRPr>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178" name="Google Shape;178;p24"/>
          <p:cNvSpPr txBox="1"/>
          <p:nvPr/>
        </p:nvSpPr>
        <p:spPr>
          <a:xfrm>
            <a:off x="291575" y="4410850"/>
            <a:ext cx="86646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
        <p:nvSpPr>
          <p:cNvPr id="179" name="Google Shape;179;p24"/>
          <p:cNvSpPr/>
          <p:nvPr/>
        </p:nvSpPr>
        <p:spPr>
          <a:xfrm rot="-1510133">
            <a:off x="5333365" y="2287387"/>
            <a:ext cx="1304999" cy="37362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Branching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6"/>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191" name="Google Shape;191;p26"/>
          <p:cNvSpPr txBox="1"/>
          <p:nvPr/>
        </p:nvSpPr>
        <p:spPr>
          <a:xfrm>
            <a:off x="7251725" y="4530475"/>
            <a:ext cx="190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92" name="Google Shape;192;p26"/>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Up until now, we have been pushing our work directly to what git calls the “main” branch.</a:t>
            </a:r>
            <a:endParaRPr sz="1800">
              <a:solidFill>
                <a:schemeClr val="dk2"/>
              </a:solidFill>
            </a:endParaRPr>
          </a:p>
          <a:p>
            <a:pPr indent="0" lvl="0" marL="0" rtl="0" algn="l">
              <a:spcBef>
                <a:spcPts val="0"/>
              </a:spcBef>
              <a:spcAft>
                <a:spcPts val="0"/>
              </a:spcAft>
              <a:buNone/>
            </a:pPr>
            <a:r>
              <a:rPr lang="en" sz="1800">
                <a:solidFill>
                  <a:schemeClr val="dk2"/>
                </a:solidFill>
              </a:rPr>
              <a:t>This is the branch in which we keep the primary, stable</a:t>
            </a:r>
            <a:r>
              <a:rPr lang="en" sz="1800">
                <a:solidFill>
                  <a:schemeClr val="dk2"/>
                </a:solidFill>
              </a:rPr>
              <a:t> version of our project, which should work without bugs.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7"/>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199" name="Google Shape;199;p27"/>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0" name="Google Shape;200;p27"/>
          <p:cNvCxnSpPr>
            <a:stCxn id="197" idx="6"/>
            <a:endCxn id="199"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7"/>
          <p:cNvSpPr txBox="1"/>
          <p:nvPr/>
        </p:nvSpPr>
        <p:spPr>
          <a:xfrm>
            <a:off x="4358525" y="3570100"/>
            <a:ext cx="479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Each commit to the main branch can be represented as a point on a graph.</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8"/>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08" name="Google Shape;208;p28"/>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8"/>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0" name="Google Shape;210;p28"/>
          <p:cNvCxnSpPr>
            <a:stCxn id="206" idx="6"/>
            <a:endCxn id="208"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8"/>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12" name="Google Shape;212;p28"/>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Pushing directly to main is not a viable approach when collaborating. 10 people working on 10 different </a:t>
            </a:r>
            <a:r>
              <a:rPr lang="en" sz="1800">
                <a:solidFill>
                  <a:schemeClr val="dk2"/>
                </a:solidFill>
              </a:rPr>
              <a:t>features will cause constant code conflicts, which will likely result in the code on our main branch breaking.</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9"/>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19" name="Google Shape;219;p29"/>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9"/>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1" name="Google Shape;221;p29"/>
          <p:cNvCxnSpPr>
            <a:stCxn id="217" idx="6"/>
            <a:endCxn id="219"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9"/>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29"/>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224" name="Google Shape;224;p29"/>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5" name="Google Shape;225;p29"/>
          <p:cNvCxnSpPr>
            <a:stCxn id="220" idx="4"/>
            <a:endCxn id="224"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226" name="Google Shape;226;p29"/>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To avoid this issue, git allows additional branches to be created. These are copies of the main branch* with their own commit history. Above, we create a new branch called css.</a:t>
            </a:r>
            <a:endParaRPr sz="1800">
              <a:solidFill>
                <a:schemeClr val="dk2"/>
              </a:solidFill>
            </a:endParaRPr>
          </a:p>
        </p:txBody>
      </p:sp>
      <p:sp>
        <p:nvSpPr>
          <p:cNvPr id="227" name="Google Shape;227;p29"/>
          <p:cNvSpPr txBox="1"/>
          <p:nvPr/>
        </p:nvSpPr>
        <p:spPr>
          <a:xfrm>
            <a:off x="89975" y="4678625"/>
            <a:ext cx="22794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*Branches can also be created from other branches, not just main.</a:t>
            </a:r>
            <a:endParaRPr sz="1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0"/>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34" name="Google Shape;234;p30"/>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0"/>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6" name="Google Shape;236;p30"/>
          <p:cNvCxnSpPr>
            <a:stCxn id="232" idx="6"/>
            <a:endCxn id="234"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0"/>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38" name="Google Shape;238;p30"/>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239" name="Google Shape;239;p30"/>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0" name="Google Shape;240;p30"/>
          <p:cNvCxnSpPr>
            <a:stCxn id="235" idx="4"/>
            <a:endCxn id="239"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241" name="Google Shape;241;p30"/>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2" name="Google Shape;242;p30"/>
          <p:cNvCxnSpPr>
            <a:stCxn id="241" idx="2"/>
            <a:endCxn id="239"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43" name="Google Shape;243;p30"/>
          <p:cNvSpPr txBox="1"/>
          <p:nvPr/>
        </p:nvSpPr>
        <p:spPr>
          <a:xfrm>
            <a:off x="4358525" y="3570100"/>
            <a:ext cx="479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Each commit we make while on the CSS branch is only applied to the CSS branch.</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1"/>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50" name="Google Shape;250;p31"/>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1"/>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2" name="Google Shape;252;p31"/>
          <p:cNvCxnSpPr>
            <a:stCxn id="248" idx="6"/>
            <a:endCxn id="250"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1"/>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31"/>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255" name="Google Shape;255;p31"/>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6" name="Google Shape;256;p31"/>
          <p:cNvCxnSpPr>
            <a:stCxn id="251" idx="4"/>
            <a:endCxn id="255"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257" name="Google Shape;257;p31"/>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8" name="Google Shape;258;p31"/>
          <p:cNvCxnSpPr>
            <a:stCxn id="257" idx="2"/>
            <a:endCxn id="255"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59" name="Google Shape;259;p31"/>
          <p:cNvSpPr/>
          <p:nvPr/>
        </p:nvSpPr>
        <p:spPr>
          <a:xfrm>
            <a:off x="39887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0" name="Google Shape;260;p31"/>
          <p:cNvCxnSpPr/>
          <p:nvPr/>
        </p:nvCxnSpPr>
        <p:spPr>
          <a:xfrm rot="10800000">
            <a:off x="37256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61" name="Google Shape;261;p31"/>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This allows us to fully develop the CSS code without modifying the main branch, meaning we can create a new feature in isolation without affecting our main branch (i.e. the stable version of our code).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70175" y="86100"/>
            <a:ext cx="2548525" cy="1065200"/>
          </a:xfrm>
          <a:prstGeom prst="rect">
            <a:avLst/>
          </a:prstGeom>
          <a:noFill/>
          <a:ln>
            <a:noFill/>
          </a:ln>
        </p:spPr>
      </p:pic>
      <p:pic>
        <p:nvPicPr>
          <p:cNvPr id="60" name="Google Shape;60;p14"/>
          <p:cNvPicPr preferRelativeResize="0"/>
          <p:nvPr/>
        </p:nvPicPr>
        <p:blipFill>
          <a:blip r:embed="rId4">
            <a:alphaModFix/>
          </a:blip>
          <a:stretch>
            <a:fillRect/>
          </a:stretch>
        </p:blipFill>
        <p:spPr>
          <a:xfrm>
            <a:off x="3411629" y="86101"/>
            <a:ext cx="2320748" cy="1305426"/>
          </a:xfrm>
          <a:prstGeom prst="rect">
            <a:avLst/>
          </a:prstGeom>
          <a:noFill/>
          <a:ln>
            <a:noFill/>
          </a:ln>
        </p:spPr>
      </p:pic>
      <p:pic>
        <p:nvPicPr>
          <p:cNvPr id="61" name="Google Shape;61;p14"/>
          <p:cNvPicPr preferRelativeResize="0"/>
          <p:nvPr/>
        </p:nvPicPr>
        <p:blipFill>
          <a:blip r:embed="rId5">
            <a:alphaModFix/>
          </a:blip>
          <a:stretch>
            <a:fillRect/>
          </a:stretch>
        </p:blipFill>
        <p:spPr>
          <a:xfrm>
            <a:off x="6257449" y="155527"/>
            <a:ext cx="2779024" cy="926350"/>
          </a:xfrm>
          <a:prstGeom prst="rect">
            <a:avLst/>
          </a:prstGeom>
          <a:noFill/>
          <a:ln>
            <a:noFill/>
          </a:ln>
        </p:spPr>
      </p:pic>
      <p:cxnSp>
        <p:nvCxnSpPr>
          <p:cNvPr id="62" name="Google Shape;62;p14"/>
          <p:cNvCxnSpPr/>
          <p:nvPr/>
        </p:nvCxnSpPr>
        <p:spPr>
          <a:xfrm>
            <a:off x="3237125" y="7475"/>
            <a:ext cx="0" cy="51285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14"/>
          <p:cNvCxnSpPr/>
          <p:nvPr/>
        </p:nvCxnSpPr>
        <p:spPr>
          <a:xfrm>
            <a:off x="5904125" y="7475"/>
            <a:ext cx="0" cy="5128500"/>
          </a:xfrm>
          <a:prstGeom prst="straightConnector1">
            <a:avLst/>
          </a:prstGeom>
          <a:noFill/>
          <a:ln cap="flat" cmpd="sng" w="9525">
            <a:solidFill>
              <a:schemeClr val="dk2"/>
            </a:solidFill>
            <a:prstDash val="solid"/>
            <a:round/>
            <a:headEnd len="med" w="med" type="none"/>
            <a:tailEnd len="med" w="med" type="none"/>
          </a:ln>
        </p:spPr>
      </p:cxnSp>
      <p:sp>
        <p:nvSpPr>
          <p:cNvPr id="64" name="Google Shape;64;p14"/>
          <p:cNvSpPr txBox="1"/>
          <p:nvPr/>
        </p:nvSpPr>
        <p:spPr>
          <a:xfrm>
            <a:off x="67275" y="1450350"/>
            <a:ext cx="3080100" cy="3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Version control software.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Stores revisions of your code.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You can </a:t>
            </a:r>
            <a:r>
              <a:rPr b="1" lang="en" sz="1800">
                <a:solidFill>
                  <a:schemeClr val="dk2"/>
                </a:solidFill>
              </a:rPr>
              <a:t>commit</a:t>
            </a:r>
            <a:r>
              <a:rPr lang="en" sz="1800">
                <a:solidFill>
                  <a:schemeClr val="dk2"/>
                </a:solidFill>
              </a:rPr>
              <a:t> code to a local repository (local) and also push it to a server based backup repository (remote).</a:t>
            </a:r>
            <a:endParaRPr sz="1800">
              <a:solidFill>
                <a:schemeClr val="dk2"/>
              </a:solidFill>
            </a:endParaRPr>
          </a:p>
        </p:txBody>
      </p:sp>
      <p:sp>
        <p:nvSpPr>
          <p:cNvPr id="65" name="Google Shape;65;p14"/>
          <p:cNvSpPr txBox="1"/>
          <p:nvPr/>
        </p:nvSpPr>
        <p:spPr>
          <a:xfrm>
            <a:off x="3343875" y="1450350"/>
            <a:ext cx="2466600" cy="3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Online host for git repositories.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Where your remotes will be located. Your code will go here when you push it.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Can also host frontend/“static” websites.</a:t>
            </a:r>
            <a:endParaRPr sz="1800">
              <a:solidFill>
                <a:schemeClr val="dk2"/>
              </a:solidFill>
            </a:endParaRPr>
          </a:p>
        </p:txBody>
      </p:sp>
      <p:sp>
        <p:nvSpPr>
          <p:cNvPr id="66" name="Google Shape;66;p14"/>
          <p:cNvSpPr txBox="1"/>
          <p:nvPr/>
        </p:nvSpPr>
        <p:spPr>
          <a:xfrm>
            <a:off x="6010875" y="1450350"/>
            <a:ext cx="2466600" cy="3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 code editor with a local git repository.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Where your local git repo is located. Code you commit will go here.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Can be used to preview and develop sites, but not deploy/host them.</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2"/>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68" name="Google Shape;268;p32"/>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2"/>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0" name="Google Shape;270;p32"/>
          <p:cNvCxnSpPr>
            <a:stCxn id="266" idx="6"/>
            <a:endCxn id="268"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2"/>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2"/>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273" name="Google Shape;273;p32"/>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4" name="Google Shape;274;p32"/>
          <p:cNvCxnSpPr>
            <a:stCxn id="269" idx="4"/>
            <a:endCxn id="273"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275" name="Google Shape;275;p32"/>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6" name="Google Shape;276;p32"/>
          <p:cNvCxnSpPr>
            <a:stCxn id="275" idx="2"/>
            <a:endCxn id="273"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77" name="Google Shape;277;p32"/>
          <p:cNvSpPr/>
          <p:nvPr/>
        </p:nvSpPr>
        <p:spPr>
          <a:xfrm>
            <a:off x="39887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8" name="Google Shape;278;p32"/>
          <p:cNvCxnSpPr/>
          <p:nvPr/>
        </p:nvCxnSpPr>
        <p:spPr>
          <a:xfrm rot="10800000">
            <a:off x="37256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79" name="Google Shape;279;p32"/>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When we have finished developing and testing our feature on the branch, we can merge our css branch with the main branch in order to integrate our code in with the stable version of the project.</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3"/>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286" name="Google Shape;286;p33"/>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33"/>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8" name="Google Shape;288;p33"/>
          <p:cNvCxnSpPr>
            <a:stCxn id="284" idx="6"/>
            <a:endCxn id="286"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33"/>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290" name="Google Shape;290;p33"/>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291" name="Google Shape;291;p33"/>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2" name="Google Shape;292;p33"/>
          <p:cNvCxnSpPr>
            <a:stCxn id="287" idx="4"/>
            <a:endCxn id="291"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293" name="Google Shape;293;p33"/>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4" name="Google Shape;294;p33"/>
          <p:cNvCxnSpPr>
            <a:stCxn id="293" idx="2"/>
            <a:endCxn id="291"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95" name="Google Shape;295;p33"/>
          <p:cNvSpPr/>
          <p:nvPr/>
        </p:nvSpPr>
        <p:spPr>
          <a:xfrm>
            <a:off x="39887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6" name="Google Shape;296;p33"/>
          <p:cNvCxnSpPr/>
          <p:nvPr/>
        </p:nvCxnSpPr>
        <p:spPr>
          <a:xfrm rot="10800000">
            <a:off x="37256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297" name="Google Shape;297;p33"/>
          <p:cNvSpPr/>
          <p:nvPr/>
        </p:nvSpPr>
        <p:spPr>
          <a:xfrm>
            <a:off x="4310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8" name="Google Shape;298;p33"/>
          <p:cNvCxnSpPr>
            <a:endCxn id="297" idx="2"/>
          </p:cNvCxnSpPr>
          <p:nvPr/>
        </p:nvCxnSpPr>
        <p:spPr>
          <a:xfrm>
            <a:off x="3115925" y="1166325"/>
            <a:ext cx="1194900" cy="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33"/>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It is possible however that the main branch has been updated since we created our branch.</a:t>
            </a:r>
            <a:endParaRPr sz="1800">
              <a:solidFill>
                <a:schemeClr val="dk2"/>
              </a:solidFill>
            </a:endParaRPr>
          </a:p>
          <a:p>
            <a:pPr indent="0" lvl="0" marL="0" rtl="0" algn="l">
              <a:spcBef>
                <a:spcPts val="0"/>
              </a:spcBef>
              <a:spcAft>
                <a:spcPts val="0"/>
              </a:spcAft>
              <a:buNone/>
            </a:pPr>
            <a:r>
              <a:rPr lang="en" sz="1800">
                <a:solidFill>
                  <a:schemeClr val="dk2"/>
                </a:solidFill>
              </a:rPr>
              <a:t>Therefore we cannot simply merge our code straight away.</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34"/>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306" name="Google Shape;306;p34"/>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4"/>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8" name="Google Shape;308;p34"/>
          <p:cNvCxnSpPr>
            <a:stCxn id="304" idx="6"/>
            <a:endCxn id="306"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4"/>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310" name="Google Shape;310;p34"/>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311" name="Google Shape;311;p34"/>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2" name="Google Shape;312;p34"/>
          <p:cNvCxnSpPr>
            <a:stCxn id="307" idx="4"/>
            <a:endCxn id="311"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313" name="Google Shape;313;p34"/>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4" name="Google Shape;314;p34"/>
          <p:cNvCxnSpPr>
            <a:stCxn id="313" idx="2"/>
            <a:endCxn id="311"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315" name="Google Shape;315;p34"/>
          <p:cNvSpPr/>
          <p:nvPr/>
        </p:nvSpPr>
        <p:spPr>
          <a:xfrm>
            <a:off x="39887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6" name="Google Shape;316;p34"/>
          <p:cNvCxnSpPr/>
          <p:nvPr/>
        </p:nvCxnSpPr>
        <p:spPr>
          <a:xfrm rot="10800000">
            <a:off x="37256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317" name="Google Shape;317;p34"/>
          <p:cNvSpPr/>
          <p:nvPr/>
        </p:nvSpPr>
        <p:spPr>
          <a:xfrm>
            <a:off x="4310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8" name="Google Shape;318;p34"/>
          <p:cNvCxnSpPr>
            <a:endCxn id="317" idx="2"/>
          </p:cNvCxnSpPr>
          <p:nvPr/>
        </p:nvCxnSpPr>
        <p:spPr>
          <a:xfrm>
            <a:off x="3115925" y="1166325"/>
            <a:ext cx="1194900" cy="0"/>
          </a:xfrm>
          <a:prstGeom prst="straightConnector1">
            <a:avLst/>
          </a:prstGeom>
          <a:noFill/>
          <a:ln cap="flat" cmpd="sng" w="9525">
            <a:solidFill>
              <a:schemeClr val="dk2"/>
            </a:solidFill>
            <a:prstDash val="solid"/>
            <a:round/>
            <a:headEnd len="med" w="med" type="none"/>
            <a:tailEnd len="med" w="med" type="none"/>
          </a:ln>
        </p:spPr>
      </p:cxnSp>
      <p:sp>
        <p:nvSpPr>
          <p:cNvPr id="319" name="Google Shape;319;p34"/>
          <p:cNvSpPr/>
          <p:nvPr/>
        </p:nvSpPr>
        <p:spPr>
          <a:xfrm>
            <a:off x="48269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0" name="Google Shape;320;p34"/>
          <p:cNvCxnSpPr>
            <a:stCxn id="319" idx="2"/>
          </p:cNvCxnSpPr>
          <p:nvPr/>
        </p:nvCxnSpPr>
        <p:spPr>
          <a:xfrm rot="10800000">
            <a:off x="4310975" y="1909350"/>
            <a:ext cx="516000" cy="0"/>
          </a:xfrm>
          <a:prstGeom prst="straightConnector1">
            <a:avLst/>
          </a:prstGeom>
          <a:noFill/>
          <a:ln cap="flat" cmpd="sng" w="9525">
            <a:solidFill>
              <a:schemeClr val="accent1"/>
            </a:solidFill>
            <a:prstDash val="solid"/>
            <a:round/>
            <a:headEnd len="med" w="med" type="none"/>
            <a:tailEnd len="med" w="med" type="none"/>
          </a:ln>
        </p:spPr>
      </p:cxnSp>
      <p:cxnSp>
        <p:nvCxnSpPr>
          <p:cNvPr id="321" name="Google Shape;321;p34"/>
          <p:cNvCxnSpPr>
            <a:stCxn id="317" idx="5"/>
            <a:endCxn id="319" idx="1"/>
          </p:cNvCxnSpPr>
          <p:nvPr/>
        </p:nvCxnSpPr>
        <p:spPr>
          <a:xfrm>
            <a:off x="4591729" y="1282679"/>
            <a:ext cx="283500" cy="5103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34"/>
          <p:cNvSpPr txBox="1"/>
          <p:nvPr/>
        </p:nvSpPr>
        <p:spPr>
          <a:xfrm>
            <a:off x="4358525" y="3570100"/>
            <a:ext cx="479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We must first merge the main branch into our development branch. This will allow us resolve any merge conflicts on our development branch, without affecting the main branch.</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35"/>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329" name="Google Shape;329;p35"/>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5"/>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1" name="Google Shape;331;p35"/>
          <p:cNvCxnSpPr>
            <a:stCxn id="327" idx="6"/>
            <a:endCxn id="329"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5"/>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35"/>
          <p:cNvSpPr txBox="1"/>
          <p:nvPr/>
        </p:nvSpPr>
        <p:spPr>
          <a:xfrm>
            <a:off x="560725" y="16427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css</a:t>
            </a:r>
            <a:endParaRPr sz="1800">
              <a:solidFill>
                <a:schemeClr val="dk2"/>
              </a:solidFill>
            </a:endParaRPr>
          </a:p>
        </p:txBody>
      </p:sp>
      <p:sp>
        <p:nvSpPr>
          <p:cNvPr id="334" name="Google Shape;334;p35"/>
          <p:cNvSpPr/>
          <p:nvPr/>
        </p:nvSpPr>
        <p:spPr>
          <a:xfrm>
            <a:off x="278682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5" name="Google Shape;335;p35"/>
          <p:cNvCxnSpPr>
            <a:stCxn id="330" idx="4"/>
            <a:endCxn id="334" idx="0"/>
          </p:cNvCxnSpPr>
          <p:nvPr/>
        </p:nvCxnSpPr>
        <p:spPr>
          <a:xfrm>
            <a:off x="2951375" y="1330875"/>
            <a:ext cx="0" cy="414000"/>
          </a:xfrm>
          <a:prstGeom prst="straightConnector1">
            <a:avLst/>
          </a:prstGeom>
          <a:noFill/>
          <a:ln cap="flat" cmpd="sng" w="9525">
            <a:solidFill>
              <a:schemeClr val="accent1"/>
            </a:solidFill>
            <a:prstDash val="solid"/>
            <a:round/>
            <a:headEnd len="med" w="med" type="none"/>
            <a:tailEnd len="med" w="med" type="none"/>
          </a:ln>
        </p:spPr>
      </p:cxnSp>
      <p:sp>
        <p:nvSpPr>
          <p:cNvPr id="336" name="Google Shape;336;p35"/>
          <p:cNvSpPr/>
          <p:nvPr/>
        </p:nvSpPr>
        <p:spPr>
          <a:xfrm>
            <a:off x="3387800"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7" name="Google Shape;337;p35"/>
          <p:cNvCxnSpPr>
            <a:stCxn id="336" idx="2"/>
            <a:endCxn id="334" idx="6"/>
          </p:cNvCxnSpPr>
          <p:nvPr/>
        </p:nvCxnSpPr>
        <p:spPr>
          <a:xfrm rot="10800000">
            <a:off x="31160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338" name="Google Shape;338;p35"/>
          <p:cNvSpPr/>
          <p:nvPr/>
        </p:nvSpPr>
        <p:spPr>
          <a:xfrm>
            <a:off x="39887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9" name="Google Shape;339;p35"/>
          <p:cNvCxnSpPr/>
          <p:nvPr/>
        </p:nvCxnSpPr>
        <p:spPr>
          <a:xfrm rot="10800000">
            <a:off x="3725600" y="1909350"/>
            <a:ext cx="271800" cy="0"/>
          </a:xfrm>
          <a:prstGeom prst="straightConnector1">
            <a:avLst/>
          </a:prstGeom>
          <a:noFill/>
          <a:ln cap="flat" cmpd="sng" w="9525">
            <a:solidFill>
              <a:schemeClr val="accent1"/>
            </a:solidFill>
            <a:prstDash val="solid"/>
            <a:round/>
            <a:headEnd len="med" w="med" type="none"/>
            <a:tailEnd len="med" w="med" type="none"/>
          </a:ln>
        </p:spPr>
      </p:cxnSp>
      <p:sp>
        <p:nvSpPr>
          <p:cNvPr id="340" name="Google Shape;340;p35"/>
          <p:cNvSpPr/>
          <p:nvPr/>
        </p:nvSpPr>
        <p:spPr>
          <a:xfrm>
            <a:off x="4310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1" name="Google Shape;341;p35"/>
          <p:cNvCxnSpPr>
            <a:endCxn id="340" idx="2"/>
          </p:cNvCxnSpPr>
          <p:nvPr/>
        </p:nvCxnSpPr>
        <p:spPr>
          <a:xfrm>
            <a:off x="3115925" y="1166325"/>
            <a:ext cx="1194900" cy="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35"/>
          <p:cNvSpPr/>
          <p:nvPr/>
        </p:nvSpPr>
        <p:spPr>
          <a:xfrm>
            <a:off x="4826975" y="1744800"/>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3" name="Google Shape;343;p35"/>
          <p:cNvCxnSpPr>
            <a:stCxn id="342" idx="2"/>
          </p:cNvCxnSpPr>
          <p:nvPr/>
        </p:nvCxnSpPr>
        <p:spPr>
          <a:xfrm rot="10800000">
            <a:off x="4310975" y="1909350"/>
            <a:ext cx="516000" cy="0"/>
          </a:xfrm>
          <a:prstGeom prst="straightConnector1">
            <a:avLst/>
          </a:prstGeom>
          <a:noFill/>
          <a:ln cap="flat" cmpd="sng" w="9525">
            <a:solidFill>
              <a:schemeClr val="accent1"/>
            </a:solidFill>
            <a:prstDash val="solid"/>
            <a:round/>
            <a:headEnd len="med" w="med" type="none"/>
            <a:tailEnd len="med" w="med" type="none"/>
          </a:ln>
        </p:spPr>
      </p:cxnSp>
      <p:sp>
        <p:nvSpPr>
          <p:cNvPr id="344" name="Google Shape;344;p35"/>
          <p:cNvSpPr/>
          <p:nvPr/>
        </p:nvSpPr>
        <p:spPr>
          <a:xfrm>
            <a:off x="553227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5" name="Google Shape;345;p35"/>
          <p:cNvCxnSpPr>
            <a:stCxn id="342" idx="7"/>
            <a:endCxn id="344" idx="3"/>
          </p:cNvCxnSpPr>
          <p:nvPr/>
        </p:nvCxnSpPr>
        <p:spPr>
          <a:xfrm flipH="1" rot="10800000">
            <a:off x="5107879" y="1282696"/>
            <a:ext cx="472500" cy="510300"/>
          </a:xfrm>
          <a:prstGeom prst="straightConnector1">
            <a:avLst/>
          </a:prstGeom>
          <a:noFill/>
          <a:ln cap="flat" cmpd="sng" w="9525">
            <a:solidFill>
              <a:schemeClr val="accent1"/>
            </a:solidFill>
            <a:prstDash val="solid"/>
            <a:round/>
            <a:headEnd len="med" w="med" type="none"/>
            <a:tailEnd len="med" w="med" type="triangle"/>
          </a:ln>
        </p:spPr>
      </p:cxnSp>
      <p:cxnSp>
        <p:nvCxnSpPr>
          <p:cNvPr id="346" name="Google Shape;346;p35"/>
          <p:cNvCxnSpPr>
            <a:endCxn id="344" idx="2"/>
          </p:cNvCxnSpPr>
          <p:nvPr/>
        </p:nvCxnSpPr>
        <p:spPr>
          <a:xfrm>
            <a:off x="4639775" y="1166325"/>
            <a:ext cx="892500" cy="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5"/>
          <p:cNvCxnSpPr/>
          <p:nvPr/>
        </p:nvCxnSpPr>
        <p:spPr>
          <a:xfrm>
            <a:off x="4591729" y="1282679"/>
            <a:ext cx="283500" cy="5103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35"/>
          <p:cNvSpPr txBox="1"/>
          <p:nvPr/>
        </p:nvSpPr>
        <p:spPr>
          <a:xfrm>
            <a:off x="4358525" y="3265300"/>
            <a:ext cx="4799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When these conflicts have been resolved, we can open a pull request for collaborators to review our code. Once they have reviewed and approved, they will safely merge our branch with the main, integrating all of our changes and commits.</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p:nvPr/>
        </p:nvSpPr>
        <p:spPr>
          <a:xfrm>
            <a:off x="14354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36"/>
          <p:cNvSpPr txBox="1"/>
          <p:nvPr/>
        </p:nvSpPr>
        <p:spPr>
          <a:xfrm>
            <a:off x="560725" y="956925"/>
            <a:ext cx="7476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main</a:t>
            </a:r>
            <a:endParaRPr sz="1800">
              <a:solidFill>
                <a:schemeClr val="dk2"/>
              </a:solidFill>
            </a:endParaRPr>
          </a:p>
        </p:txBody>
      </p:sp>
      <p:sp>
        <p:nvSpPr>
          <p:cNvPr id="355" name="Google Shape;355;p36"/>
          <p:cNvSpPr/>
          <p:nvPr/>
        </p:nvSpPr>
        <p:spPr>
          <a:xfrm>
            <a:off x="21111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36"/>
          <p:cNvSpPr/>
          <p:nvPr/>
        </p:nvSpPr>
        <p:spPr>
          <a:xfrm>
            <a:off x="2786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7" name="Google Shape;357;p36"/>
          <p:cNvCxnSpPr>
            <a:stCxn id="353" idx="6"/>
            <a:endCxn id="355" idx="2"/>
          </p:cNvCxnSpPr>
          <p:nvPr/>
        </p:nvCxnSpPr>
        <p:spPr>
          <a:xfrm>
            <a:off x="1764525" y="1166325"/>
            <a:ext cx="346500" cy="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6"/>
          <p:cNvCxnSpPr/>
          <p:nvPr/>
        </p:nvCxnSpPr>
        <p:spPr>
          <a:xfrm>
            <a:off x="2440225" y="1166325"/>
            <a:ext cx="346500" cy="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36"/>
          <p:cNvSpPr/>
          <p:nvPr/>
        </p:nvSpPr>
        <p:spPr>
          <a:xfrm>
            <a:off x="3387800" y="997752"/>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36"/>
          <p:cNvSpPr/>
          <p:nvPr/>
        </p:nvSpPr>
        <p:spPr>
          <a:xfrm>
            <a:off x="3951395" y="1005228"/>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36"/>
          <p:cNvSpPr/>
          <p:nvPr/>
        </p:nvSpPr>
        <p:spPr>
          <a:xfrm>
            <a:off x="431082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2" name="Google Shape;362;p36"/>
          <p:cNvCxnSpPr>
            <a:endCxn id="361" idx="2"/>
          </p:cNvCxnSpPr>
          <p:nvPr/>
        </p:nvCxnSpPr>
        <p:spPr>
          <a:xfrm>
            <a:off x="3115925" y="1166325"/>
            <a:ext cx="1194900" cy="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36"/>
          <p:cNvSpPr/>
          <p:nvPr/>
        </p:nvSpPr>
        <p:spPr>
          <a:xfrm>
            <a:off x="4826975" y="1004674"/>
            <a:ext cx="329100" cy="32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4" name="Google Shape;364;p36"/>
          <p:cNvCxnSpPr>
            <a:stCxn id="363" idx="2"/>
          </p:cNvCxnSpPr>
          <p:nvPr/>
        </p:nvCxnSpPr>
        <p:spPr>
          <a:xfrm rot="10800000">
            <a:off x="4310975" y="1169224"/>
            <a:ext cx="516000" cy="0"/>
          </a:xfrm>
          <a:prstGeom prst="straightConnector1">
            <a:avLst/>
          </a:prstGeom>
          <a:noFill/>
          <a:ln cap="flat" cmpd="sng" w="9525">
            <a:solidFill>
              <a:schemeClr val="accent1"/>
            </a:solidFill>
            <a:prstDash val="solid"/>
            <a:round/>
            <a:headEnd len="med" w="med" type="none"/>
            <a:tailEnd len="med" w="med" type="none"/>
          </a:ln>
        </p:spPr>
      </p:cxnSp>
      <p:sp>
        <p:nvSpPr>
          <p:cNvPr id="365" name="Google Shape;365;p36"/>
          <p:cNvSpPr/>
          <p:nvPr/>
        </p:nvSpPr>
        <p:spPr>
          <a:xfrm>
            <a:off x="5532275" y="1001775"/>
            <a:ext cx="329100" cy="329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6" name="Google Shape;366;p36"/>
          <p:cNvCxnSpPr>
            <a:endCxn id="365" idx="2"/>
          </p:cNvCxnSpPr>
          <p:nvPr/>
        </p:nvCxnSpPr>
        <p:spPr>
          <a:xfrm>
            <a:off x="4639775" y="1166325"/>
            <a:ext cx="892500" cy="0"/>
          </a:xfrm>
          <a:prstGeom prst="straightConnector1">
            <a:avLst/>
          </a:prstGeom>
          <a:noFill/>
          <a:ln cap="flat" cmpd="sng" w="9525">
            <a:solidFill>
              <a:schemeClr val="dk2"/>
            </a:solidFill>
            <a:prstDash val="solid"/>
            <a:round/>
            <a:headEnd len="med" w="med" type="none"/>
            <a:tailEnd len="med" w="med" type="none"/>
          </a:ln>
        </p:spPr>
      </p:cxnSp>
      <p:sp>
        <p:nvSpPr>
          <p:cNvPr id="367" name="Google Shape;367;p36"/>
          <p:cNvSpPr txBox="1"/>
          <p:nvPr/>
        </p:nvSpPr>
        <p:spPr>
          <a:xfrm>
            <a:off x="4358525" y="4408300"/>
            <a:ext cx="479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commit history of the main branch will now show our commits from the css branch.</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cheatsheet (commands)</a:t>
            </a:r>
            <a:endParaRPr/>
          </a:p>
        </p:txBody>
      </p:sp>
      <p:sp>
        <p:nvSpPr>
          <p:cNvPr id="373" name="Google Shape;373;p37"/>
          <p:cNvSpPr txBox="1"/>
          <p:nvPr/>
        </p:nvSpPr>
        <p:spPr>
          <a:xfrm>
            <a:off x="381275" y="1308300"/>
            <a:ext cx="8520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Getting started:</a:t>
            </a:r>
            <a:endParaRPr b="1"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Create repository in Github.</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Add gitpod.io/# to start of URL to copy the repo into a Gitpod workspace.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b="1" lang="en" sz="1800">
                <a:solidFill>
                  <a:schemeClr val="dk2"/>
                </a:solidFill>
              </a:rPr>
              <a:t>Retrieving changes:</a:t>
            </a:r>
            <a:endParaRPr b="1" sz="1800">
              <a:solidFill>
                <a:schemeClr val="dk2"/>
              </a:solidFill>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latin typeface="Consolas"/>
                <a:ea typeface="Consolas"/>
                <a:cs typeface="Consolas"/>
                <a:sym typeface="Consolas"/>
              </a:rPr>
              <a:t>git pull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Making changes:</a:t>
            </a:r>
            <a:endParaRPr b="1" sz="1800">
              <a:solidFill>
                <a:schemeClr val="dk2"/>
              </a:solidFill>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latin typeface="Consolas"/>
                <a:ea typeface="Consolas"/>
                <a:cs typeface="Consolas"/>
                <a:sym typeface="Consolas"/>
              </a:rPr>
              <a:t>git add .</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latin typeface="Consolas"/>
                <a:ea typeface="Consolas"/>
                <a:cs typeface="Consolas"/>
                <a:sym typeface="Consolas"/>
              </a:rPr>
              <a:t>git commit -m “your message here (description of what you’ve changed)”</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latin typeface="Consolas"/>
                <a:ea typeface="Consolas"/>
                <a:cs typeface="Consolas"/>
                <a:sym typeface="Consolas"/>
              </a:rPr>
              <a:t>git push</a:t>
            </a:r>
            <a:endParaRPr sz="1800">
              <a:solidFill>
                <a:schemeClr val="dk2"/>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cheatsheet (commands)</a:t>
            </a:r>
            <a:endParaRPr/>
          </a:p>
        </p:txBody>
      </p:sp>
      <p:sp>
        <p:nvSpPr>
          <p:cNvPr id="379" name="Google Shape;379;p38"/>
          <p:cNvSpPr txBox="1"/>
          <p:nvPr/>
        </p:nvSpPr>
        <p:spPr>
          <a:xfrm>
            <a:off x="381275" y="1308300"/>
            <a:ext cx="8520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Resolve merge conflict:</a:t>
            </a:r>
            <a:endParaRPr b="1" sz="1800">
              <a:solidFill>
                <a:schemeClr val="dk2"/>
              </a:solidFill>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rPr>
              <a:t>If this is the first time resolving a conflict, run:</a:t>
            </a:r>
            <a:endParaRPr sz="1800">
              <a:solidFill>
                <a:schemeClr val="dk2"/>
              </a:solidFill>
            </a:endParaRPr>
          </a:p>
          <a:p>
            <a:pPr indent="0" lvl="0" marL="914400" rtl="0" algn="l">
              <a:spcBef>
                <a:spcPts val="0"/>
              </a:spcBef>
              <a:spcAft>
                <a:spcPts val="0"/>
              </a:spcAft>
              <a:buNone/>
            </a:pPr>
            <a:r>
              <a:rPr lang="en" sz="1800">
                <a:solidFill>
                  <a:schemeClr val="dk2"/>
                </a:solidFill>
                <a:latin typeface="Consolas"/>
                <a:ea typeface="Consolas"/>
                <a:cs typeface="Consolas"/>
                <a:sym typeface="Consolas"/>
              </a:rPr>
              <a:t>git config pull.rebase false</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Run the command: </a:t>
            </a:r>
            <a:r>
              <a:rPr lang="en" sz="1800">
                <a:solidFill>
                  <a:schemeClr val="dk2"/>
                </a:solidFill>
                <a:latin typeface="Consolas"/>
                <a:ea typeface="Consolas"/>
                <a:cs typeface="Consolas"/>
                <a:sym typeface="Consolas"/>
              </a:rPr>
              <a:t>git pull</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Resolve the conflicts in your editor, keeping the pieces of code which are required and removing those which are not.</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Run: </a:t>
            </a:r>
            <a:r>
              <a:rPr lang="en" sz="1800">
                <a:solidFill>
                  <a:schemeClr val="dk2"/>
                </a:solidFill>
                <a:latin typeface="Consolas"/>
                <a:ea typeface="Consolas"/>
                <a:cs typeface="Consolas"/>
                <a:sym typeface="Consolas"/>
              </a:rPr>
              <a:t>git add .</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rPr>
              <a:t>Run: </a:t>
            </a:r>
            <a:r>
              <a:rPr lang="en" sz="1800">
                <a:solidFill>
                  <a:schemeClr val="dk2"/>
                </a:solidFill>
                <a:latin typeface="Consolas"/>
                <a:ea typeface="Consolas"/>
                <a:cs typeface="Consolas"/>
                <a:sym typeface="Consolas"/>
              </a:rPr>
              <a:t>git commit -m “message”</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Font typeface="Consolas"/>
              <a:buAutoNum type="arabicPeriod"/>
            </a:pPr>
            <a:r>
              <a:rPr lang="en" sz="1800">
                <a:solidFill>
                  <a:schemeClr val="dk2"/>
                </a:solidFill>
              </a:rPr>
              <a:t>Run: </a:t>
            </a:r>
            <a:r>
              <a:rPr lang="en" sz="1800">
                <a:solidFill>
                  <a:schemeClr val="dk2"/>
                </a:solidFill>
                <a:latin typeface="Consolas"/>
                <a:ea typeface="Consolas"/>
                <a:cs typeface="Consolas"/>
                <a:sym typeface="Consolas"/>
              </a:rPr>
              <a:t>git push </a:t>
            </a:r>
            <a:endParaRPr sz="1800">
              <a:solidFill>
                <a:schemeClr val="dk2"/>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cheatsheet (commands)</a:t>
            </a:r>
            <a:endParaRPr/>
          </a:p>
        </p:txBody>
      </p:sp>
      <p:sp>
        <p:nvSpPr>
          <p:cNvPr id="385" name="Google Shape;385;p39"/>
          <p:cNvSpPr txBox="1"/>
          <p:nvPr/>
        </p:nvSpPr>
        <p:spPr>
          <a:xfrm>
            <a:off x="381275" y="1308300"/>
            <a:ext cx="8520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Create a branch</a:t>
            </a:r>
            <a:r>
              <a:rPr b="1" lang="en" sz="1800">
                <a:solidFill>
                  <a:schemeClr val="dk2"/>
                </a:solidFill>
              </a:rPr>
              <a:t>:</a:t>
            </a:r>
            <a:endParaRPr b="1" sz="1800">
              <a:solidFill>
                <a:schemeClr val="dk2"/>
              </a:solidFill>
            </a:endParaRPr>
          </a:p>
          <a:p>
            <a:pPr indent="457200" lvl="0" marL="0" rtl="0" algn="l">
              <a:spcBef>
                <a:spcPts val="0"/>
              </a:spcBef>
              <a:spcAft>
                <a:spcPts val="0"/>
              </a:spcAft>
              <a:buNone/>
            </a:pPr>
            <a:r>
              <a:rPr lang="en" sz="1800">
                <a:solidFill>
                  <a:schemeClr val="dk2"/>
                </a:solidFill>
                <a:latin typeface="Consolas"/>
                <a:ea typeface="Consolas"/>
                <a:cs typeface="Consolas"/>
                <a:sym typeface="Consolas"/>
              </a:rPr>
              <a:t>git checkout -b branch_name</a:t>
            </a:r>
            <a:endParaRPr sz="1800">
              <a:solidFill>
                <a:schemeClr val="dk2"/>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b="1" lang="en" sz="1800">
                <a:solidFill>
                  <a:schemeClr val="dk2"/>
                </a:solidFill>
              </a:rPr>
              <a:t>Set upstream:</a:t>
            </a:r>
            <a:endParaRPr b="1" sz="1800">
              <a:solidFill>
                <a:schemeClr val="dk2"/>
              </a:solidFill>
            </a:endParaRPr>
          </a:p>
          <a:p>
            <a:pPr indent="0" lvl="0" marL="0" rtl="0" algn="l">
              <a:spcBef>
                <a:spcPts val="0"/>
              </a:spcBef>
              <a:spcAft>
                <a:spcPts val="0"/>
              </a:spcAft>
              <a:buNone/>
            </a:pPr>
            <a:r>
              <a:rPr lang="en" sz="1800">
                <a:solidFill>
                  <a:schemeClr val="dk2"/>
                </a:solidFill>
              </a:rPr>
              <a:t>After creating a branch, you will need to run this command once (replace branch_name with the name of your branch):</a:t>
            </a:r>
            <a:endParaRPr sz="1800">
              <a:solidFill>
                <a:schemeClr val="dk2"/>
              </a:solidFill>
            </a:endParaRPr>
          </a:p>
          <a:p>
            <a:pPr indent="0" lvl="0" marL="0" rtl="0" algn="l">
              <a:spcBef>
                <a:spcPts val="0"/>
              </a:spcBef>
              <a:spcAft>
                <a:spcPts val="0"/>
              </a:spcAft>
              <a:buNone/>
            </a:pPr>
            <a:r>
              <a:rPr lang="en" sz="1800">
                <a:solidFill>
                  <a:schemeClr val="dk2"/>
                </a:solidFill>
              </a:rPr>
              <a:t>	</a:t>
            </a:r>
            <a:r>
              <a:rPr lang="en" sz="1800">
                <a:solidFill>
                  <a:schemeClr val="dk2"/>
                </a:solidFill>
                <a:latin typeface="Consolas"/>
                <a:ea typeface="Consolas"/>
                <a:cs typeface="Consolas"/>
                <a:sym typeface="Consolas"/>
              </a:rPr>
              <a:t>git branch --set-upstream origin branch_name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You can then add, commit, and push on your branch until your feature is complete.</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Change branch:</a:t>
            </a:r>
            <a:endParaRPr b="1" sz="1800">
              <a:solidFill>
                <a:schemeClr val="dk2"/>
              </a:solidFill>
            </a:endParaRPr>
          </a:p>
          <a:p>
            <a:pPr indent="457200" lvl="0" marL="0" rtl="0" algn="l">
              <a:spcBef>
                <a:spcPts val="0"/>
              </a:spcBef>
              <a:spcAft>
                <a:spcPts val="0"/>
              </a:spcAft>
              <a:buNone/>
            </a:pPr>
            <a:r>
              <a:rPr lang="en" sz="1800">
                <a:solidFill>
                  <a:schemeClr val="dk2"/>
                </a:solidFill>
                <a:latin typeface="Consolas"/>
                <a:ea typeface="Consolas"/>
                <a:cs typeface="Consolas"/>
                <a:sym typeface="Consolas"/>
              </a:rPr>
              <a:t>git checkout branch_name</a:t>
            </a:r>
            <a:endParaRPr sz="1800">
              <a:solidFill>
                <a:schemeClr val="dk2"/>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cheatsheet (commands)</a:t>
            </a:r>
            <a:endParaRPr/>
          </a:p>
        </p:txBody>
      </p:sp>
      <p:sp>
        <p:nvSpPr>
          <p:cNvPr id="391" name="Google Shape;391;p40"/>
          <p:cNvSpPr txBox="1"/>
          <p:nvPr/>
        </p:nvSpPr>
        <p:spPr>
          <a:xfrm>
            <a:off x="381275" y="1308300"/>
            <a:ext cx="8520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Merging to main</a:t>
            </a:r>
            <a:r>
              <a:rPr b="1" lang="en" sz="1800">
                <a:solidFill>
                  <a:schemeClr val="dk2"/>
                </a:solidFill>
              </a:rPr>
              <a:t>:</a:t>
            </a:r>
            <a:endParaRPr b="1"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Switch to the main branch</a:t>
            </a:r>
            <a:r>
              <a:rPr lang="en" sz="1800">
                <a:solidFill>
                  <a:schemeClr val="dk2"/>
                </a:solidFill>
              </a:rPr>
              <a:t>: </a:t>
            </a:r>
            <a:r>
              <a:rPr lang="en" sz="1800">
                <a:solidFill>
                  <a:schemeClr val="dk2"/>
                </a:solidFill>
                <a:latin typeface="Consolas"/>
                <a:ea typeface="Consolas"/>
                <a:cs typeface="Consolas"/>
                <a:sym typeface="Consolas"/>
              </a:rPr>
              <a:t>git checkout main</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Pull latest changes: </a:t>
            </a:r>
            <a:r>
              <a:rPr lang="en" sz="1800">
                <a:solidFill>
                  <a:schemeClr val="dk2"/>
                </a:solidFill>
                <a:latin typeface="Consolas"/>
                <a:ea typeface="Consolas"/>
                <a:cs typeface="Consolas"/>
                <a:sym typeface="Consolas"/>
              </a:rPr>
              <a:t>git pull</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Switch to your branch: </a:t>
            </a:r>
            <a:r>
              <a:rPr lang="en" sz="1800">
                <a:solidFill>
                  <a:schemeClr val="dk2"/>
                </a:solidFill>
                <a:latin typeface="Consolas"/>
                <a:ea typeface="Consolas"/>
                <a:cs typeface="Consolas"/>
                <a:sym typeface="Consolas"/>
              </a:rPr>
              <a:t>git checkout branch_name</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Merge main into your branch: </a:t>
            </a:r>
            <a:r>
              <a:rPr lang="en" sz="1800">
                <a:solidFill>
                  <a:schemeClr val="dk2"/>
                </a:solidFill>
                <a:latin typeface="Consolas"/>
                <a:ea typeface="Consolas"/>
                <a:cs typeface="Consolas"/>
                <a:sym typeface="Consolas"/>
              </a:rPr>
              <a:t>git merge main</a:t>
            </a:r>
            <a:endParaRPr sz="1800">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AutoNum type="arabicPeriod"/>
            </a:pPr>
            <a:r>
              <a:rPr lang="en" sz="1800">
                <a:solidFill>
                  <a:schemeClr val="dk2"/>
                </a:solidFill>
              </a:rPr>
              <a:t>Resolve any merge conflicts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latin typeface="Consolas"/>
                <a:ea typeface="Consolas"/>
                <a:cs typeface="Consolas"/>
                <a:sym typeface="Consolas"/>
              </a:rPr>
              <a:t>git add</a:t>
            </a:r>
            <a:r>
              <a:rPr lang="en" sz="1800">
                <a:solidFill>
                  <a:schemeClr val="dk2"/>
                </a:solidFill>
              </a:rPr>
              <a:t>, </a:t>
            </a:r>
            <a:r>
              <a:rPr lang="en" sz="1800">
                <a:solidFill>
                  <a:schemeClr val="dk2"/>
                </a:solidFill>
                <a:latin typeface="Consolas"/>
                <a:ea typeface="Consolas"/>
                <a:cs typeface="Consolas"/>
                <a:sym typeface="Consolas"/>
              </a:rPr>
              <a:t>commit</a:t>
            </a:r>
            <a:r>
              <a:rPr lang="en" sz="1800">
                <a:solidFill>
                  <a:schemeClr val="dk2"/>
                </a:solidFill>
              </a:rPr>
              <a:t>, and </a:t>
            </a:r>
            <a:r>
              <a:rPr lang="en" sz="1800">
                <a:solidFill>
                  <a:schemeClr val="dk2"/>
                </a:solidFill>
                <a:latin typeface="Consolas"/>
                <a:ea typeface="Consolas"/>
                <a:cs typeface="Consolas"/>
                <a:sym typeface="Consolas"/>
              </a:rPr>
              <a:t>push</a:t>
            </a:r>
            <a:r>
              <a:rPr lang="en" sz="1800">
                <a:solidFill>
                  <a:schemeClr val="dk2"/>
                </a:solidFill>
              </a:rPr>
              <a:t> any updates you made to resolve the merge conflicts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Go to Github, and open a pull request for your branch. Assign reviewers. They will merge the branch into main following review.</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Editing on the Local Repo</a:t>
            </a:r>
            <a:endParaRPr/>
          </a:p>
          <a:p>
            <a:pPr indent="0" lvl="0" marL="0" rtl="0" algn="ctr">
              <a:spcBef>
                <a:spcPts val="0"/>
              </a:spcBef>
              <a:spcAft>
                <a:spcPts val="0"/>
              </a:spcAft>
              <a:buNone/>
            </a:pPr>
            <a:r>
              <a:rPr lang="en" sz="1400"/>
              <a:t>(Local = version on Gitpod)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2991000" y="2346325"/>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6"/>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FF"/>
                </a:solidFill>
              </a:rPr>
              <a:t>hello</a:t>
            </a:r>
            <a:endParaRPr sz="1300">
              <a:solidFill>
                <a:srgbClr val="0000FF"/>
              </a:solidFill>
            </a:endParaRPr>
          </a:p>
          <a:p>
            <a:pPr indent="0" lvl="0" marL="0" rtl="0" algn="ctr">
              <a:spcBef>
                <a:spcPts val="0"/>
              </a:spcBef>
              <a:spcAft>
                <a:spcPts val="0"/>
              </a:spcAft>
              <a:buNone/>
            </a:pPr>
            <a:r>
              <a:rPr lang="en" sz="1300">
                <a:solidFill>
                  <a:srgbClr val="0000FF"/>
                </a:solidFill>
              </a:rPr>
              <a:t>one</a:t>
            </a:r>
            <a:endParaRPr sz="1300">
              <a:solidFill>
                <a:srgbClr val="0000FF"/>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78" name="Google Shape;78;p16"/>
          <p:cNvPicPr preferRelativeResize="0"/>
          <p:nvPr/>
        </p:nvPicPr>
        <p:blipFill>
          <a:blip r:embed="rId3">
            <a:alphaModFix/>
          </a:blip>
          <a:stretch>
            <a:fillRect/>
          </a:stretch>
        </p:blipFill>
        <p:spPr>
          <a:xfrm>
            <a:off x="6457975" y="2572050"/>
            <a:ext cx="1066201" cy="1066201"/>
          </a:xfrm>
          <a:prstGeom prst="rect">
            <a:avLst/>
          </a:prstGeom>
          <a:noFill/>
          <a:ln>
            <a:noFill/>
          </a:ln>
        </p:spPr>
      </p:pic>
      <p:sp>
        <p:nvSpPr>
          <p:cNvPr id="79" name="Google Shape;79;p16"/>
          <p:cNvSpPr txBox="1"/>
          <p:nvPr/>
        </p:nvSpPr>
        <p:spPr>
          <a:xfrm>
            <a:off x="291575" y="4635125"/>
            <a:ext cx="8664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FF"/>
                </a:solidFill>
              </a:rPr>
              <a:t>hello</a:t>
            </a:r>
            <a:endParaRPr sz="1300">
              <a:solidFill>
                <a:srgbClr val="0000FF"/>
              </a:solidFill>
            </a:endParaRPr>
          </a:p>
          <a:p>
            <a:pPr indent="0" lvl="0" marL="0" rtl="0" algn="ctr">
              <a:spcBef>
                <a:spcPts val="0"/>
              </a:spcBef>
              <a:spcAft>
                <a:spcPts val="0"/>
              </a:spcAft>
              <a:buNone/>
            </a:pPr>
            <a:r>
              <a:rPr lang="en" sz="1300">
                <a:solidFill>
                  <a:srgbClr val="0000FF"/>
                </a:solidFill>
              </a:rPr>
              <a:t>one</a:t>
            </a:r>
            <a:endParaRPr sz="1300">
              <a:solidFill>
                <a:srgbClr val="0000FF"/>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86" name="Google Shape;86;p17"/>
          <p:cNvPicPr preferRelativeResize="0"/>
          <p:nvPr/>
        </p:nvPicPr>
        <p:blipFill>
          <a:blip r:embed="rId3">
            <a:alphaModFix/>
          </a:blip>
          <a:stretch>
            <a:fillRect/>
          </a:stretch>
        </p:blipFill>
        <p:spPr>
          <a:xfrm>
            <a:off x="8020025" y="1308600"/>
            <a:ext cx="1066201" cy="1066201"/>
          </a:xfrm>
          <a:prstGeom prst="rect">
            <a:avLst/>
          </a:prstGeom>
          <a:noFill/>
          <a:ln>
            <a:noFill/>
          </a:ln>
        </p:spPr>
      </p:pic>
      <p:sp>
        <p:nvSpPr>
          <p:cNvPr id="87" name="Google Shape;87;p17"/>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You</a:t>
            </a:r>
            <a:r>
              <a:rPr lang="en" sz="1600">
                <a:solidFill>
                  <a:schemeClr val="dk2"/>
                </a:solidFill>
              </a:rPr>
              <a:t> make a copy of the document and edit that copy on a separate table.</a:t>
            </a:r>
            <a:endParaRPr sz="1600">
              <a:solidFill>
                <a:schemeClr val="dk2"/>
              </a:solidFill>
            </a:endParaRPr>
          </a:p>
          <a:p>
            <a:pPr indent="0" lvl="0" marL="0" rtl="0" algn="l">
              <a:spcBef>
                <a:spcPts val="0"/>
              </a:spcBef>
              <a:spcAft>
                <a:spcPts val="0"/>
              </a:spcAft>
              <a:buNone/>
            </a:pPr>
            <a:r>
              <a:t/>
            </a:r>
            <a:endParaRPr i="1" sz="1600">
              <a:solidFill>
                <a:schemeClr val="dk2"/>
              </a:solidFill>
            </a:endParaRPr>
          </a:p>
        </p:txBody>
      </p:sp>
      <p:sp>
        <p:nvSpPr>
          <p:cNvPr id="88" name="Google Shape;88;p17"/>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FF"/>
                </a:solidFill>
              </a:rPr>
              <a:t>hello</a:t>
            </a:r>
            <a:endParaRPr sz="900">
              <a:solidFill>
                <a:srgbClr val="0000FF"/>
              </a:solidFill>
            </a:endParaRPr>
          </a:p>
          <a:p>
            <a:pPr indent="0" lvl="0" marL="0" rtl="0" algn="ctr">
              <a:spcBef>
                <a:spcPts val="0"/>
              </a:spcBef>
              <a:spcAft>
                <a:spcPts val="0"/>
              </a:spcAft>
              <a:buNone/>
            </a:pPr>
            <a:r>
              <a:rPr lang="en" sz="900">
                <a:solidFill>
                  <a:srgbClr val="0000FF"/>
                </a:solidFill>
              </a:rPr>
              <a:t>one</a:t>
            </a:r>
            <a:endParaRPr sz="900">
              <a:solidFill>
                <a:srgbClr val="0000FF"/>
              </a:solidFill>
            </a:endParaRPr>
          </a:p>
          <a:p>
            <a:pPr indent="0" lvl="0" marL="0" rtl="0" algn="ctr">
              <a:spcBef>
                <a:spcPts val="0"/>
              </a:spcBef>
              <a:spcAft>
                <a:spcPts val="0"/>
              </a:spcAft>
              <a:buNone/>
            </a:pPr>
            <a:r>
              <a:t/>
            </a:r>
            <a:endParaRPr sz="900">
              <a:solidFill>
                <a:srgbClr val="0000FF"/>
              </a:solidFill>
            </a:endParaRPr>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90" name="Google Shape;90;p17"/>
          <p:cNvSpPr/>
          <p:nvPr/>
        </p:nvSpPr>
        <p:spPr>
          <a:xfrm rot="8913538">
            <a:off x="5751435" y="2035575"/>
            <a:ext cx="1136458" cy="40384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291575" y="4410850"/>
            <a:ext cx="86646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8"/>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rgbClr val="FF0000"/>
                </a:solidFill>
              </a:rPr>
              <a:t>Test</a:t>
            </a:r>
            <a:endParaRPr sz="1300">
              <a:solidFill>
                <a:srgbClr val="FF0000"/>
              </a:solidFill>
            </a:endParaRPr>
          </a:p>
          <a:p>
            <a:pPr indent="0" lvl="0" marL="0" rtl="0" algn="ctr">
              <a:spcBef>
                <a:spcPts val="0"/>
              </a:spcBef>
              <a:spcAft>
                <a:spcPts val="0"/>
              </a:spcAft>
              <a:buNone/>
            </a:pPr>
            <a:r>
              <a:rPr lang="en" sz="1300">
                <a:solidFill>
                  <a:srgbClr val="FF0000"/>
                </a:solidFill>
              </a:rPr>
              <a:t>user</a:t>
            </a:r>
            <a:endParaRPr sz="1300">
              <a:solidFill>
                <a:srgbClr val="FF0000"/>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98" name="Google Shape;98;p18"/>
          <p:cNvPicPr preferRelativeResize="0"/>
          <p:nvPr/>
        </p:nvPicPr>
        <p:blipFill>
          <a:blip r:embed="rId3">
            <a:alphaModFix/>
          </a:blip>
          <a:stretch>
            <a:fillRect/>
          </a:stretch>
        </p:blipFill>
        <p:spPr>
          <a:xfrm>
            <a:off x="8244850" y="1308600"/>
            <a:ext cx="1066201" cy="1066201"/>
          </a:xfrm>
          <a:prstGeom prst="rect">
            <a:avLst/>
          </a:prstGeom>
          <a:noFill/>
          <a:ln>
            <a:noFill/>
          </a:ln>
        </p:spPr>
      </p:pic>
      <p:sp>
        <p:nvSpPr>
          <p:cNvPr id="99" name="Google Shape;99;p18"/>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When you are satisfied with your changes, you return to the original table and update the original.</a:t>
            </a:r>
            <a:endParaRPr sz="1600">
              <a:solidFill>
                <a:schemeClr val="dk2"/>
              </a:solidFill>
            </a:endParaRPr>
          </a:p>
          <a:p>
            <a:pPr indent="0" lvl="0" marL="0" rtl="0" algn="l">
              <a:spcBef>
                <a:spcPts val="0"/>
              </a:spcBef>
              <a:spcAft>
                <a:spcPts val="0"/>
              </a:spcAft>
              <a:buNone/>
            </a:pPr>
            <a:r>
              <a:t/>
            </a:r>
            <a:endParaRPr i="1" sz="1600">
              <a:solidFill>
                <a:schemeClr val="dk2"/>
              </a:solidFill>
            </a:endParaRPr>
          </a:p>
        </p:txBody>
      </p:sp>
      <p:sp>
        <p:nvSpPr>
          <p:cNvPr id="100" name="Google Shape;100;p18"/>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0000"/>
                </a:solidFill>
              </a:rPr>
              <a:t>Test</a:t>
            </a:r>
            <a:endParaRPr sz="900">
              <a:solidFill>
                <a:srgbClr val="FF0000"/>
              </a:solidFill>
            </a:endParaRPr>
          </a:p>
          <a:p>
            <a:pPr indent="0" lvl="0" marL="0" rtl="0" algn="ctr">
              <a:spcBef>
                <a:spcPts val="0"/>
              </a:spcBef>
              <a:spcAft>
                <a:spcPts val="0"/>
              </a:spcAft>
              <a:buNone/>
            </a:pPr>
            <a:r>
              <a:rPr lang="en" sz="900">
                <a:solidFill>
                  <a:srgbClr val="FF0000"/>
                </a:solidFill>
              </a:rPr>
              <a:t>user</a:t>
            </a:r>
            <a:endParaRPr sz="900">
              <a:solidFill>
                <a:srgbClr val="FF0000"/>
              </a:solidFill>
            </a:endParaRPr>
          </a:p>
          <a:p>
            <a:pPr indent="0" lvl="0" marL="0" rtl="0" algn="ctr">
              <a:spcBef>
                <a:spcPts val="0"/>
              </a:spcBef>
              <a:spcAft>
                <a:spcPts val="0"/>
              </a:spcAft>
              <a:buNone/>
            </a:pPr>
            <a:r>
              <a:t/>
            </a:r>
            <a:endParaRPr sz="900"/>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102" name="Google Shape;102;p18"/>
          <p:cNvSpPr/>
          <p:nvPr/>
        </p:nvSpPr>
        <p:spPr>
          <a:xfrm rot="9394907">
            <a:off x="5333313" y="2287389"/>
            <a:ext cx="1305104" cy="3736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291575" y="4635125"/>
            <a:ext cx="8664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9"/>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0000"/>
                </a:solidFill>
              </a:rPr>
              <a:t>Test</a:t>
            </a:r>
            <a:endParaRPr sz="1300">
              <a:solidFill>
                <a:srgbClr val="FF0000"/>
              </a:solidFill>
            </a:endParaRPr>
          </a:p>
          <a:p>
            <a:pPr indent="0" lvl="0" marL="0" rtl="0" algn="ctr">
              <a:spcBef>
                <a:spcPts val="0"/>
              </a:spcBef>
              <a:spcAft>
                <a:spcPts val="0"/>
              </a:spcAft>
              <a:buNone/>
            </a:pPr>
            <a:r>
              <a:rPr lang="en" sz="1300">
                <a:solidFill>
                  <a:srgbClr val="FF0000"/>
                </a:solidFill>
              </a:rPr>
              <a:t>user</a:t>
            </a:r>
            <a:endParaRPr sz="1300">
              <a:solidFill>
                <a:srgbClr val="FF0000"/>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sp>
        <p:nvSpPr>
          <p:cNvPr id="110" name="Google Shape;110;p19"/>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i="1" sz="1600">
              <a:solidFill>
                <a:schemeClr val="dk2"/>
              </a:solidFill>
            </a:endParaRPr>
          </a:p>
        </p:txBody>
      </p:sp>
      <p:sp>
        <p:nvSpPr>
          <p:cNvPr id="111" name="Google Shape;111;p19"/>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9"/>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0000"/>
                </a:solidFill>
              </a:rPr>
              <a:t>Test</a:t>
            </a:r>
            <a:endParaRPr sz="900">
              <a:solidFill>
                <a:srgbClr val="FF0000"/>
              </a:solidFill>
            </a:endParaRPr>
          </a:p>
          <a:p>
            <a:pPr indent="0" lvl="0" marL="0" rtl="0" algn="ctr">
              <a:spcBef>
                <a:spcPts val="0"/>
              </a:spcBef>
              <a:spcAft>
                <a:spcPts val="0"/>
              </a:spcAft>
              <a:buNone/>
            </a:pPr>
            <a:r>
              <a:rPr lang="en" sz="900">
                <a:solidFill>
                  <a:srgbClr val="FF0000"/>
                </a:solidFill>
              </a:rPr>
              <a:t>user</a:t>
            </a:r>
            <a:endParaRPr sz="900">
              <a:solidFill>
                <a:srgbClr val="FF0000"/>
              </a:solidFill>
            </a:endParaRPr>
          </a:p>
          <a:p>
            <a:pPr indent="0" lvl="0" marL="0" rtl="0" algn="ctr">
              <a:spcBef>
                <a:spcPts val="0"/>
              </a:spcBef>
              <a:spcAft>
                <a:spcPts val="0"/>
              </a:spcAft>
              <a:buNone/>
            </a:pPr>
            <a:r>
              <a:t/>
            </a:r>
            <a:endParaRPr sz="900"/>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cxnSp>
        <p:nvCxnSpPr>
          <p:cNvPr id="113" name="Google Shape;113;p19"/>
          <p:cNvCxnSpPr/>
          <p:nvPr/>
        </p:nvCxnSpPr>
        <p:spPr>
          <a:xfrm rot="10800000">
            <a:off x="2384975" y="1771800"/>
            <a:ext cx="897000" cy="8448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9"/>
          <p:cNvSpPr txBox="1"/>
          <p:nvPr/>
        </p:nvSpPr>
        <p:spPr>
          <a:xfrm>
            <a:off x="1613100" y="1371600"/>
            <a:ext cx="10662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Github</a:t>
            </a:r>
            <a:endParaRPr sz="1800">
              <a:solidFill>
                <a:schemeClr val="dk2"/>
              </a:solidFill>
            </a:endParaRPr>
          </a:p>
        </p:txBody>
      </p:sp>
      <p:cxnSp>
        <p:nvCxnSpPr>
          <p:cNvPr id="115" name="Google Shape;115;p19"/>
          <p:cNvCxnSpPr/>
          <p:nvPr/>
        </p:nvCxnSpPr>
        <p:spPr>
          <a:xfrm flipH="1">
            <a:off x="3633250" y="3633350"/>
            <a:ext cx="687900" cy="5382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9"/>
          <p:cNvSpPr txBox="1"/>
          <p:nvPr/>
        </p:nvSpPr>
        <p:spPr>
          <a:xfrm>
            <a:off x="2679300" y="4171550"/>
            <a:ext cx="16419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Remote</a:t>
            </a:r>
            <a:endParaRPr sz="1800">
              <a:solidFill>
                <a:schemeClr val="dk2"/>
              </a:solidFill>
            </a:endParaRPr>
          </a:p>
          <a:p>
            <a:pPr indent="0" lvl="0" marL="0" rtl="0" algn="l">
              <a:spcBef>
                <a:spcPts val="0"/>
              </a:spcBef>
              <a:spcAft>
                <a:spcPts val="0"/>
              </a:spcAft>
              <a:buNone/>
            </a:pPr>
            <a:r>
              <a:rPr lang="en" sz="1800">
                <a:solidFill>
                  <a:schemeClr val="dk2"/>
                </a:solidFill>
              </a:rPr>
              <a:t>repository</a:t>
            </a:r>
            <a:endParaRPr sz="1800">
              <a:solidFill>
                <a:schemeClr val="dk2"/>
              </a:solidFill>
            </a:endParaRPr>
          </a:p>
        </p:txBody>
      </p:sp>
      <p:cxnSp>
        <p:nvCxnSpPr>
          <p:cNvPr id="117" name="Google Shape;117;p19"/>
          <p:cNvCxnSpPr/>
          <p:nvPr/>
        </p:nvCxnSpPr>
        <p:spPr>
          <a:xfrm rot="10800000">
            <a:off x="6220125" y="613100"/>
            <a:ext cx="538200" cy="9120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9"/>
          <p:cNvSpPr txBox="1"/>
          <p:nvPr/>
        </p:nvSpPr>
        <p:spPr>
          <a:xfrm>
            <a:off x="5590350" y="275450"/>
            <a:ext cx="10662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IDE</a:t>
            </a:r>
            <a:endParaRPr sz="1800">
              <a:solidFill>
                <a:schemeClr val="dk2"/>
              </a:solidFill>
            </a:endParaRPr>
          </a:p>
        </p:txBody>
      </p:sp>
      <p:cxnSp>
        <p:nvCxnSpPr>
          <p:cNvPr id="119" name="Google Shape;119;p19"/>
          <p:cNvCxnSpPr/>
          <p:nvPr/>
        </p:nvCxnSpPr>
        <p:spPr>
          <a:xfrm>
            <a:off x="7625550" y="2123200"/>
            <a:ext cx="284100" cy="7401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9"/>
          <p:cNvSpPr txBox="1"/>
          <p:nvPr/>
        </p:nvSpPr>
        <p:spPr>
          <a:xfrm>
            <a:off x="7444325" y="2863300"/>
            <a:ext cx="16419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Local</a:t>
            </a:r>
            <a:endParaRPr sz="1800">
              <a:solidFill>
                <a:schemeClr val="dk2"/>
              </a:solidFill>
            </a:endParaRPr>
          </a:p>
          <a:p>
            <a:pPr indent="0" lvl="0" marL="0" rtl="0" algn="l">
              <a:spcBef>
                <a:spcPts val="0"/>
              </a:spcBef>
              <a:spcAft>
                <a:spcPts val="0"/>
              </a:spcAft>
              <a:buNone/>
            </a:pPr>
            <a:r>
              <a:rPr lang="en" sz="1800">
                <a:solidFill>
                  <a:schemeClr val="dk2"/>
                </a:solidFill>
              </a:rPr>
              <a:t>repository</a:t>
            </a:r>
            <a:endParaRPr sz="1800">
              <a:solidFill>
                <a:schemeClr val="dk2"/>
              </a:solidFill>
            </a:endParaRPr>
          </a:p>
        </p:txBody>
      </p:sp>
      <p:sp>
        <p:nvSpPr>
          <p:cNvPr id="121" name="Google Shape;121;p19"/>
          <p:cNvSpPr/>
          <p:nvPr/>
        </p:nvSpPr>
        <p:spPr>
          <a:xfrm rot="-1782174">
            <a:off x="5000365" y="1946598"/>
            <a:ext cx="1625017" cy="299097"/>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git push</a:t>
            </a:r>
            <a:endParaRPr/>
          </a:p>
        </p:txBody>
      </p:sp>
      <p:sp>
        <p:nvSpPr>
          <p:cNvPr id="122" name="Google Shape;122;p19"/>
          <p:cNvSpPr/>
          <p:nvPr/>
        </p:nvSpPr>
        <p:spPr>
          <a:xfrm rot="-1523224">
            <a:off x="5410409" y="2208800"/>
            <a:ext cx="1559719" cy="33641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git pull</a:t>
            </a:r>
            <a:endParaRPr/>
          </a:p>
        </p:txBody>
      </p:sp>
      <p:sp>
        <p:nvSpPr>
          <p:cNvPr id="123" name="Google Shape;123;p19"/>
          <p:cNvSpPr/>
          <p:nvPr/>
        </p:nvSpPr>
        <p:spPr>
          <a:xfrm>
            <a:off x="7782750" y="1446300"/>
            <a:ext cx="1066200" cy="8448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highlight>
                  <a:schemeClr val="lt1"/>
                </a:highlight>
              </a:rPr>
              <a:t>g</a:t>
            </a:r>
            <a:r>
              <a:rPr lang="en">
                <a:solidFill>
                  <a:schemeClr val="dk1"/>
                </a:solidFill>
                <a:highlight>
                  <a:schemeClr val="lt1"/>
                </a:highlight>
              </a:rPr>
              <a:t>it add</a:t>
            </a:r>
            <a:endParaRPr>
              <a:solidFill>
                <a:schemeClr val="dk1"/>
              </a:solidFill>
              <a:highlight>
                <a:schemeClr val="lt1"/>
              </a:highlight>
            </a:endParaRPr>
          </a:p>
          <a:p>
            <a:pPr indent="0" lvl="0" marL="0" rtl="0" algn="ctr">
              <a:spcBef>
                <a:spcPts val="0"/>
              </a:spcBef>
              <a:spcAft>
                <a:spcPts val="0"/>
              </a:spcAft>
              <a:buNone/>
            </a:pPr>
            <a:r>
              <a:rPr lang="en">
                <a:solidFill>
                  <a:schemeClr val="dk1"/>
                </a:solidFill>
                <a:highlight>
                  <a:schemeClr val="lt1"/>
                </a:highlight>
              </a:rPr>
              <a:t>git commit</a:t>
            </a:r>
            <a:endParaRPr>
              <a:solidFill>
                <a:schemeClr val="dk1"/>
              </a:solidFill>
              <a:highlight>
                <a:schemeClr val="lt1"/>
              </a:highlight>
            </a:endParaRPr>
          </a:p>
        </p:txBody>
      </p:sp>
      <p:cxnSp>
        <p:nvCxnSpPr>
          <p:cNvPr id="124" name="Google Shape;124;p19"/>
          <p:cNvCxnSpPr/>
          <p:nvPr/>
        </p:nvCxnSpPr>
        <p:spPr>
          <a:xfrm flipH="1" rot="10800000">
            <a:off x="8358200" y="863400"/>
            <a:ext cx="22500" cy="8073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9"/>
          <p:cNvSpPr txBox="1"/>
          <p:nvPr/>
        </p:nvSpPr>
        <p:spPr>
          <a:xfrm>
            <a:off x="7909650" y="405700"/>
            <a:ext cx="10662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Tells git which files to put in </a:t>
            </a:r>
            <a:r>
              <a:rPr lang="en" sz="900">
                <a:solidFill>
                  <a:schemeClr val="dk2"/>
                </a:solidFill>
              </a:rPr>
              <a:t>next</a:t>
            </a:r>
            <a:r>
              <a:rPr lang="en" sz="900">
                <a:solidFill>
                  <a:schemeClr val="dk2"/>
                </a:solidFill>
              </a:rPr>
              <a:t> snapshot</a:t>
            </a:r>
            <a:endParaRPr sz="900">
              <a:solidFill>
                <a:schemeClr val="dk2"/>
              </a:solidFill>
            </a:endParaRPr>
          </a:p>
        </p:txBody>
      </p:sp>
      <p:sp>
        <p:nvSpPr>
          <p:cNvPr id="126" name="Google Shape;126;p19"/>
          <p:cNvSpPr txBox="1"/>
          <p:nvPr/>
        </p:nvSpPr>
        <p:spPr>
          <a:xfrm>
            <a:off x="8077800" y="2486925"/>
            <a:ext cx="10662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Takes snapshot</a:t>
            </a:r>
            <a:endParaRPr sz="900">
              <a:solidFill>
                <a:schemeClr val="dk2"/>
              </a:solidFill>
            </a:endParaRPr>
          </a:p>
        </p:txBody>
      </p:sp>
      <p:cxnSp>
        <p:nvCxnSpPr>
          <p:cNvPr id="127" name="Google Shape;127;p19"/>
          <p:cNvCxnSpPr/>
          <p:nvPr/>
        </p:nvCxnSpPr>
        <p:spPr>
          <a:xfrm>
            <a:off x="8395575" y="2212900"/>
            <a:ext cx="97200" cy="3963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9"/>
          <p:cNvCxnSpPr/>
          <p:nvPr/>
        </p:nvCxnSpPr>
        <p:spPr>
          <a:xfrm rot="10800000">
            <a:off x="5479975" y="1622375"/>
            <a:ext cx="261600" cy="2541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9"/>
          <p:cNvSpPr txBox="1"/>
          <p:nvPr/>
        </p:nvSpPr>
        <p:spPr>
          <a:xfrm>
            <a:off x="4488500" y="1264550"/>
            <a:ext cx="10662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Update remote repo with latest snapshots</a:t>
            </a:r>
            <a:endParaRPr sz="9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Editing on the Local and Remote Repo</a:t>
            </a:r>
            <a:endParaRPr/>
          </a:p>
          <a:p>
            <a:pPr indent="0" lvl="0" marL="0" rtl="0" algn="ctr">
              <a:spcBef>
                <a:spcPts val="0"/>
              </a:spcBef>
              <a:spcAft>
                <a:spcPts val="0"/>
              </a:spcAft>
              <a:buClr>
                <a:schemeClr val="dk1"/>
              </a:buClr>
              <a:buSzPct val="78571"/>
              <a:buFont typeface="Arial"/>
              <a:buNone/>
            </a:pPr>
            <a:r>
              <a:rPr lang="en" sz="1400"/>
              <a:t>(Local = version on Gitpod; Remote = version on Github)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2991000" y="2308950"/>
            <a:ext cx="3162000" cy="15924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1"/>
          <p:cNvSpPr/>
          <p:nvPr/>
        </p:nvSpPr>
        <p:spPr>
          <a:xfrm>
            <a:off x="4207800" y="2421150"/>
            <a:ext cx="728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FF"/>
                </a:solidFill>
              </a:rPr>
              <a:t>hello</a:t>
            </a:r>
            <a:endParaRPr sz="1300">
              <a:solidFill>
                <a:srgbClr val="0000FF"/>
              </a:solidFill>
            </a:endParaRPr>
          </a:p>
          <a:p>
            <a:pPr indent="0" lvl="0" marL="0" rtl="0" algn="ctr">
              <a:spcBef>
                <a:spcPts val="0"/>
              </a:spcBef>
              <a:spcAft>
                <a:spcPts val="0"/>
              </a:spcAft>
              <a:buNone/>
            </a:pPr>
            <a:r>
              <a:rPr lang="en" sz="1300">
                <a:solidFill>
                  <a:srgbClr val="0000FF"/>
                </a:solidFill>
              </a:rPr>
              <a:t>one</a:t>
            </a:r>
            <a:endParaRPr sz="1300">
              <a:solidFill>
                <a:srgbClr val="0000FF"/>
              </a:solidFill>
            </a:endParaRPr>
          </a:p>
          <a:p>
            <a:pPr indent="0" lvl="0" marL="0" rtl="0" algn="ctr">
              <a:spcBef>
                <a:spcPts val="0"/>
              </a:spcBef>
              <a:spcAft>
                <a:spcPts val="0"/>
              </a:spcAft>
              <a:buNone/>
            </a:pPr>
            <a:r>
              <a:t/>
            </a:r>
            <a:endParaRPr sz="1300">
              <a:solidFill>
                <a:srgbClr val="0000FF"/>
              </a:solidFill>
            </a:endParaRPr>
          </a:p>
          <a:p>
            <a:pPr indent="0" lvl="0" marL="0" rtl="0" algn="ctr">
              <a:spcBef>
                <a:spcPts val="0"/>
              </a:spcBef>
              <a:spcAft>
                <a:spcPts val="0"/>
              </a:spcAft>
              <a:buNone/>
            </a:pPr>
            <a:r>
              <a:rPr lang="en" sz="1300">
                <a:solidFill>
                  <a:srgbClr val="0000FF"/>
                </a:solidFill>
              </a:rPr>
              <a:t>two</a:t>
            </a:r>
            <a:endParaRPr sz="1300">
              <a:solidFill>
                <a:srgbClr val="0000FF"/>
              </a:solidFill>
            </a:endParaRPr>
          </a:p>
          <a:p>
            <a:pPr indent="0" lvl="0" marL="0" rtl="0" algn="ctr">
              <a:spcBef>
                <a:spcPts val="0"/>
              </a:spcBef>
              <a:spcAft>
                <a:spcPts val="0"/>
              </a:spcAft>
              <a:buNone/>
            </a:pPr>
            <a:r>
              <a:rPr lang="en" sz="1300">
                <a:solidFill>
                  <a:srgbClr val="0000FF"/>
                </a:solidFill>
              </a:rPr>
              <a:t>three</a:t>
            </a:r>
            <a:endParaRPr sz="1300">
              <a:solidFill>
                <a:srgbClr val="0000FF"/>
              </a:solidFill>
            </a:endParaRPr>
          </a:p>
        </p:txBody>
      </p:sp>
      <p:pic>
        <p:nvPicPr>
          <p:cNvPr id="141" name="Google Shape;141;p21"/>
          <p:cNvPicPr preferRelativeResize="0"/>
          <p:nvPr/>
        </p:nvPicPr>
        <p:blipFill>
          <a:blip r:embed="rId3">
            <a:alphaModFix/>
          </a:blip>
          <a:stretch>
            <a:fillRect/>
          </a:stretch>
        </p:blipFill>
        <p:spPr>
          <a:xfrm>
            <a:off x="8232425" y="1371600"/>
            <a:ext cx="1066201" cy="1066201"/>
          </a:xfrm>
          <a:prstGeom prst="rect">
            <a:avLst/>
          </a:prstGeom>
          <a:noFill/>
          <a:ln>
            <a:noFill/>
          </a:ln>
        </p:spPr>
      </p:pic>
      <p:sp>
        <p:nvSpPr>
          <p:cNvPr id="142" name="Google Shape;142;p21"/>
          <p:cNvSpPr txBox="1"/>
          <p:nvPr/>
        </p:nvSpPr>
        <p:spPr>
          <a:xfrm>
            <a:off x="311700" y="405700"/>
            <a:ext cx="7156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You make a copy of the document.</a:t>
            </a:r>
            <a:endParaRPr sz="1600">
              <a:solidFill>
                <a:schemeClr val="dk2"/>
              </a:solidFill>
            </a:endParaRPr>
          </a:p>
          <a:p>
            <a:pPr indent="0" lvl="0" marL="0" rtl="0" algn="l">
              <a:spcBef>
                <a:spcPts val="0"/>
              </a:spcBef>
              <a:spcAft>
                <a:spcPts val="0"/>
              </a:spcAft>
              <a:buNone/>
            </a:pPr>
            <a:r>
              <a:t/>
            </a:r>
            <a:endParaRPr i="1" sz="1600">
              <a:solidFill>
                <a:schemeClr val="dk2"/>
              </a:solidFill>
            </a:endParaRPr>
          </a:p>
        </p:txBody>
      </p:sp>
      <p:sp>
        <p:nvSpPr>
          <p:cNvPr id="143" name="Google Shape;143;p21"/>
          <p:cNvSpPr/>
          <p:nvPr/>
        </p:nvSpPr>
        <p:spPr>
          <a:xfrm>
            <a:off x="6656550" y="1371600"/>
            <a:ext cx="1524000" cy="940200"/>
          </a:xfrm>
          <a:prstGeom prst="rect">
            <a:avLst/>
          </a:prstGeom>
          <a:solidFill>
            <a:srgbClr val="8B61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1"/>
          <p:cNvSpPr/>
          <p:nvPr/>
        </p:nvSpPr>
        <p:spPr>
          <a:xfrm>
            <a:off x="7054350" y="1446300"/>
            <a:ext cx="728400" cy="7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FF"/>
                </a:solidFill>
              </a:rPr>
              <a:t>hello</a:t>
            </a:r>
            <a:endParaRPr sz="900">
              <a:solidFill>
                <a:srgbClr val="0000FF"/>
              </a:solidFill>
            </a:endParaRPr>
          </a:p>
          <a:p>
            <a:pPr indent="0" lvl="0" marL="0" rtl="0" algn="ctr">
              <a:spcBef>
                <a:spcPts val="0"/>
              </a:spcBef>
              <a:spcAft>
                <a:spcPts val="0"/>
              </a:spcAft>
              <a:buNone/>
            </a:pPr>
            <a:r>
              <a:rPr lang="en" sz="900">
                <a:solidFill>
                  <a:srgbClr val="0000FF"/>
                </a:solidFill>
              </a:rPr>
              <a:t>one</a:t>
            </a:r>
            <a:endParaRPr sz="900">
              <a:solidFill>
                <a:srgbClr val="0000FF"/>
              </a:solidFill>
            </a:endParaRPr>
          </a:p>
          <a:p>
            <a:pPr indent="0" lvl="0" marL="0" rtl="0" algn="ctr">
              <a:spcBef>
                <a:spcPts val="0"/>
              </a:spcBef>
              <a:spcAft>
                <a:spcPts val="0"/>
              </a:spcAft>
              <a:buNone/>
            </a:pPr>
            <a:r>
              <a:t/>
            </a:r>
            <a:endParaRPr sz="900">
              <a:solidFill>
                <a:srgbClr val="0000FF"/>
              </a:solidFill>
            </a:endParaRPr>
          </a:p>
          <a:p>
            <a:pPr indent="0" lvl="0" marL="0" rtl="0" algn="ctr">
              <a:spcBef>
                <a:spcPts val="0"/>
              </a:spcBef>
              <a:spcAft>
                <a:spcPts val="0"/>
              </a:spcAft>
              <a:buNone/>
            </a:pPr>
            <a:r>
              <a:rPr lang="en" sz="900">
                <a:solidFill>
                  <a:srgbClr val="0000FF"/>
                </a:solidFill>
              </a:rPr>
              <a:t>two</a:t>
            </a:r>
            <a:endParaRPr sz="900">
              <a:solidFill>
                <a:srgbClr val="0000FF"/>
              </a:solidFill>
            </a:endParaRPr>
          </a:p>
          <a:p>
            <a:pPr indent="0" lvl="0" marL="0" rtl="0" algn="ctr">
              <a:spcBef>
                <a:spcPts val="0"/>
              </a:spcBef>
              <a:spcAft>
                <a:spcPts val="0"/>
              </a:spcAft>
              <a:buNone/>
            </a:pPr>
            <a:r>
              <a:rPr lang="en" sz="900">
                <a:solidFill>
                  <a:srgbClr val="0000FF"/>
                </a:solidFill>
              </a:rPr>
              <a:t>three</a:t>
            </a:r>
            <a:endParaRPr sz="900">
              <a:solidFill>
                <a:srgbClr val="0000FF"/>
              </a:solidFill>
            </a:endParaRPr>
          </a:p>
        </p:txBody>
      </p:sp>
      <p:sp>
        <p:nvSpPr>
          <p:cNvPr id="145" name="Google Shape;145;p21"/>
          <p:cNvSpPr/>
          <p:nvPr/>
        </p:nvSpPr>
        <p:spPr>
          <a:xfrm rot="8913538">
            <a:off x="5751435" y="2035575"/>
            <a:ext cx="1136458" cy="40384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