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2" d="100"/>
          <a:sy n="72" d="100"/>
        </p:scale>
        <p:origin x="14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Sheet1!$A$1:$J$16</c:f>
              <c:multiLvlStrCache>
                <c:ptCount val="2"/>
                <c:lvl>
                  <c:pt idx="0">
                    <c:v>36.70%</c:v>
                  </c:pt>
                  <c:pt idx="1">
                    <c:v>63.30%</c:v>
                  </c:pt>
                </c:lvl>
                <c:lvl>
                  <c:pt idx="0">
                    <c:v>Recommend</c:v>
                  </c:pt>
                  <c:pt idx="1">
                    <c:v>Do not Recommend</c:v>
                  </c:pt>
                </c:lvl>
              </c:multiLvlStrCache>
            </c:multiLvlStrRef>
          </c:cat>
          <c:val>
            <c:numRef>
              <c:f>Sheet1!$A$2:$B$2</c:f>
              <c:numCache>
                <c:formatCode>0.00%</c:formatCode>
                <c:ptCount val="2"/>
                <c:pt idx="0">
                  <c:v>0.36699999999999999</c:v>
                </c:pt>
                <c:pt idx="1">
                  <c:v>0.63300000000000001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B-4070-B5E1-39EF6D28012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Ratings Out of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Food &amp; Beverages</c:v>
                </c:pt>
                <c:pt idx="1">
                  <c:v>Value for Money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</c:v>
                </c:pt>
                <c:pt idx="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1-4F59-9AE1-58E99BEE5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475544"/>
        <c:axId val="673473744"/>
      </c:barChart>
      <c:catAx>
        <c:axId val="673475544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473744"/>
        <c:crosses val="autoZero"/>
        <c:auto val="1"/>
        <c:lblAlgn val="ctr"/>
        <c:lblOffset val="100"/>
        <c:noMultiLvlLbl val="0"/>
      </c:catAx>
      <c:valAx>
        <c:axId val="67347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47554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0A3A-0ED1-F6E6-2EC6-88FB8C22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E0CEC-4815-0753-1C62-87ACCAD14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5662D-674D-335D-ED12-0103852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C2C0-E5DD-02F7-13CD-4BAE7C22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3E3-D0FF-0C28-DE47-361385D0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862FD0-B5B4-5EA0-C5D1-6F0260B63BD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0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10C-13FE-1A84-06FE-576313B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012E-06A2-8029-E01B-58C585F4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8529-E75A-61B4-F781-8522335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B051-7941-4B5B-5908-DC2A452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B30A-2EBB-CFFF-DEC5-393F3334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EA62C-1DA3-4504-4A83-105BF18A7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A0DCE-F836-36A0-8AD5-D1FFE7E64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E379-A7A3-3233-51AF-2BB41DD6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173A-1709-BE75-6237-0D6AE925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9651-47BC-DC6B-4B07-776FC0DE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3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582F-0D7C-9B14-A581-59A412E1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205F-FBE6-F199-5A6C-5C4F4CC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EAF8-BF03-FF28-2B41-7959876E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05D7-E365-59A3-C523-43099594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FDC1-00E8-4C02-7241-66F3C27D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C84CE2-6B24-D876-C2B4-527A0E9EED2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37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28EB-D4CE-6CB9-7CD9-574D83D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2CD72-9A36-94F3-2B39-58CA4E9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8EC8-DEC7-3B87-03CC-9B2B0593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3EC4-8A9F-C60C-4CCB-A94B9BFA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A699-9E2B-4767-E559-71CE485F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4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2FD5-8D7E-A9F3-E3D9-8D9F0C2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3034-EFB2-35C0-1E02-EFCA93F5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86E10-CA5A-3BDC-1548-3721D432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DC8F-D77F-14AA-6A2C-7A8D0C7E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58378-2575-07C9-F301-DB3B4B91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4F0D-85B1-06B9-72A8-4CFD4A94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6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2320-4874-B2EC-B1F7-C2941F8F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9F89D-51D8-2816-0866-5C179BB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2D0A-189B-1DE7-04C6-C072F32A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28D9-C24D-3F53-58EC-36CF040C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208DB-DC17-A8A8-B8FB-50B1D37A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E06BF-62FF-B3C3-45BF-D0D130A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75C66-59E8-6B4A-E16D-A1EFB30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F0C8B-1A03-C39C-C360-86382006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D08-7626-C6CA-F764-D1D4B9AE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396D4-1DE1-B435-B867-D19F404D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15AA9-58F7-5740-C466-0B75CAC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AE081-67BD-FA89-2507-5765B610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B2B1C-CD53-386A-7666-6CEB185E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1D06A-F494-02AB-3BF4-F221B728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7CFFB-A7A0-B67B-E578-C6A1055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C3BE-302D-45BF-C2A9-8CCE1575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B5F9-2F79-8366-7610-888D4AE1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BD44F-E532-FA5B-A39B-F09562B1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EB174-A48C-4830-16A6-93D52871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268E-2F89-6020-81E4-240CDB00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9584-EB59-6784-A49D-0A2FABB0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773-0D61-EAF1-7461-6C4B8BBD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E896C-39BB-4BB4-EC67-C31C91654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5B158-5642-4247-CCCD-2AA269AA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6D5BA-3C84-8CE7-226B-6D186A94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A296-AF63-7079-05CF-D1F1544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5F48-F164-D533-2F43-9ECDA47C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CBBFC-F9B1-B48C-DB01-ACB07333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F7E4-0D10-18A2-3C03-EC7DD36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C3C9-6949-DC67-9A95-2D77CC3AF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7871-37D8-65AD-7E3F-E1C9C81FC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88FB-010E-F3A9-38AF-A0F3A4E0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5118"/>
            <a:ext cx="9144000" cy="44871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Customer Satisfaction Analysis at British Airways</a:t>
            </a:r>
            <a:endParaRPr lang="en-GB" sz="3200" dirty="0">
              <a:solidFill>
                <a:schemeClr val="accent1">
                  <a:lumMod val="50000"/>
                </a:schemeClr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218" y="1458507"/>
            <a:ext cx="6096000" cy="373762"/>
          </a:xfrm>
        </p:spPr>
        <p:txBody>
          <a:bodyPr>
            <a:no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Recommendation Rate Pie Chart</a:t>
            </a:r>
            <a:endParaRPr lang="en-GB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694C58-2541-A6FA-7FDF-D315531C3EA2}"/>
              </a:ext>
            </a:extLst>
          </p:cNvPr>
          <p:cNvSpPr txBox="1">
            <a:spLocks/>
          </p:cNvSpPr>
          <p:nvPr/>
        </p:nvSpPr>
        <p:spPr>
          <a:xfrm>
            <a:off x="6361044" y="1421032"/>
            <a:ext cx="6096000" cy="44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Key Pain Points</a:t>
            </a:r>
            <a:endParaRPr lang="hu-HU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158D974-7CB5-FC82-45CA-7B5026A5C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841399"/>
              </p:ext>
            </p:extLst>
          </p:nvPr>
        </p:nvGraphicFramePr>
        <p:xfrm>
          <a:off x="874644" y="2114473"/>
          <a:ext cx="3829878" cy="291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EB64209-6D02-15B6-C425-05C3E2480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062239"/>
              </p:ext>
            </p:extLst>
          </p:nvPr>
        </p:nvGraphicFramePr>
        <p:xfrm>
          <a:off x="5830955" y="2063041"/>
          <a:ext cx="6042991" cy="2533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C4C3E3B1-E88C-66FE-EB4C-6A214CEE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590" y="52165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D7DD931-7464-25C2-291A-39C66CAA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955" y="4596074"/>
            <a:ext cx="52341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Food &amp; Beverages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Long wait times for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Minimal selection for free items (e.g., water and crisps)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Limited options for paid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Value for Money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High prices for the quality offered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Low perceived value for in-flight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2EC5F-FFFB-940B-12BC-351CD5116A0B}"/>
              </a:ext>
            </a:extLst>
          </p:cNvPr>
          <p:cNvSpPr txBox="1"/>
          <p:nvPr/>
        </p:nvSpPr>
        <p:spPr>
          <a:xfrm>
            <a:off x="1067042" y="5180849"/>
            <a:ext cx="3637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63.3% of customers are not satisfied with British Airways, primarily due to issues with food and beverage service, poor value for money, and lengthy refund processes.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293756"/>
            <a:ext cx="4532243" cy="774562"/>
          </a:xfrm>
        </p:spPr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Main Areas for Improvement</a:t>
            </a:r>
            <a:endParaRPr lang="en-GB" sz="2800" b="1" u="sng" dirty="0">
              <a:solidFill>
                <a:schemeClr val="accent1">
                  <a:lumMod val="50000"/>
                </a:schemeClr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62" y="1457585"/>
            <a:ext cx="1825486" cy="456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Key Issues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380C2-F6BD-5295-DD26-A94BF21974B1}"/>
              </a:ext>
            </a:extLst>
          </p:cNvPr>
          <p:cNvSpPr txBox="1"/>
          <p:nvPr/>
        </p:nvSpPr>
        <p:spPr>
          <a:xfrm>
            <a:off x="5252006" y="1328115"/>
            <a:ext cx="534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Improvement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FA810-7FF9-7261-F7A0-43F99C23F027}"/>
              </a:ext>
            </a:extLst>
          </p:cNvPr>
          <p:cNvSpPr txBox="1"/>
          <p:nvPr/>
        </p:nvSpPr>
        <p:spPr>
          <a:xfrm>
            <a:off x="701334" y="1882243"/>
            <a:ext cx="3564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Refund Process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Slow refund processing times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Forced use of vouchers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cash refunds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Delays in customer support 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00764-6BA4-2DBF-6F23-B5627077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3778" y="1882243"/>
            <a:ext cx="417556" cy="417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CE17E4-3593-52F0-6900-3F6E7C03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51" y="2465847"/>
            <a:ext cx="411567" cy="41156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6D3C3D8-289D-3335-B1F3-0005B62B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502" y="2041115"/>
            <a:ext cx="55184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Food &amp; Beverages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Shorten delivery times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Improve food quality and selection</a:t>
            </a:r>
            <a:endParaRPr kumimoji="0" lang="hu-HU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Value for Money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Align ticket prices with service quality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Introduce additional in-flight amenities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Refund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Expedite refund processing times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Offer flexible refund options (cash or vouchers)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831309-0B88-AFB8-D55E-CDF93437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06" y="1913784"/>
            <a:ext cx="559490" cy="552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61A5C3-11A6-324A-3930-63FCA5492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06" y="2845407"/>
            <a:ext cx="559490" cy="559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1EEFAE-1CE6-002A-74AC-2F0AD955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06" y="3642776"/>
            <a:ext cx="559490" cy="5594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8B9570-48C2-EFF7-9506-F9CE18E01F4F}"/>
              </a:ext>
            </a:extLst>
          </p:cNvPr>
          <p:cNvSpPr txBox="1"/>
          <p:nvPr/>
        </p:nvSpPr>
        <p:spPr>
          <a:xfrm>
            <a:off x="2434887" y="54870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Addressing these key areas could significantly improve customer satisfaction and brand perception for 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177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Bold</vt:lpstr>
      <vt:lpstr>Calibri</vt:lpstr>
      <vt:lpstr>Calibri Light</vt:lpstr>
      <vt:lpstr>Office Theme</vt:lpstr>
      <vt:lpstr>Customer Satisfaction Analysis at British Airways</vt:lpstr>
      <vt:lpstr>Main Areas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ayomide olowoyeye</cp:lastModifiedBy>
  <cp:revision>2</cp:revision>
  <dcterms:created xsi:type="dcterms:W3CDTF">2022-12-06T11:13:27Z</dcterms:created>
  <dcterms:modified xsi:type="dcterms:W3CDTF">2024-11-10T03:05:25Z</dcterms:modified>
</cp:coreProperties>
</file>