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412855" y="2298750"/>
            <a:ext cx="3136800" cy="1634067"/>
          </a:xfrm>
          <a:prstGeom prst="rect">
            <a:avLst/>
          </a:prstGeom>
          <a:noFill/>
          <a:ln>
            <a:noFill/>
          </a:ln>
        </p:spPr>
        <p:txBody>
          <a:bodyPr spcFirstLastPara="1" wrap="square" lIns="0" tIns="0" rIns="0" bIns="0" anchor="ctr" anchorCtr="0">
            <a:normAutofit fontScale="90000"/>
          </a:bodyPr>
          <a:lstStyle/>
          <a:p>
            <a:r>
              <a:rPr lang="en-US" b="1" dirty="0" err="1">
                <a:solidFill>
                  <a:srgbClr val="FFFF00"/>
                </a:solidFill>
                <a:latin typeface="Rockwell Condensed" panose="02060603050405020104" pitchFamily="18" charset="0"/>
              </a:rPr>
              <a:t>PowerCo</a:t>
            </a:r>
            <a:r>
              <a:rPr lang="en-US" b="1" dirty="0">
                <a:solidFill>
                  <a:srgbClr val="FFFF00"/>
                </a:solidFill>
                <a:latin typeface="Rockwell Condensed" panose="02060603050405020104" pitchFamily="18" charset="0"/>
              </a:rPr>
              <a:t> Churn Prediction Executive Summary</a:t>
            </a:r>
            <a:endParaRPr lang="en-US" dirty="0">
              <a:solidFill>
                <a:srgbClr val="FFFF00"/>
              </a:solidFill>
              <a:latin typeface="Rockwell Condensed" panose="02060603050405020104" pitchFamily="18" charset="0"/>
            </a:endParaRPr>
          </a:p>
        </p:txBody>
      </p:sp>
      <p:sp>
        <p:nvSpPr>
          <p:cNvPr id="11" name="Rectangle 2">
            <a:extLst>
              <a:ext uri="{FF2B5EF4-FFF2-40B4-BE49-F238E27FC236}">
                <a16:creationId xmlns:a16="http://schemas.microsoft.com/office/drawing/2014/main" id="{A0DEA60A-7CFD-4D82-852D-336723275778}"/>
              </a:ext>
            </a:extLst>
          </p:cNvPr>
          <p:cNvSpPr>
            <a:spLocks noChangeArrowheads="1"/>
          </p:cNvSpPr>
          <p:nvPr/>
        </p:nvSpPr>
        <p:spPr bwMode="auto">
          <a:xfrm>
            <a:off x="6096000" y="758014"/>
            <a:ext cx="509134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b="1" dirty="0"/>
              <a:t>Key Insights:</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Churn in the SME division is high at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9.7%</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 across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14,606 customers</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Our predictive model has achieved an accuracy of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82%</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 identifying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yearly consumption</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forecasted consumption</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 and </a:t>
            </a:r>
            <a:r>
              <a:rPr kumimoji="0" lang="en-US" altLang="en-US" sz="1100" b="1" i="0" u="none" strike="noStrike" cap="none" normalizeH="0" baseline="0" dirty="0">
                <a:ln>
                  <a:noFill/>
                </a:ln>
                <a:solidFill>
                  <a:schemeClr val="tx1">
                    <a:lumMod val="50000"/>
                  </a:schemeClr>
                </a:solidFill>
                <a:effectLst/>
                <a:latin typeface="Arial" panose="020B0604020202020204" pitchFamily="34" charset="0"/>
              </a:rPr>
              <a:t>net margin</a:t>
            </a:r>
            <a:r>
              <a:rPr kumimoji="0" lang="en-US" altLang="en-US" sz="1100" b="0" i="0" u="none" strike="noStrike" cap="none" normalizeH="0" baseline="0" dirty="0">
                <a:ln>
                  <a:noFill/>
                </a:ln>
                <a:solidFill>
                  <a:schemeClr val="tx1">
                    <a:lumMod val="50000"/>
                  </a:schemeClr>
                </a:solidFill>
                <a:effectLst/>
                <a:latin typeface="Arial" panose="020B0604020202020204" pitchFamily="34" charset="0"/>
              </a:rPr>
              <a:t> as the largest drivers of churn, rather than customer price sensitivity. </a:t>
            </a:r>
          </a:p>
        </p:txBody>
      </p:sp>
      <p:sp>
        <p:nvSpPr>
          <p:cNvPr id="12" name="Rectangle 11">
            <a:extLst>
              <a:ext uri="{FF2B5EF4-FFF2-40B4-BE49-F238E27FC236}">
                <a16:creationId xmlns:a16="http://schemas.microsoft.com/office/drawing/2014/main" id="{8A9FB0F9-2B12-412B-86E1-4A325F20BDEA}"/>
              </a:ext>
            </a:extLst>
          </p:cNvPr>
          <p:cNvSpPr/>
          <p:nvPr/>
        </p:nvSpPr>
        <p:spPr>
          <a:xfrm>
            <a:off x="6096000" y="2613392"/>
            <a:ext cx="5091342" cy="815608"/>
          </a:xfrm>
          <a:prstGeom prst="rect">
            <a:avLst/>
          </a:prstGeom>
        </p:spPr>
        <p:txBody>
          <a:bodyPr wrap="square">
            <a:spAutoFit/>
          </a:bodyPr>
          <a:lstStyle/>
          <a:p>
            <a:r>
              <a:rPr lang="en-US" b="1" dirty="0"/>
              <a:t>Impact and Recommendations:</a:t>
            </a:r>
            <a:endParaRPr lang="en-US" dirty="0"/>
          </a:p>
          <a:p>
            <a:r>
              <a:rPr lang="en-US" sz="1100" dirty="0"/>
              <a:t>Implement a </a:t>
            </a:r>
            <a:r>
              <a:rPr lang="en-US" sz="1100" b="1" dirty="0"/>
              <a:t>20% discount strategy</a:t>
            </a:r>
            <a:r>
              <a:rPr lang="en-US" sz="1100" dirty="0"/>
              <a:t> specifically targeted at high-value customers with a high probability of churning. This approach can significantly reduce churn and result in </a:t>
            </a:r>
            <a:r>
              <a:rPr lang="en-US" sz="1100" b="1" dirty="0"/>
              <a:t>estimated $10 million annual savings</a:t>
            </a:r>
            <a:r>
              <a:rPr lang="en-US" sz="1100" dirty="0"/>
              <a:t>.</a:t>
            </a:r>
          </a:p>
        </p:txBody>
      </p:sp>
      <p:sp>
        <p:nvSpPr>
          <p:cNvPr id="13" name="Rectangle 12">
            <a:extLst>
              <a:ext uri="{FF2B5EF4-FFF2-40B4-BE49-F238E27FC236}">
                <a16:creationId xmlns:a16="http://schemas.microsoft.com/office/drawing/2014/main" id="{BFECC337-76F3-405C-A5B5-CDFA5CD98498}"/>
              </a:ext>
            </a:extLst>
          </p:cNvPr>
          <p:cNvSpPr/>
          <p:nvPr/>
        </p:nvSpPr>
        <p:spPr>
          <a:xfrm>
            <a:off x="6096000" y="4592135"/>
            <a:ext cx="5091343" cy="646331"/>
          </a:xfrm>
          <a:prstGeom prst="rect">
            <a:avLst/>
          </a:prstGeom>
        </p:spPr>
        <p:txBody>
          <a:bodyPr wrap="square">
            <a:spAutoFit/>
          </a:bodyPr>
          <a:lstStyle/>
          <a:p>
            <a:r>
              <a:rPr lang="en-US" b="1" dirty="0"/>
              <a:t>Next Steps:</a:t>
            </a:r>
            <a:endParaRPr lang="en-US" dirty="0"/>
          </a:p>
          <a:p>
            <a:pPr>
              <a:buFont typeface="Arial" panose="020B0604020202020204" pitchFamily="34" charset="0"/>
              <a:buChar char="•"/>
            </a:pPr>
            <a:r>
              <a:rPr lang="en-US" sz="1100" dirty="0"/>
              <a:t>Conduct a pilot program to validate the model and optimize the discount strategy based on feedback.</a:t>
            </a:r>
          </a:p>
        </p:txBody>
      </p:sp>
      <p:pic>
        <p:nvPicPr>
          <p:cNvPr id="15" name="Graphic 14" descr="Lightbulb and gear">
            <a:extLst>
              <a:ext uri="{FF2B5EF4-FFF2-40B4-BE49-F238E27FC236}">
                <a16:creationId xmlns:a16="http://schemas.microsoft.com/office/drawing/2014/main" id="{116354F7-D01F-43B9-8531-D5BF327ADE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4467" y="2517429"/>
            <a:ext cx="973666" cy="1007533"/>
          </a:xfrm>
          <a:prstGeom prst="rect">
            <a:avLst/>
          </a:prstGeom>
        </p:spPr>
      </p:pic>
      <p:pic>
        <p:nvPicPr>
          <p:cNvPr id="19" name="Graphic 18" descr="Business Growth">
            <a:extLst>
              <a:ext uri="{FF2B5EF4-FFF2-40B4-BE49-F238E27FC236}">
                <a16:creationId xmlns:a16="http://schemas.microsoft.com/office/drawing/2014/main" id="{FCC7FCAB-A729-49AF-8222-DEFBAB96E8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34467" y="4470400"/>
            <a:ext cx="1032933" cy="1007532"/>
          </a:xfrm>
          <a:prstGeom prst="rect">
            <a:avLst/>
          </a:prstGeom>
        </p:spPr>
      </p:pic>
      <p:pic>
        <p:nvPicPr>
          <p:cNvPr id="21" name="Graphic 20" descr="Target Audience">
            <a:extLst>
              <a:ext uri="{FF2B5EF4-FFF2-40B4-BE49-F238E27FC236}">
                <a16:creationId xmlns:a16="http://schemas.microsoft.com/office/drawing/2014/main" id="{115CE25D-B1D8-42CD-8E76-CAE6FBBC6D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34467" y="876490"/>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117</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Rockwell Condensed</vt:lpstr>
      <vt:lpstr>Trebuchet MS</vt:lpstr>
      <vt:lpstr>BCG Grid 16:9</vt:lpstr>
      <vt:lpstr>PowerCo Churn Prediction 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Gordon-Mensah John Jerry</cp:lastModifiedBy>
  <cp:revision>4</cp:revision>
  <dcterms:created xsi:type="dcterms:W3CDTF">2016-11-04T11:46:04Z</dcterms:created>
  <dcterms:modified xsi:type="dcterms:W3CDTF">2024-12-06T17:46:25Z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