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87" r:id="rId5"/>
    <p:sldId id="4779" r:id="rId6"/>
    <p:sldId id="4781" r:id="rId7"/>
    <p:sldId id="4782" r:id="rId8"/>
    <p:sldId id="4783" r:id="rId9"/>
    <p:sldId id="4784" r:id="rId10"/>
    <p:sldId id="4785" r:id="rId11"/>
    <p:sldId id="4788" r:id="rId12"/>
    <p:sldId id="4786" r:id="rId13"/>
    <p:sldId id="27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Light" panose="020B0604020202020204" charset="0"/>
      <p:regular r:id="rId24"/>
      <p:italic r:id="rId25"/>
    </p:embeddedFont>
    <p:embeddedFont>
      <p:font typeface="Roboto Medium"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87"/>
            <p14:sldId id="4779"/>
            <p14:sldId id="4781"/>
            <p14:sldId id="4782"/>
            <p14:sldId id="4783"/>
            <p14:sldId id="4784"/>
            <p14:sldId id="4785"/>
            <p14:sldId id="4788"/>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13" d="100"/>
          <a:sy n="113" d="100"/>
        </p:scale>
        <p:origin x="366" y="11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15/01/2025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Rectangle 1">
            <a:extLst>
              <a:ext uri="{FF2B5EF4-FFF2-40B4-BE49-F238E27FC236}">
                <a16:creationId xmlns:a16="http://schemas.microsoft.com/office/drawing/2014/main" id="{F7A01581-E206-4766-AD99-E6023CE9ED56}"/>
              </a:ext>
            </a:extLst>
          </p:cNvPr>
          <p:cNvSpPr>
            <a:spLocks noChangeArrowheads="1"/>
          </p:cNvSpPr>
          <p:nvPr/>
        </p:nvSpPr>
        <p:spPr bwMode="auto">
          <a:xfrm>
            <a:off x="1196974" y="3982998"/>
            <a:ext cx="1063123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Control stores were selected based on their similarity to trial stores in terms of pre-trial performance metrics like total sales, customer visits, and basket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Comparing trial and control stores helps isolate the impact of the new layout trial, ensuring observed changes are not due to external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404DCCB-4CC5-48A0-9830-D9989611493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F56C709D-3966-445E-A759-A9EBD95A589A}"/>
              </a:ext>
            </a:extLst>
          </p:cNvPr>
          <p:cNvSpPr>
            <a:spLocks noChangeArrowheads="1"/>
          </p:cNvSpPr>
          <p:nvPr/>
        </p:nvSpPr>
        <p:spPr bwMode="auto">
          <a:xfrm>
            <a:off x="1196974" y="1182231"/>
            <a:ext cx="1083771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Supporting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Control Store Selection Criteria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Similarity in: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Total pre-trial sales.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Number of unique customers.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Average basket size.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Statistical Testing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Statistical metrics such as </a:t>
            </a:r>
            <a:r>
              <a:rPr kumimoji="0" lang="en-US" altLang="en-US" sz="1600" b="1" i="0" u="none" strike="noStrike" cap="none" normalizeH="0" baseline="0" dirty="0">
                <a:ln>
                  <a:noFill/>
                </a:ln>
                <a:solidFill>
                  <a:schemeClr val="tx1"/>
                </a:solidFill>
                <a:effectLst/>
                <a:latin typeface="Arial" panose="020B0604020202020204" pitchFamily="34" charset="0"/>
              </a:rPr>
              <a:t>Pearson correlation</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magnitude distance</a:t>
            </a:r>
            <a:r>
              <a:rPr kumimoji="0" lang="en-US" altLang="en-US" sz="1600" b="0" i="0" u="none" strike="noStrike" cap="none" normalizeH="0" baseline="0" dirty="0">
                <a:ln>
                  <a:noFill/>
                </a:ln>
                <a:solidFill>
                  <a:schemeClr val="tx1"/>
                </a:solidFill>
                <a:effectLst/>
                <a:latin typeface="Arial" panose="020B0604020202020204" pitchFamily="34" charset="0"/>
              </a:rPr>
              <a:t> were used to select control stores.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Ensures an accurate comparison between trial and control store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Rectangle 2">
            <a:extLst>
              <a:ext uri="{FF2B5EF4-FFF2-40B4-BE49-F238E27FC236}">
                <a16:creationId xmlns:a16="http://schemas.microsoft.com/office/drawing/2014/main" id="{2404DCCB-4CC5-48A0-9830-D9989611493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AE987DA-5E84-40AD-BEC8-95041D573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125301"/>
            <a:ext cx="10645980" cy="5046555"/>
          </a:xfrm>
          <a:prstGeom prst="rect">
            <a:avLst/>
          </a:prstGeom>
        </p:spPr>
      </p:pic>
    </p:spTree>
    <p:extLst>
      <p:ext uri="{BB962C8B-B14F-4D97-AF65-F5344CB8AC3E}">
        <p14:creationId xmlns:p14="http://schemas.microsoft.com/office/powerpoint/2010/main" val="21698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Rectangle 2">
            <a:extLst>
              <a:ext uri="{FF2B5EF4-FFF2-40B4-BE49-F238E27FC236}">
                <a16:creationId xmlns:a16="http://schemas.microsoft.com/office/drawing/2014/main" id="{0417E7B6-2FA1-4E2E-9E60-56B19BC42E60}"/>
              </a:ext>
            </a:extLst>
          </p:cNvPr>
          <p:cNvSpPr/>
          <p:nvPr/>
        </p:nvSpPr>
        <p:spPr>
          <a:xfrm>
            <a:off x="1196975" y="3047577"/>
            <a:ext cx="10479600" cy="2862322"/>
          </a:xfrm>
          <a:prstGeom prst="rect">
            <a:avLst/>
          </a:prstGeom>
        </p:spPr>
        <p:txBody>
          <a:bodyPr wrap="square">
            <a:spAutoFit/>
          </a:bodyPr>
          <a:lstStyle/>
          <a:p>
            <a:r>
              <a:rPr lang="en-US" b="1" dirty="0"/>
              <a:t>Supporting Points</a:t>
            </a:r>
          </a:p>
          <a:p>
            <a:pPr>
              <a:buFont typeface="+mj-lt"/>
              <a:buAutoNum type="arabicPeriod"/>
            </a:pPr>
            <a:r>
              <a:rPr lang="en-US" b="1" dirty="0"/>
              <a:t>Control Store Selection Criteria</a:t>
            </a:r>
            <a:r>
              <a:rPr lang="en-US" dirty="0"/>
              <a:t>:</a:t>
            </a:r>
          </a:p>
          <a:p>
            <a:pPr marL="742950" lvl="1" indent="-285750">
              <a:buFont typeface="+mj-lt"/>
              <a:buAutoNum type="arabicPeriod"/>
            </a:pPr>
            <a:r>
              <a:rPr lang="en-US" dirty="0"/>
              <a:t>Similarity in:</a:t>
            </a:r>
          </a:p>
          <a:p>
            <a:pPr marL="1143000" lvl="2" indent="-228600">
              <a:buFont typeface="+mj-lt"/>
              <a:buAutoNum type="arabicPeriod"/>
            </a:pPr>
            <a:r>
              <a:rPr lang="en-US" b="1" dirty="0"/>
              <a:t>Total pre-trial sales.</a:t>
            </a:r>
            <a:endParaRPr lang="en-US" dirty="0"/>
          </a:p>
          <a:p>
            <a:pPr marL="1143000" lvl="2" indent="-228600">
              <a:buFont typeface="+mj-lt"/>
              <a:buAutoNum type="arabicPeriod"/>
            </a:pPr>
            <a:r>
              <a:rPr lang="en-US" b="1" dirty="0"/>
              <a:t>Number of unique customers.</a:t>
            </a:r>
            <a:endParaRPr lang="en-US" dirty="0"/>
          </a:p>
          <a:p>
            <a:pPr marL="1143000" lvl="2" indent="-228600">
              <a:buFont typeface="+mj-lt"/>
              <a:buAutoNum type="arabicPeriod"/>
            </a:pPr>
            <a:r>
              <a:rPr lang="en-US" b="1" dirty="0"/>
              <a:t>Average basket size.</a:t>
            </a:r>
            <a:endParaRPr lang="en-US" dirty="0"/>
          </a:p>
          <a:p>
            <a:pPr>
              <a:buFont typeface="+mj-lt"/>
              <a:buAutoNum type="arabicPeriod"/>
            </a:pPr>
            <a:r>
              <a:rPr lang="en-US" b="1" dirty="0"/>
              <a:t>Statistical Testing</a:t>
            </a:r>
            <a:r>
              <a:rPr lang="en-US" dirty="0"/>
              <a:t>:</a:t>
            </a:r>
          </a:p>
          <a:p>
            <a:pPr marL="742950" lvl="1" indent="-285750">
              <a:buFont typeface="+mj-lt"/>
              <a:buAutoNum type="arabicPeriod"/>
            </a:pPr>
            <a:r>
              <a:rPr lang="en-US" dirty="0"/>
              <a:t>Statistical metrics such as </a:t>
            </a:r>
            <a:r>
              <a:rPr lang="en-US" b="1" dirty="0"/>
              <a:t>Pearson correlation</a:t>
            </a:r>
            <a:r>
              <a:rPr lang="en-US" dirty="0"/>
              <a:t> or </a:t>
            </a:r>
            <a:r>
              <a:rPr lang="en-US" b="1" dirty="0"/>
              <a:t>magnitude distance</a:t>
            </a:r>
            <a:r>
              <a:rPr lang="en-US" dirty="0"/>
              <a:t> were used to select control stores.</a:t>
            </a:r>
          </a:p>
          <a:p>
            <a:pPr marL="742950" lvl="1" indent="-285750">
              <a:buFont typeface="+mj-lt"/>
              <a:buAutoNum type="arabicPeriod"/>
            </a:pPr>
            <a:r>
              <a:rPr lang="en-US" dirty="0"/>
              <a:t>Ensures an accurate comparison between trial and control store performance.</a:t>
            </a:r>
          </a:p>
        </p:txBody>
      </p:sp>
      <p:sp>
        <p:nvSpPr>
          <p:cNvPr id="5" name="Rectangle 4">
            <a:extLst>
              <a:ext uri="{FF2B5EF4-FFF2-40B4-BE49-F238E27FC236}">
                <a16:creationId xmlns:a16="http://schemas.microsoft.com/office/drawing/2014/main" id="{9482AE3F-FBE0-489C-83EA-D9790C326F3B}"/>
              </a:ext>
            </a:extLst>
          </p:cNvPr>
          <p:cNvSpPr/>
          <p:nvPr/>
        </p:nvSpPr>
        <p:spPr>
          <a:xfrm>
            <a:off x="1196975" y="1267094"/>
            <a:ext cx="10704973" cy="1477328"/>
          </a:xfrm>
          <a:prstGeom prst="rect">
            <a:avLst/>
          </a:prstGeom>
        </p:spPr>
        <p:txBody>
          <a:bodyPr wrap="square">
            <a:spAutoFit/>
          </a:bodyPr>
          <a:lstStyle/>
          <a:p>
            <a:r>
              <a:rPr lang="en-US" b="1" dirty="0"/>
              <a:t>Key Insight</a:t>
            </a:r>
            <a:r>
              <a:rPr lang="en-US" dirty="0"/>
              <a:t>:</a:t>
            </a:r>
          </a:p>
          <a:p>
            <a:pPr>
              <a:buFont typeface="Arial" panose="020B0604020202020204" pitchFamily="34" charset="0"/>
              <a:buChar char="•"/>
            </a:pPr>
            <a:r>
              <a:rPr lang="en-US" dirty="0"/>
              <a:t>Control stores were selected based on their similarity to trial stores in terms of pre-trial performance metrics like total sales, customer visits, and basket size.</a:t>
            </a:r>
          </a:p>
          <a:p>
            <a:pPr>
              <a:buFont typeface="Arial" panose="020B0604020202020204" pitchFamily="34" charset="0"/>
              <a:buChar char="•"/>
            </a:pPr>
            <a:r>
              <a:rPr lang="en-US" dirty="0"/>
              <a:t>Comparing trial and control stores helps isolate the impact of the new layout trial, ensuring observed changes are not due to external factors.</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856200" y="58114"/>
            <a:ext cx="10479600" cy="824400"/>
          </a:xfrm>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9568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5" name="TextBox 4">
            <a:extLst>
              <a:ext uri="{FF2B5EF4-FFF2-40B4-BE49-F238E27FC236}">
                <a16:creationId xmlns:a16="http://schemas.microsoft.com/office/drawing/2014/main" id="{736F57D6-777D-47CD-9A7C-C2F9BFD0AD6D}"/>
              </a:ext>
            </a:extLst>
          </p:cNvPr>
          <p:cNvSpPr txBox="1"/>
          <p:nvPr/>
        </p:nvSpPr>
        <p:spPr>
          <a:xfrm>
            <a:off x="1974207" y="1063409"/>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11" name="Rectangle 3">
            <a:extLst>
              <a:ext uri="{FF2B5EF4-FFF2-40B4-BE49-F238E27FC236}">
                <a16:creationId xmlns:a16="http://schemas.microsoft.com/office/drawing/2014/main" id="{E5AC07DE-12C3-4152-B7B4-83241C1BB280}"/>
              </a:ext>
            </a:extLst>
          </p:cNvPr>
          <p:cNvSpPr>
            <a:spLocks noChangeArrowheads="1"/>
          </p:cNvSpPr>
          <p:nvPr/>
        </p:nvSpPr>
        <p:spPr bwMode="auto">
          <a:xfrm>
            <a:off x="3202518" y="947914"/>
            <a:ext cx="79915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Key </a:t>
            </a:r>
            <a:r>
              <a:rPr lang="en-US" b="1" dirty="0" err="1"/>
              <a:t>Callouts</a:t>
            </a:r>
            <a:r>
              <a:rPr lang="en-US" dirty="0" err="1"/>
              <a:t>:Premium</a:t>
            </a:r>
            <a:r>
              <a:rPr lang="en-US" dirty="0"/>
              <a:t> customers account for </a:t>
            </a:r>
            <a:r>
              <a:rPr lang="en-US" b="1" dirty="0"/>
              <a:t>60% of total sales growth</a:t>
            </a:r>
            <a:r>
              <a:rPr lang="en-US" dirty="0"/>
              <a:t>.</a:t>
            </a:r>
          </a:p>
          <a:p>
            <a:r>
              <a:rPr lang="en-US" dirty="0"/>
              <a:t>Older families and retirees are the most significant contributors to sales.</a:t>
            </a:r>
          </a:p>
          <a:p>
            <a:r>
              <a:rPr lang="en-US" dirty="0"/>
              <a:t>Pack sizes of </a:t>
            </a:r>
            <a:r>
              <a:rPr lang="en-US" b="1" dirty="0"/>
              <a:t>150g</a:t>
            </a:r>
            <a:r>
              <a:rPr lang="en-US" dirty="0"/>
              <a:t> and </a:t>
            </a:r>
            <a:r>
              <a:rPr lang="en-US" b="1" dirty="0"/>
              <a:t>175g</a:t>
            </a:r>
            <a:r>
              <a:rPr lang="en-US" dirty="0"/>
              <a:t> contributed over </a:t>
            </a:r>
            <a:r>
              <a:rPr lang="en-US" b="1" dirty="0"/>
              <a:t>60% of sales</a:t>
            </a:r>
            <a:r>
              <a:rPr lang="en-US" dirty="0"/>
              <a:t>.</a:t>
            </a:r>
          </a:p>
        </p:txBody>
      </p:sp>
      <p:sp>
        <p:nvSpPr>
          <p:cNvPr id="14" name="TextBox 13">
            <a:extLst>
              <a:ext uri="{FF2B5EF4-FFF2-40B4-BE49-F238E27FC236}">
                <a16:creationId xmlns:a16="http://schemas.microsoft.com/office/drawing/2014/main" id="{23C31CC2-A023-4DCE-BFD0-9EDC88FB17AD}"/>
              </a:ext>
            </a:extLst>
          </p:cNvPr>
          <p:cNvSpPr txBox="1"/>
          <p:nvPr/>
        </p:nvSpPr>
        <p:spPr>
          <a:xfrm>
            <a:off x="8141044" y="5428486"/>
            <a:ext cx="3581400" cy="96320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noAutofit/>
          </a:bodyPr>
          <a:lstStyle/>
          <a:p>
            <a:r>
              <a:rPr lang="en-US" sz="1200" b="1" dirty="0"/>
              <a:t>Recommendations</a:t>
            </a:r>
            <a:r>
              <a:rPr lang="en-US" sz="1200" dirty="0"/>
              <a:t>:</a:t>
            </a:r>
            <a:endParaRPr lang="hu-HU" sz="1200" dirty="0"/>
          </a:p>
          <a:p>
            <a:r>
              <a:rPr lang="en-US" sz="1200" dirty="0"/>
              <a:t>Expand trial layouts to stores with similar customer profiles.</a:t>
            </a:r>
          </a:p>
          <a:p>
            <a:r>
              <a:rPr lang="en-US" sz="1200" dirty="0"/>
              <a:t>Optimize product placement and marketing efforts toward high-performing SKUs.</a:t>
            </a:r>
          </a:p>
          <a:p>
            <a:pPr algn="l"/>
            <a:endParaRPr lang="en-US" sz="1200" dirty="0" err="1">
              <a:latin typeface="Roboto Light" panose="02000000000000000000" pitchFamily="2" charset="0"/>
              <a:ea typeface="Roboto Light" panose="02000000000000000000" pitchFamily="2" charset="0"/>
            </a:endParaRPr>
          </a:p>
        </p:txBody>
      </p:sp>
      <p:pic>
        <p:nvPicPr>
          <p:cNvPr id="19" name="Picture 18">
            <a:extLst>
              <a:ext uri="{FF2B5EF4-FFF2-40B4-BE49-F238E27FC236}">
                <a16:creationId xmlns:a16="http://schemas.microsoft.com/office/drawing/2014/main" id="{3B791184-E046-4D09-80DA-F16A06ADB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817" y="2514772"/>
            <a:ext cx="5701246" cy="2820109"/>
          </a:xfrm>
          <a:prstGeom prst="rect">
            <a:avLst/>
          </a:prstGeom>
        </p:spPr>
      </p:pic>
      <p:pic>
        <p:nvPicPr>
          <p:cNvPr id="21" name="Picture 20">
            <a:extLst>
              <a:ext uri="{FF2B5EF4-FFF2-40B4-BE49-F238E27FC236}">
                <a16:creationId xmlns:a16="http://schemas.microsoft.com/office/drawing/2014/main" id="{DADE08D6-6ECB-48C6-8412-A23E7C7E8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446" y="2514772"/>
            <a:ext cx="5580575" cy="2743205"/>
          </a:xfrm>
          <a:prstGeom prst="rect">
            <a:avLst/>
          </a:prstGeom>
        </p:spPr>
      </p:pic>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085415" y="219979"/>
            <a:ext cx="10479600" cy="824400"/>
          </a:xfrm>
        </p:spPr>
        <p:txBody>
          <a:bodyPr/>
          <a:lstStyle/>
          <a:p>
            <a:r>
              <a:rPr lang="en-AU" dirty="0"/>
              <a:t>Executive summary</a:t>
            </a:r>
          </a:p>
        </p:txBody>
      </p:sp>
      <p:sp>
        <p:nvSpPr>
          <p:cNvPr id="4" name="Oval 3">
            <a:extLst>
              <a:ext uri="{FF2B5EF4-FFF2-40B4-BE49-F238E27FC236}">
                <a16:creationId xmlns:a16="http://schemas.microsoft.com/office/drawing/2014/main" id="{6119FD76-5291-4DCE-ABA7-CB4071977446}"/>
              </a:ext>
            </a:extLst>
          </p:cNvPr>
          <p:cNvSpPr/>
          <p:nvPr/>
        </p:nvSpPr>
        <p:spPr>
          <a:xfrm>
            <a:off x="1139125" y="882514"/>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6" name="TextBox 5">
            <a:extLst>
              <a:ext uri="{FF2B5EF4-FFF2-40B4-BE49-F238E27FC236}">
                <a16:creationId xmlns:a16="http://schemas.microsoft.com/office/drawing/2014/main" id="{137F3905-5F88-4AD8-B8BF-328D7125D24F}"/>
              </a:ext>
            </a:extLst>
          </p:cNvPr>
          <p:cNvSpPr txBox="1"/>
          <p:nvPr/>
        </p:nvSpPr>
        <p:spPr>
          <a:xfrm>
            <a:off x="1907825" y="961452"/>
            <a:ext cx="1896185" cy="406837"/>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13" name="Rectangle 5">
            <a:extLst>
              <a:ext uri="{FF2B5EF4-FFF2-40B4-BE49-F238E27FC236}">
                <a16:creationId xmlns:a16="http://schemas.microsoft.com/office/drawing/2014/main" id="{8A16D27A-8DD3-4318-8227-7EA6B74D73FA}"/>
              </a:ext>
            </a:extLst>
          </p:cNvPr>
          <p:cNvSpPr>
            <a:spLocks noChangeArrowheads="1"/>
          </p:cNvSpPr>
          <p:nvPr/>
        </p:nvSpPr>
        <p:spPr bwMode="auto">
          <a:xfrm>
            <a:off x="2855917" y="882694"/>
            <a:ext cx="866957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Key </a:t>
            </a:r>
            <a:r>
              <a:rPr lang="en-US" b="1" dirty="0" err="1"/>
              <a:t>Callouts</a:t>
            </a:r>
            <a:r>
              <a:rPr lang="en-US" dirty="0" err="1"/>
              <a:t>:Trial</a:t>
            </a:r>
            <a:r>
              <a:rPr lang="en-US" dirty="0"/>
              <a:t> stores showed a </a:t>
            </a:r>
            <a:r>
              <a:rPr lang="en-US" b="1" dirty="0"/>
              <a:t>12-15% increase in sales</a:t>
            </a:r>
            <a:r>
              <a:rPr lang="en-US" dirty="0"/>
              <a:t> compared to control stores.</a:t>
            </a:r>
          </a:p>
          <a:p>
            <a:r>
              <a:rPr lang="en-US" dirty="0"/>
              <a:t>Sales growth was driven by:</a:t>
            </a:r>
          </a:p>
          <a:p>
            <a:pPr lvl="1"/>
            <a:r>
              <a:rPr lang="en-US" b="1" dirty="0"/>
              <a:t>10% increase in unique customer visits</a:t>
            </a:r>
            <a:r>
              <a:rPr lang="en-US" dirty="0"/>
              <a:t>.</a:t>
            </a:r>
          </a:p>
          <a:p>
            <a:pPr lvl="1"/>
            <a:r>
              <a:rPr lang="en-US" b="1" dirty="0"/>
              <a:t>8% increase in basket size</a:t>
            </a:r>
            <a:r>
              <a:rPr lang="en-US" dirty="0"/>
              <a:t>.</a:t>
            </a:r>
          </a:p>
          <a:p>
            <a:r>
              <a:rPr lang="en-US" dirty="0"/>
              <a:t>Statistical testing confirms these differences are </a:t>
            </a:r>
            <a:r>
              <a:rPr lang="en-US" b="1" dirty="0"/>
              <a:t>significant</a:t>
            </a:r>
            <a:r>
              <a:rPr lang="en-US" dirty="0"/>
              <a:t>.</a:t>
            </a:r>
          </a:p>
        </p:txBody>
      </p:sp>
      <p:pic>
        <p:nvPicPr>
          <p:cNvPr id="8" name="Picture 7">
            <a:extLst>
              <a:ext uri="{FF2B5EF4-FFF2-40B4-BE49-F238E27FC236}">
                <a16:creationId xmlns:a16="http://schemas.microsoft.com/office/drawing/2014/main" id="{E48916EA-C914-4F38-A664-C4A95D1AA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004" y="2715778"/>
            <a:ext cx="9427975" cy="3589633"/>
          </a:xfrm>
          <a:prstGeom prst="rect">
            <a:avLst/>
          </a:prstGeom>
        </p:spPr>
      </p:pic>
    </p:spTree>
    <p:extLst>
      <p:ext uri="{BB962C8B-B14F-4D97-AF65-F5344CB8AC3E}">
        <p14:creationId xmlns:p14="http://schemas.microsoft.com/office/powerpoint/2010/main" val="402456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pic>
        <p:nvPicPr>
          <p:cNvPr id="5" name="Picture 4">
            <a:extLst>
              <a:ext uri="{FF2B5EF4-FFF2-40B4-BE49-F238E27FC236}">
                <a16:creationId xmlns:a16="http://schemas.microsoft.com/office/drawing/2014/main" id="{E54D65A4-BC6E-4FD1-A626-6B647E79E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469" y="3122612"/>
            <a:ext cx="5442945" cy="3457707"/>
          </a:xfrm>
          <a:prstGeom prst="rect">
            <a:avLst/>
          </a:prstGeom>
        </p:spPr>
      </p:pic>
      <p:sp>
        <p:nvSpPr>
          <p:cNvPr id="6" name="Rectangle 1">
            <a:extLst>
              <a:ext uri="{FF2B5EF4-FFF2-40B4-BE49-F238E27FC236}">
                <a16:creationId xmlns:a16="http://schemas.microsoft.com/office/drawing/2014/main" id="{DEC27E3C-8180-4391-8FB3-BA5ED9010474}"/>
              </a:ext>
            </a:extLst>
          </p:cNvPr>
          <p:cNvSpPr>
            <a:spLocks noChangeArrowheads="1"/>
          </p:cNvSpPr>
          <p:nvPr/>
        </p:nvSpPr>
        <p:spPr bwMode="auto">
          <a:xfrm>
            <a:off x="1698599" y="3824663"/>
            <a:ext cx="45228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Affluent families and older retirees</a:t>
            </a:r>
            <a:r>
              <a:rPr kumimoji="0" lang="en-US" altLang="en-US" sz="1800" b="0" i="0" u="none" strike="noStrike" cap="none" normalizeH="0" baseline="0" dirty="0">
                <a:ln>
                  <a:noFill/>
                </a:ln>
                <a:solidFill>
                  <a:schemeClr val="tx1"/>
                </a:solidFill>
                <a:effectLst/>
                <a:latin typeface="Arial" panose="020B0604020202020204" pitchFamily="34" charset="0"/>
              </a:rPr>
              <a:t> are the largest contributors to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Premium customers are more likely to try new brands and purchase larger packs.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Stretch Goal</a:t>
            </a:r>
            <a:r>
              <a:rPr kumimoji="0" lang="en-US" altLang="en-US" sz="1800" b="0" i="0" u="none" strike="noStrike" cap="none" normalizeH="0" baseline="0" dirty="0">
                <a:ln>
                  <a:noFill/>
                </a:ln>
                <a:solidFill>
                  <a:schemeClr val="tx1"/>
                </a:solidFill>
                <a:effectLst/>
                <a:latin typeface="Arial" panose="020B0604020202020204" pitchFamily="34" charset="0"/>
              </a:rPr>
              <a:t>: Visualize proportions by affluence and life stage </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Rectangle 1">
            <a:extLst>
              <a:ext uri="{FF2B5EF4-FFF2-40B4-BE49-F238E27FC236}">
                <a16:creationId xmlns:a16="http://schemas.microsoft.com/office/drawing/2014/main" id="{1409A5C7-2FBD-4417-AAC4-E8D63EE0EB02}"/>
              </a:ext>
            </a:extLst>
          </p:cNvPr>
          <p:cNvSpPr/>
          <p:nvPr/>
        </p:nvSpPr>
        <p:spPr>
          <a:xfrm>
            <a:off x="1320800" y="319038"/>
            <a:ext cx="10871200" cy="1200329"/>
          </a:xfrm>
          <a:prstGeom prst="rect">
            <a:avLst/>
          </a:prstGeom>
        </p:spPr>
        <p:txBody>
          <a:bodyPr wrap="square">
            <a:spAutoFit/>
          </a:bodyPr>
          <a:lstStyle/>
          <a:p>
            <a:r>
              <a:rPr lang="en-US" b="1" dirty="0"/>
              <a:t>Affluent families and older retirees are the largest contributors to total sales, with premium customers driving the majority of revenue growth. Focused strategies targeting these segments can maximize profitability.„</a:t>
            </a:r>
            <a:endParaRPr lang="hu-HU" b="1" dirty="0"/>
          </a:p>
          <a:p>
            <a:endParaRPr lang="en-US" dirty="0"/>
          </a:p>
          <a:p>
            <a:r>
              <a:rPr lang="en-US" b="1" dirty="0"/>
              <a:t>Visual to Include</a:t>
            </a:r>
            <a:endParaRPr lang="en-US" dirty="0"/>
          </a:p>
        </p:txBody>
      </p:sp>
      <p:pic>
        <p:nvPicPr>
          <p:cNvPr id="5" name="Picture 4">
            <a:extLst>
              <a:ext uri="{FF2B5EF4-FFF2-40B4-BE49-F238E27FC236}">
                <a16:creationId xmlns:a16="http://schemas.microsoft.com/office/drawing/2014/main" id="{463FB0F5-C15A-4101-82F1-A3F5B8D57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49" y="1639966"/>
            <a:ext cx="8572499" cy="4447569"/>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Rectangle 2">
            <a:extLst>
              <a:ext uri="{FF2B5EF4-FFF2-40B4-BE49-F238E27FC236}">
                <a16:creationId xmlns:a16="http://schemas.microsoft.com/office/drawing/2014/main" id="{40658643-E624-471B-93EA-05DDFCD66450}"/>
              </a:ext>
            </a:extLst>
          </p:cNvPr>
          <p:cNvSpPr/>
          <p:nvPr/>
        </p:nvSpPr>
        <p:spPr>
          <a:xfrm>
            <a:off x="1848908" y="1523999"/>
            <a:ext cx="9818159" cy="3139321"/>
          </a:xfrm>
          <a:prstGeom prst="rect">
            <a:avLst/>
          </a:prstGeom>
        </p:spPr>
        <p:txBody>
          <a:bodyPr wrap="square">
            <a:spAutoFit/>
          </a:bodyPr>
          <a:lstStyle/>
          <a:p>
            <a:r>
              <a:rPr lang="en-US" b="1" dirty="0"/>
              <a:t>Key Insight</a:t>
            </a:r>
            <a:r>
              <a:rPr lang="en-US" dirty="0"/>
              <a:t>:</a:t>
            </a:r>
          </a:p>
          <a:p>
            <a:pPr>
              <a:buFont typeface="Arial" panose="020B0604020202020204" pitchFamily="34" charset="0"/>
              <a:buChar char="•"/>
            </a:pPr>
            <a:r>
              <a:rPr lang="en-US" b="1" dirty="0"/>
              <a:t>"Affluent families and premium customers drive the majority of sales in the chips category, contributing over 60% of total revenue. They exhibit a higher preference for premium products and larger pack sizes, indicating greater willingness to spend on quality and quantity.„</a:t>
            </a:r>
            <a:endParaRPr lang="hu-HU" b="1" dirty="0"/>
          </a:p>
          <a:p>
            <a:pPr>
              <a:buFont typeface="Arial" panose="020B0604020202020204" pitchFamily="34" charset="0"/>
              <a:buChar char="•"/>
            </a:pPr>
            <a:endParaRPr lang="hu-HU" b="1" dirty="0"/>
          </a:p>
          <a:p>
            <a:pPr>
              <a:buFont typeface="Arial" panose="020B0604020202020204" pitchFamily="34" charset="0"/>
              <a:buChar char="•"/>
            </a:pPr>
            <a:endParaRPr lang="hu-HU" b="1" dirty="0"/>
          </a:p>
          <a:p>
            <a:endParaRPr lang="en-US" dirty="0"/>
          </a:p>
          <a:p>
            <a:r>
              <a:rPr lang="en-US" b="1" dirty="0"/>
              <a:t>Supporting Points</a:t>
            </a:r>
            <a:r>
              <a:rPr lang="en-US" dirty="0"/>
              <a:t>:</a:t>
            </a:r>
          </a:p>
          <a:p>
            <a:pPr>
              <a:buFont typeface="+mj-lt"/>
              <a:buAutoNum type="arabicPeriod"/>
            </a:pPr>
            <a:r>
              <a:rPr lang="en-US" dirty="0"/>
              <a:t>Affluent families and older retirees are the most significant contributors to sales.</a:t>
            </a:r>
          </a:p>
          <a:p>
            <a:pPr>
              <a:buFont typeface="+mj-lt"/>
              <a:buAutoNum type="arabicPeriod"/>
            </a:pPr>
            <a:r>
              <a:rPr lang="en-US" dirty="0"/>
              <a:t>Premium customers spend </a:t>
            </a:r>
            <a:r>
              <a:rPr lang="en-US" b="1" dirty="0"/>
              <a:t>30% more per transaction</a:t>
            </a:r>
            <a:r>
              <a:rPr lang="en-US" dirty="0"/>
              <a:t> compared to mainstream customers.</a:t>
            </a:r>
          </a:p>
          <a:p>
            <a:pPr>
              <a:buFont typeface="+mj-lt"/>
              <a:buAutoNum type="arabicPeriod"/>
            </a:pPr>
            <a:r>
              <a:rPr lang="en-US" dirty="0"/>
              <a:t>These groups show a strong preference for </a:t>
            </a:r>
            <a:r>
              <a:rPr lang="en-US" b="1" dirty="0"/>
              <a:t>medium pack sizes (175g)</a:t>
            </a:r>
            <a:r>
              <a:rPr lang="en-US" dirty="0"/>
              <a:t> and </a:t>
            </a:r>
            <a:r>
              <a:rPr lang="en-US" b="1" dirty="0"/>
              <a:t>premium brands</a:t>
            </a:r>
            <a:r>
              <a:rPr lang="en-US" dirty="0"/>
              <a:t>.</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6908" y="159039"/>
            <a:ext cx="10479600" cy="427162"/>
          </a:xfrm>
        </p:spPr>
        <p:txBody>
          <a:bodyPr/>
          <a:lstStyle/>
          <a:p>
            <a:r>
              <a:rPr lang="en-US" dirty="0"/>
              <a:t>Proportion of Customers by Affluence and Life Stage</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4098" name="Picture 2">
            <a:extLst>
              <a:ext uri="{FF2B5EF4-FFF2-40B4-BE49-F238E27FC236}">
                <a16:creationId xmlns:a16="http://schemas.microsoft.com/office/drawing/2014/main" id="{BBDA60C4-B7AA-485F-AFB0-5096BE413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723900"/>
            <a:ext cx="81534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708819" y="2477550"/>
            <a:ext cx="5516562" cy="505492"/>
          </a:xfrm>
        </p:spPr>
        <p:txBody>
          <a:bodyPr/>
          <a:lstStyle/>
          <a:p>
            <a:r>
              <a:rPr lang="en-AU" dirty="0"/>
              <a:t>Trial store performance</a:t>
            </a:r>
          </a:p>
        </p:txBody>
      </p:sp>
      <p:sp>
        <p:nvSpPr>
          <p:cNvPr id="2" name="Rectangle 1">
            <a:extLst>
              <a:ext uri="{FF2B5EF4-FFF2-40B4-BE49-F238E27FC236}">
                <a16:creationId xmlns:a16="http://schemas.microsoft.com/office/drawing/2014/main" id="{524C61BD-1708-4AE2-BF29-9900E5782213}"/>
              </a:ext>
            </a:extLst>
          </p:cNvPr>
          <p:cNvSpPr/>
          <p:nvPr/>
        </p:nvSpPr>
        <p:spPr>
          <a:xfrm>
            <a:off x="1835278" y="3113754"/>
            <a:ext cx="9653716" cy="2585323"/>
          </a:xfrm>
          <a:prstGeom prst="rect">
            <a:avLst/>
          </a:prstGeom>
        </p:spPr>
        <p:txBody>
          <a:bodyPr wrap="square">
            <a:spAutoFit/>
          </a:bodyPr>
          <a:lstStyle/>
          <a:p>
            <a:pPr>
              <a:buFont typeface="+mj-lt"/>
              <a:buAutoNum type="arabicPeriod"/>
            </a:pPr>
            <a:r>
              <a:rPr lang="en-US" b="1" dirty="0">
                <a:cs typeface="Times New Roman" panose="02020603050405020304" pitchFamily="18" charset="0"/>
              </a:rPr>
              <a:t>Overall Sales Growth</a:t>
            </a:r>
            <a:r>
              <a:rPr lang="en-US" dirty="0">
                <a:cs typeface="Times New Roman" panose="02020603050405020304" pitchFamily="18" charset="0"/>
              </a:rPr>
              <a:t>:</a:t>
            </a:r>
          </a:p>
          <a:p>
            <a:pPr marL="742950" lvl="1" indent="-285750">
              <a:buFont typeface="+mj-lt"/>
              <a:buAutoNum type="arabicPeriod"/>
            </a:pPr>
            <a:r>
              <a:rPr lang="en-US" dirty="0">
                <a:cs typeface="Times New Roman" panose="02020603050405020304" pitchFamily="18" charset="0"/>
              </a:rPr>
              <a:t>Trial stores outperformed control stores with a </a:t>
            </a:r>
            <a:r>
              <a:rPr lang="en-US" b="1" dirty="0">
                <a:cs typeface="Times New Roman" panose="02020603050405020304" pitchFamily="18" charset="0"/>
              </a:rPr>
              <a:t>12-15% increase in total sales</a:t>
            </a:r>
            <a:r>
              <a:rPr lang="en-US" dirty="0">
                <a:cs typeface="Times New Roman" panose="02020603050405020304" pitchFamily="18" charset="0"/>
              </a:rPr>
              <a:t>.</a:t>
            </a:r>
          </a:p>
          <a:p>
            <a:pPr marL="742950" lvl="1" indent="-285750">
              <a:buFont typeface="+mj-lt"/>
              <a:buAutoNum type="arabicPeriod"/>
            </a:pPr>
            <a:r>
              <a:rPr lang="en-US" dirty="0">
                <a:cs typeface="Times New Roman" panose="02020603050405020304" pitchFamily="18" charset="0"/>
              </a:rPr>
              <a:t>The growth was driven by </a:t>
            </a:r>
            <a:r>
              <a:rPr lang="en-US" b="1" dirty="0">
                <a:cs typeface="Times New Roman" panose="02020603050405020304" pitchFamily="18" charset="0"/>
              </a:rPr>
              <a:t>higher basket sizes</a:t>
            </a:r>
            <a:r>
              <a:rPr lang="en-US" dirty="0">
                <a:cs typeface="Times New Roman" panose="02020603050405020304" pitchFamily="18" charset="0"/>
              </a:rPr>
              <a:t> (+8%) and </a:t>
            </a:r>
            <a:r>
              <a:rPr lang="en-US" b="1" dirty="0">
                <a:cs typeface="Times New Roman" panose="02020603050405020304" pitchFamily="18" charset="0"/>
              </a:rPr>
              <a:t>unique customer visits</a:t>
            </a:r>
            <a:r>
              <a:rPr lang="en-US" dirty="0">
                <a:cs typeface="Times New Roman" panose="02020603050405020304" pitchFamily="18" charset="0"/>
              </a:rPr>
              <a:t> (+10%).</a:t>
            </a:r>
          </a:p>
          <a:p>
            <a:pPr>
              <a:buFont typeface="+mj-lt"/>
              <a:buAutoNum type="arabicPeriod"/>
            </a:pPr>
            <a:r>
              <a:rPr lang="en-US" b="1" dirty="0">
                <a:cs typeface="Times New Roman" panose="02020603050405020304" pitchFamily="18" charset="0"/>
              </a:rPr>
              <a:t>Performance by Metrics</a:t>
            </a:r>
            <a:r>
              <a:rPr lang="en-US" dirty="0">
                <a:cs typeface="Times New Roman" panose="02020603050405020304" pitchFamily="18" charset="0"/>
              </a:rPr>
              <a:t>:</a:t>
            </a:r>
          </a:p>
          <a:p>
            <a:pPr marL="742950" lvl="1" indent="-285750">
              <a:buFont typeface="+mj-lt"/>
              <a:buAutoNum type="arabicPeriod"/>
            </a:pPr>
            <a:r>
              <a:rPr lang="en-US" b="1" dirty="0">
                <a:cs typeface="Times New Roman" panose="02020603050405020304" pitchFamily="18" charset="0"/>
              </a:rPr>
              <a:t>Trial Stores (77, 86, 88)</a:t>
            </a:r>
            <a:r>
              <a:rPr lang="en-US" dirty="0">
                <a:cs typeface="Times New Roman" panose="02020603050405020304" pitchFamily="18" charset="0"/>
              </a:rPr>
              <a:t>:</a:t>
            </a:r>
          </a:p>
          <a:p>
            <a:pPr marL="1143000" lvl="2" indent="-228600">
              <a:buFont typeface="+mj-lt"/>
              <a:buAutoNum type="arabicPeriod"/>
            </a:pPr>
            <a:r>
              <a:rPr lang="en-US" dirty="0">
                <a:cs typeface="Times New Roman" panose="02020603050405020304" pitchFamily="18" charset="0"/>
              </a:rPr>
              <a:t>Increased total sales by 15% during the trial period.</a:t>
            </a:r>
          </a:p>
          <a:p>
            <a:pPr marL="1143000" lvl="2" indent="-228600">
              <a:buFont typeface="+mj-lt"/>
              <a:buAutoNum type="arabicPeriod"/>
            </a:pPr>
            <a:r>
              <a:rPr lang="en-US" dirty="0">
                <a:cs typeface="Times New Roman" panose="02020603050405020304" pitchFamily="18" charset="0"/>
              </a:rPr>
              <a:t>Significant growth in premium customer transactions.</a:t>
            </a:r>
          </a:p>
          <a:p>
            <a:pPr marL="742950" lvl="1" indent="-285750">
              <a:buFont typeface="+mj-lt"/>
              <a:buAutoNum type="arabicPeriod"/>
            </a:pPr>
            <a:r>
              <a:rPr lang="en-US" b="1" dirty="0">
                <a:cs typeface="Times New Roman" panose="02020603050405020304" pitchFamily="18" charset="0"/>
              </a:rPr>
              <a:t>Control Stores (e.g., 95, 237)</a:t>
            </a:r>
            <a:r>
              <a:rPr lang="en-US" dirty="0">
                <a:cs typeface="Times New Roman" panose="02020603050405020304" pitchFamily="18" charset="0"/>
              </a:rPr>
              <a:t>:</a:t>
            </a:r>
          </a:p>
          <a:p>
            <a:pPr marL="1143000" lvl="2" indent="-228600">
              <a:buFont typeface="+mj-lt"/>
              <a:buAutoNum type="arabicPeriod"/>
            </a:pPr>
            <a:r>
              <a:rPr lang="en-US" dirty="0">
                <a:cs typeface="Times New Roman" panose="02020603050405020304" pitchFamily="18" charset="0"/>
              </a:rPr>
              <a:t>Showed stable but comparatively lower sales trends.</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7284</TotalTime>
  <Words>896</Words>
  <Application>Microsoft Office PowerPoint</Application>
  <PresentationFormat>Widescreen</PresentationFormat>
  <Paragraphs>94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Light</vt:lpstr>
      <vt:lpstr>Roboto</vt:lpstr>
      <vt:lpstr>Times New Roman</vt:lpstr>
      <vt:lpstr>Roboto Medium</vt:lpstr>
      <vt:lpstr>Arial</vt:lpstr>
      <vt:lpstr>Calibri</vt:lpstr>
      <vt:lpstr>Office Theme</vt:lpstr>
      <vt:lpstr>Category review: Chips</vt:lpstr>
      <vt:lpstr>PowerPoint Presentation</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Kouanda Halim Massud</cp:lastModifiedBy>
  <cp:revision>475</cp:revision>
  <dcterms:created xsi:type="dcterms:W3CDTF">2018-02-07T23:23:24Z</dcterms:created>
  <dcterms:modified xsi:type="dcterms:W3CDTF">2025-01-16T11:32:38Z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