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660" r:id="rId2"/>
    <p:sldMasterId id="2147483672" r:id="rId3"/>
    <p:sldMasterId id="2147483684" r:id="rId4"/>
    <p:sldMasterId id="2147483696" r:id="rId5"/>
    <p:sldMasterId id="2147483708" r:id="rId6"/>
  </p:sldMasterIdLst>
  <p:notesMasterIdLst>
    <p:notesMasterId r:id="rId130"/>
  </p:notesMasterIdLst>
  <p:sldIdLst>
    <p:sldId id="519" r:id="rId7"/>
    <p:sldId id="457" r:id="rId8"/>
    <p:sldId id="416" r:id="rId9"/>
    <p:sldId id="404" r:id="rId10"/>
    <p:sldId id="417" r:id="rId11"/>
    <p:sldId id="426" r:id="rId12"/>
    <p:sldId id="458" r:id="rId13"/>
    <p:sldId id="413" r:id="rId14"/>
    <p:sldId id="483" r:id="rId15"/>
    <p:sldId id="440" r:id="rId16"/>
    <p:sldId id="441" r:id="rId17"/>
    <p:sldId id="427" r:id="rId18"/>
    <p:sldId id="436" r:id="rId19"/>
    <p:sldId id="443" r:id="rId20"/>
    <p:sldId id="444" r:id="rId21"/>
    <p:sldId id="508" r:id="rId22"/>
    <p:sldId id="445" r:id="rId23"/>
    <p:sldId id="506" r:id="rId24"/>
    <p:sldId id="410" r:id="rId25"/>
    <p:sldId id="419" r:id="rId26"/>
    <p:sldId id="409" r:id="rId27"/>
    <p:sldId id="428" r:id="rId28"/>
    <p:sldId id="494" r:id="rId29"/>
    <p:sldId id="495" r:id="rId30"/>
    <p:sldId id="484" r:id="rId31"/>
    <p:sldId id="437" r:id="rId32"/>
    <p:sldId id="414" r:id="rId33"/>
    <p:sldId id="431" r:id="rId34"/>
    <p:sldId id="529" r:id="rId35"/>
    <p:sldId id="527" r:id="rId36"/>
    <p:sldId id="412" r:id="rId37"/>
    <p:sldId id="420" r:id="rId38"/>
    <p:sldId id="421" r:id="rId39"/>
    <p:sldId id="423" r:id="rId40"/>
    <p:sldId id="424" r:id="rId41"/>
    <p:sldId id="425" r:id="rId42"/>
    <p:sldId id="460" r:id="rId43"/>
    <p:sldId id="461" r:id="rId44"/>
    <p:sldId id="459" r:id="rId45"/>
    <p:sldId id="462" r:id="rId46"/>
    <p:sldId id="478" r:id="rId47"/>
    <p:sldId id="479" r:id="rId48"/>
    <p:sldId id="480" r:id="rId49"/>
    <p:sldId id="481" r:id="rId50"/>
    <p:sldId id="482" r:id="rId51"/>
    <p:sldId id="456" r:id="rId52"/>
    <p:sldId id="463" r:id="rId53"/>
    <p:sldId id="464" r:id="rId54"/>
    <p:sldId id="520" r:id="rId55"/>
    <p:sldId id="521" r:id="rId56"/>
    <p:sldId id="522" r:id="rId57"/>
    <p:sldId id="465" r:id="rId58"/>
    <p:sldId id="468" r:id="rId59"/>
    <p:sldId id="477" r:id="rId60"/>
    <p:sldId id="474" r:id="rId61"/>
    <p:sldId id="496" r:id="rId62"/>
    <p:sldId id="497" r:id="rId63"/>
    <p:sldId id="469" r:id="rId64"/>
    <p:sldId id="470" r:id="rId65"/>
    <p:sldId id="523" r:id="rId66"/>
    <p:sldId id="524" r:id="rId67"/>
    <p:sldId id="525" r:id="rId68"/>
    <p:sldId id="526" r:id="rId69"/>
    <p:sldId id="471" r:id="rId70"/>
    <p:sldId id="442" r:id="rId71"/>
    <p:sldId id="510" r:id="rId72"/>
    <p:sldId id="505" r:id="rId73"/>
    <p:sldId id="503" r:id="rId74"/>
    <p:sldId id="504" r:id="rId75"/>
    <p:sldId id="514" r:id="rId76"/>
    <p:sldId id="511" r:id="rId77"/>
    <p:sldId id="512" r:id="rId78"/>
    <p:sldId id="518" r:id="rId79"/>
    <p:sldId id="513" r:id="rId80"/>
    <p:sldId id="515" r:id="rId81"/>
    <p:sldId id="516" r:id="rId82"/>
    <p:sldId id="509" r:id="rId83"/>
    <p:sldId id="490" r:id="rId84"/>
    <p:sldId id="406" r:id="rId85"/>
    <p:sldId id="429" r:id="rId86"/>
    <p:sldId id="430" r:id="rId87"/>
    <p:sldId id="531" r:id="rId88"/>
    <p:sldId id="534" r:id="rId89"/>
    <p:sldId id="532" r:id="rId90"/>
    <p:sldId id="533" r:id="rId91"/>
    <p:sldId id="432" r:id="rId92"/>
    <p:sldId id="530" r:id="rId93"/>
    <p:sldId id="535" r:id="rId94"/>
    <p:sldId id="536" r:id="rId95"/>
    <p:sldId id="537" r:id="rId96"/>
    <p:sldId id="538" r:id="rId97"/>
    <p:sldId id="435" r:id="rId98"/>
    <p:sldId id="539" r:id="rId99"/>
    <p:sldId id="540" r:id="rId100"/>
    <p:sldId id="489" r:id="rId101"/>
    <p:sldId id="405" r:id="rId102"/>
    <p:sldId id="446" r:id="rId103"/>
    <p:sldId id="447" r:id="rId104"/>
    <p:sldId id="450" r:id="rId105"/>
    <p:sldId id="491" r:id="rId106"/>
    <p:sldId id="451" r:id="rId107"/>
    <p:sldId id="448" r:id="rId108"/>
    <p:sldId id="452" r:id="rId109"/>
    <p:sldId id="502" r:id="rId110"/>
    <p:sldId id="453" r:id="rId111"/>
    <p:sldId id="449" r:id="rId112"/>
    <p:sldId id="454" r:id="rId113"/>
    <p:sldId id="492" r:id="rId114"/>
    <p:sldId id="493" r:id="rId115"/>
    <p:sldId id="498" r:id="rId116"/>
    <p:sldId id="499" r:id="rId117"/>
    <p:sldId id="500" r:id="rId118"/>
    <p:sldId id="501" r:id="rId119"/>
    <p:sldId id="455" r:id="rId120"/>
    <p:sldId id="472" r:id="rId121"/>
    <p:sldId id="466" r:id="rId122"/>
    <p:sldId id="467" r:id="rId123"/>
    <p:sldId id="473" r:id="rId124"/>
    <p:sldId id="422" r:id="rId125"/>
    <p:sldId id="517" r:id="rId126"/>
    <p:sldId id="402" r:id="rId127"/>
    <p:sldId id="403" r:id="rId128"/>
    <p:sldId id="415" r:id="rId1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5"/>
    <a:srgbClr val="FFFFFF"/>
    <a:srgbClr val="E6E6E6"/>
    <a:srgbClr val="EEEEEE"/>
    <a:srgbClr val="393E46"/>
    <a:srgbClr val="222831"/>
    <a:srgbClr val="FFFAFE"/>
    <a:srgbClr val="40514E"/>
    <a:srgbClr val="404040"/>
    <a:srgbClr val="6B7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0" autoAdjust="0"/>
    <p:restoredTop sz="87660" autoAdjust="0"/>
  </p:normalViewPr>
  <p:slideViewPr>
    <p:cSldViewPr snapToGrid="0">
      <p:cViewPr varScale="1">
        <p:scale>
          <a:sx n="74" d="100"/>
          <a:sy n="74" d="100"/>
        </p:scale>
        <p:origin x="916" y="56"/>
      </p:cViewPr>
      <p:guideLst>
        <p:guide orient="horz" pos="2160"/>
        <p:guide pos="3840"/>
      </p:guideLst>
    </p:cSldViewPr>
  </p:slideViewPr>
  <p:notesTextViewPr>
    <p:cViewPr>
      <p:scale>
        <a:sx n="1" d="1"/>
        <a:sy n="1" d="1"/>
      </p:scale>
      <p:origin x="0" y="0"/>
    </p:cViewPr>
  </p:notesTextViewPr>
  <p:sorterViewPr>
    <p:cViewPr>
      <p:scale>
        <a:sx n="100" d="100"/>
        <a:sy n="100" d="100"/>
      </p:scale>
      <p:origin x="0" y="-186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tableStyles" Target="tableStyle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notesMaster" Target="notesMasters/notesMaster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presProps" Target="pres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viewProps" Target="viewProps.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3D48E-A11D-FA4A-A480-D0D1C8B250CB}" type="datetimeFigureOut">
              <a:rPr kumimoji="1" lang="zh-TW" altLang="en-US" smtClean="0"/>
              <a:t>2021/8/30</a:t>
            </a:fld>
            <a:endParaRPr kumimoji="1" lang="zh-TW" alt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47E0D-2C99-454B-875A-EB3007DE4484}" type="slidenum">
              <a:rPr kumimoji="1" lang="zh-TW" altLang="en-US" smtClean="0"/>
              <a:t>‹#›</a:t>
            </a:fld>
            <a:endParaRPr kumimoji="1" lang="zh-TW" altLang="en-US"/>
          </a:p>
        </p:txBody>
      </p:sp>
    </p:spTree>
    <p:extLst>
      <p:ext uri="{BB962C8B-B14F-4D97-AF65-F5344CB8AC3E}">
        <p14:creationId xmlns:p14="http://schemas.microsoft.com/office/powerpoint/2010/main" val="2532264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D347E0D-2C99-454B-875A-EB3007DE4484}" type="slidenum">
              <a:rPr kumimoji="1" lang="zh-TW" altLang="en-US" smtClean="0"/>
              <a:t>4</a:t>
            </a:fld>
            <a:endParaRPr kumimoji="1" lang="zh-TW" altLang="en-US"/>
          </a:p>
        </p:txBody>
      </p:sp>
    </p:spTree>
    <p:extLst>
      <p:ext uri="{BB962C8B-B14F-4D97-AF65-F5344CB8AC3E}">
        <p14:creationId xmlns:p14="http://schemas.microsoft.com/office/powerpoint/2010/main" val="1854459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57516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721371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9649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4780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9087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252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72502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2787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80919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D347E0D-2C99-454B-875A-EB3007DE4484}" type="slidenum">
              <a:rPr kumimoji="1" lang="zh-TW" altLang="en-US" smtClean="0"/>
              <a:t>33</a:t>
            </a:fld>
            <a:endParaRPr kumimoji="1" lang="zh-TW" altLang="en-US"/>
          </a:p>
        </p:txBody>
      </p:sp>
    </p:spTree>
    <p:extLst>
      <p:ext uri="{BB962C8B-B14F-4D97-AF65-F5344CB8AC3E}">
        <p14:creationId xmlns:p14="http://schemas.microsoft.com/office/powerpoint/2010/main" val="133223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71424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一個程式可以根據過去的經驗</a:t>
            </a:r>
            <a:r>
              <a:rPr lang="en-US" altLang="zh-TW" sz="1200" b="0" i="0" kern="1200" dirty="0" smtClean="0">
                <a:solidFill>
                  <a:schemeClr val="tx1"/>
                </a:solidFill>
                <a:effectLst/>
                <a:latin typeface="+mn-lt"/>
                <a:ea typeface="+mn-ea"/>
                <a:cs typeface="+mn-cs"/>
              </a:rPr>
              <a:t>(Data)</a:t>
            </a:r>
            <a:r>
              <a:rPr lang="zh-TW" altLang="en-US" sz="1200" b="0" i="0" kern="1200" dirty="0" smtClean="0">
                <a:solidFill>
                  <a:schemeClr val="tx1"/>
                </a:solidFill>
                <a:effectLst/>
                <a:latin typeface="+mn-lt"/>
                <a:ea typeface="+mn-ea"/>
                <a:cs typeface="+mn-cs"/>
              </a:rPr>
              <a:t>去做某些的任務</a:t>
            </a:r>
            <a:r>
              <a:rPr lang="en-US" altLang="zh-TW" sz="1200" b="0" i="0" kern="1200" dirty="0" smtClean="0">
                <a:solidFill>
                  <a:schemeClr val="tx1"/>
                </a:solidFill>
                <a:effectLst/>
                <a:latin typeface="+mn-lt"/>
                <a:ea typeface="+mn-ea"/>
                <a:cs typeface="+mn-cs"/>
              </a:rPr>
              <a:t>(Task)</a:t>
            </a:r>
            <a:r>
              <a:rPr lang="zh-TW" altLang="en-US" sz="1200" b="0" i="0" kern="1200" dirty="0" smtClean="0">
                <a:solidFill>
                  <a:schemeClr val="tx1"/>
                </a:solidFill>
                <a:effectLst/>
                <a:latin typeface="+mn-lt"/>
                <a:ea typeface="+mn-ea"/>
                <a:cs typeface="+mn-cs"/>
              </a:rPr>
              <a:t>，然後會有一個評估這些</a:t>
            </a:r>
            <a:r>
              <a:rPr lang="en-US" altLang="zh-TW" sz="1200" b="0" i="0" kern="1200" dirty="0" smtClean="0">
                <a:solidFill>
                  <a:schemeClr val="tx1"/>
                </a:solidFill>
                <a:effectLst/>
                <a:latin typeface="+mn-lt"/>
                <a:ea typeface="+mn-ea"/>
                <a:cs typeface="+mn-cs"/>
              </a:rPr>
              <a:t>Task</a:t>
            </a:r>
            <a:r>
              <a:rPr lang="zh-TW" altLang="en-US" sz="1200" b="0" i="0" kern="1200" dirty="0" smtClean="0">
                <a:solidFill>
                  <a:schemeClr val="tx1"/>
                </a:solidFill>
                <a:effectLst/>
                <a:latin typeface="+mn-lt"/>
                <a:ea typeface="+mn-ea"/>
                <a:cs typeface="+mn-cs"/>
              </a:rPr>
              <a:t>做得好不好的效能評估</a:t>
            </a:r>
            <a:r>
              <a:rPr lang="en-US" altLang="zh-TW" sz="1200" b="0" i="0" kern="1200" dirty="0" smtClean="0">
                <a:solidFill>
                  <a:schemeClr val="tx1"/>
                </a:solidFill>
                <a:effectLst/>
                <a:latin typeface="+mn-lt"/>
                <a:ea typeface="+mn-ea"/>
                <a:cs typeface="+mn-cs"/>
              </a:rPr>
              <a:t>(performance measure)</a:t>
            </a:r>
            <a:r>
              <a:rPr lang="zh-TW" altLang="en-US" sz="1200" b="0" i="0" kern="1200" dirty="0" smtClean="0">
                <a:solidFill>
                  <a:schemeClr val="tx1"/>
                </a:solidFill>
                <a:effectLst/>
                <a:latin typeface="+mn-lt"/>
                <a:ea typeface="+mn-ea"/>
                <a:cs typeface="+mn-cs"/>
              </a:rPr>
              <a:t>，如果這些效能評估可以透過利用過往資料來提升的話，就叫機器學習。</a:t>
            </a:r>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80950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08101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85351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66338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28679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176399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慣性測量單元</a:t>
            </a:r>
            <a:r>
              <a:rPr lang="en-US" altLang="zh-TW" dirty="0" smtClean="0"/>
              <a:t>,</a:t>
            </a:r>
            <a:r>
              <a:rPr lang="zh-TW" altLang="en-US" dirty="0" smtClean="0"/>
              <a:t> 就所謂的</a:t>
            </a:r>
            <a:r>
              <a:rPr lang="en-US" altLang="zh-TW" dirty="0" smtClean="0"/>
              <a:t>IMU,</a:t>
            </a:r>
            <a:r>
              <a:rPr lang="zh-TW" altLang="en-US" dirty="0" smtClean="0"/>
              <a:t> 是結合了加速器與陀螺儀的工具</a:t>
            </a:r>
            <a:r>
              <a:rPr lang="en-US" altLang="zh-TW" dirty="0" smtClean="0"/>
              <a:t>,</a:t>
            </a:r>
            <a:r>
              <a:rPr lang="zh-TW" altLang="en-US" dirty="0" smtClean="0"/>
              <a:t>對智慧型車輛系統來說</a:t>
            </a:r>
            <a:r>
              <a:rPr lang="en-US" altLang="zh-TW" dirty="0" smtClean="0"/>
              <a:t>,</a:t>
            </a:r>
            <a:r>
              <a:rPr lang="zh-TW" altLang="en-US" dirty="0" smtClean="0"/>
              <a:t>  是最基本且必備的感測器</a:t>
            </a:r>
            <a:r>
              <a:rPr lang="en-US" altLang="zh-TW" dirty="0" smtClean="0"/>
              <a:t>, </a:t>
            </a:r>
            <a:r>
              <a:rPr lang="zh-TW" altLang="en-US" dirty="0" smtClean="0"/>
              <a:t>除了可以用來對車輛狀態做推算以外</a:t>
            </a:r>
            <a:r>
              <a:rPr lang="en-US" altLang="zh-TW" dirty="0" smtClean="0"/>
              <a:t>,</a:t>
            </a:r>
            <a:r>
              <a:rPr lang="zh-TW" altLang="en-US" dirty="0" smtClean="0"/>
              <a:t> 最重要的是可以拿來輔助</a:t>
            </a:r>
            <a:r>
              <a:rPr lang="en-US" altLang="zh-TW" dirty="0" smtClean="0"/>
              <a:t>GPS</a:t>
            </a:r>
            <a:r>
              <a:rPr lang="zh-TW" altLang="en-US" dirty="0" smtClean="0"/>
              <a:t>定位的功能</a:t>
            </a:r>
            <a:r>
              <a:rPr lang="en-US" altLang="zh-TW" dirty="0" smtClean="0"/>
              <a:t>,</a:t>
            </a:r>
            <a:r>
              <a:rPr lang="zh-TW" altLang="en-US" dirty="0" smtClean="0"/>
              <a:t> </a:t>
            </a:r>
            <a:r>
              <a:rPr lang="en-US" altLang="zh-TW" dirty="0" smtClean="0"/>
              <a:t>GPS</a:t>
            </a:r>
            <a:r>
              <a:rPr lang="zh-TW" altLang="en-US" dirty="0" smtClean="0"/>
              <a:t>在許多地方會有接收不到訊號的問題</a:t>
            </a:r>
            <a:r>
              <a:rPr lang="en-US" altLang="zh-TW" dirty="0" smtClean="0"/>
              <a:t>,</a:t>
            </a:r>
            <a:r>
              <a:rPr lang="zh-TW" altLang="en-US" dirty="0" smtClean="0"/>
              <a:t> 所以就必須用</a:t>
            </a:r>
            <a:r>
              <a:rPr lang="en-US" altLang="zh-TW" dirty="0" smtClean="0"/>
              <a:t>IMU</a:t>
            </a:r>
            <a:r>
              <a:rPr lang="zh-TW" altLang="en-US" dirty="0" smtClean="0"/>
              <a:t>做推算</a:t>
            </a:r>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68437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75043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8688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6652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091711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98670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87524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92987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14601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55338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54226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2576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042963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61591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0558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51832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4856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682638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5033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572330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01825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05575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90943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48319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51038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08808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59429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742277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47839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118615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46867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7218458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347E0D-2C99-454B-875A-EB3007DE4484}" type="slidenum">
              <a:rPr kumimoji="1" lang="zh-TW" altLang="en-US" smtClean="0"/>
              <a:t>85</a:t>
            </a:fld>
            <a:endParaRPr kumimoji="1" lang="zh-TW" altLang="en-US"/>
          </a:p>
        </p:txBody>
      </p:sp>
    </p:spTree>
    <p:extLst>
      <p:ext uri="{BB962C8B-B14F-4D97-AF65-F5344CB8AC3E}">
        <p14:creationId xmlns:p14="http://schemas.microsoft.com/office/powerpoint/2010/main" val="353411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568338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2806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10593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17431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1536206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2701368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1584119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04694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94879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30465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805131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241452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661190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750230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1128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576595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0914840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6616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6452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47E0D-2C99-454B-875A-EB3007DE4484}" type="slidenum">
              <a:rPr kumimoji="1"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6559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01BDF3-44B1-E148-8A05-E7BFBCFBEBA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95558738-BD58-9B4D-A578-8BE51AC00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0BD4677C-E2CF-FC47-9F22-D176EC1162F4}"/>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E99B86CE-364C-0B48-9021-5320290D36E7}"/>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2C3D9AC9-9E61-BB4C-AE5C-F7C60AD160B2}"/>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152196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13974-94DE-0442-9086-2F7BBABA694A}"/>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BA25F43D-0724-E043-A91E-4FB138E548AF}"/>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BF9A403E-3FF0-EB46-B62B-B41BC567D30D}"/>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055B1200-68AC-174C-9550-791A51ADACE2}"/>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D27CAEE0-1574-9041-8B7E-ED5B625C41A6}"/>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266012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FAE06C8-89FE-4F48-8370-8753C56BD11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AEE7486F-699F-D94C-836C-3E7E66FB216B}"/>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01A226A3-CF9D-9348-9C37-6FA3F61CF24E}"/>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ACA66697-53EF-BC4D-A5F7-F16E4D974CA3}"/>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24A551C-D0B7-CD4A-A0E9-786A86985442}"/>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316877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E505E1-FE70-3B42-AB09-D2DDC21E3939}"/>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970B4E4B-DA83-5545-8802-17B4E8A0C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12C6AA7F-5D4F-AB45-87FE-645E3258F843}"/>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AAC00D2D-7F5B-9141-B95E-9EECDD23E670}"/>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8F39BE72-C42C-1E41-A450-64EF2276A90D}"/>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1218050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3ED6BE-54AC-F84E-A256-23508947180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340CE95-9A41-A64F-A389-F3FBC273D240}"/>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3D82985C-E93F-C84B-8B0C-C3E1456B5E77}"/>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5F0D0964-9ACF-A745-ACF4-658624A58C28}"/>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D962E789-CB60-2744-9C78-E1CF2AF7C1FE}"/>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2859598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F1C75-7ECC-C947-AE21-220C0B9465C5}"/>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C9216A2B-50DD-624E-BFD3-2454678DB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B81D584A-0B9F-9147-9345-AA16EDF1C7E6}"/>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0C7D6C79-EC3D-3D4E-9D43-91AD626A4451}"/>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4FD4BD01-4B08-4941-92C1-AEFC26C3DBDD}"/>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3689346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37AEE5-8C47-5C47-B9BB-46B52B287E0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A9E732B-38EA-A04F-8F96-FF474E447694}"/>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E5625A5-C2E9-FE45-BB6F-530D2B7A389B}"/>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5BD34324-70D3-D147-BEB5-4931F88BA323}"/>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3AAA8451-C62E-2441-A997-E11D54C8E197}"/>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C281357D-9189-A447-96DC-FE743A90CFCD}"/>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2327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DCD54-BC09-BF43-8C8C-0B76D658102B}"/>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02AB13DB-F672-6D41-8419-11E10FB2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FF2180D3-20C7-2440-87D2-E5C7C8E88189}"/>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4A1485CC-4010-9D49-A5CF-81DED0F6D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06AAEAB2-BFAB-D54C-B90B-D8C6A7780803}"/>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54573004-6F13-7041-B88D-1F21F13604C7}"/>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1676C9E9-D901-5244-A517-F7882C815013}"/>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42B12E52-F3ED-6F43-967B-27144EB4B803}"/>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106882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4E2D6-55C3-404F-9EFE-F813DA1AA145}"/>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83B2D746-2C47-E544-B1B0-3E39B708A0BC}"/>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7F2FE66B-4C89-8B49-B345-4175BD167781}"/>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73D65C3B-6E03-2A4E-B2B1-B6A9868962CA}"/>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2183599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62706402-C8D0-714A-B37E-D54FB36FC9F5}"/>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0263A416-52FC-E143-9526-096BE7713EF2}"/>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62DE48EC-359E-5A45-8FB3-0A46550C1DCF}"/>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3830589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0B4FE5-DFF0-B141-A13F-2E78A53CFB7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A8E567D-A246-7F42-8904-1E07B23C7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7B2D6954-6A12-6D43-A8E8-E86477253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3B27E148-2092-604A-A7A4-21F457013DEA}"/>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C50502AF-90A5-E342-9C69-6C4166356788}"/>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59F0FB72-AEA3-6C4F-B142-702943146401}"/>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339572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7BDCE9-2345-5841-95F9-83264CE9808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757E046-F5DB-E040-95BA-A2B92BCED092}"/>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F4248542-0B32-254B-8E8D-83DB4F5DEAB7}"/>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67085B1E-ED43-5147-B0D5-39B2632FBD3E}"/>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A0DCDC72-E72F-D84C-B171-A5D9837AE11C}"/>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1186170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945D34-56E5-B44F-8916-8FC1F3E254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AD718012-8245-B44B-A701-640C3AC30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1FE21D23-3402-E041-A106-66317A90C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7201DDD5-3442-924B-88B8-DE9BCE04F125}"/>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4E404028-0ED8-8148-9459-450F898DD817}"/>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6640508A-3435-1048-8821-E71E266B4BA7}"/>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174270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843FEA-49E5-F64E-9979-C747664EEDFE}"/>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D67EC301-FF3C-3C49-8AB8-18B93F5ED7E6}"/>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0813A40A-DFE0-7342-9465-881E732266D2}"/>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B6FA9214-7CF1-5D4E-8EDA-9489E81E53F1}"/>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B7EE1BEF-3158-8A46-85D1-FA68F8C152A4}"/>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2486222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43291E5-24A9-0442-91AC-E2ED1CCC25F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3C3E0421-7483-1F46-93AF-180D1AEC5894}"/>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559BA6A4-5714-9941-BFB2-DF31ED79BBC7}"/>
              </a:ext>
            </a:extLst>
          </p:cNvPr>
          <p:cNvSpPr>
            <a:spLocks noGrp="1"/>
          </p:cNvSpPr>
          <p:nvPr>
            <p:ph type="dt" sz="half" idx="10"/>
          </p:nvPr>
        </p:nvSpPr>
        <p:spPr/>
        <p:txBody>
          <a:body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1B1B4ACA-8F43-5F45-8E3E-7F6B233792A0}"/>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EC3C9FD4-43F8-554E-9C27-320D919973F7}"/>
              </a:ext>
            </a:extLst>
          </p:cNvPr>
          <p:cNvSpPr>
            <a:spLocks noGrp="1"/>
          </p:cNvSpPr>
          <p:nvPr>
            <p:ph type="sldNum" sz="quarter" idx="12"/>
          </p:nvPr>
        </p:nvSpPr>
        <p:spPr/>
        <p:txBody>
          <a:bodyPr/>
          <a:lstStyle/>
          <a:p>
            <a:fld id="{66FAE08B-A5D7-C346-BDB5-45DBCD0EB67E}" type="slidenum">
              <a:rPr kumimoji="1" lang="zh-TW" altLang="en-US" smtClean="0"/>
              <a:t>‹#›</a:t>
            </a:fld>
            <a:endParaRPr kumimoji="1" lang="zh-TW" altLang="en-US"/>
          </a:p>
        </p:txBody>
      </p:sp>
    </p:spTree>
    <p:extLst>
      <p:ext uri="{BB962C8B-B14F-4D97-AF65-F5344CB8AC3E}">
        <p14:creationId xmlns:p14="http://schemas.microsoft.com/office/powerpoint/2010/main" val="302384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8759DB-9D3F-AC4B-9B51-F54C81C9D609}"/>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78789303-91F2-4B4D-9DA9-90803B470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83E7AD4A-FAE7-9940-B3D5-D1A510F954ED}"/>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AA4A7072-D23C-E248-ADA2-C66069350CFA}"/>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7BD10029-1D17-4041-9EAC-C422B767A406}"/>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2657513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83DA3-9AC7-8C4E-87EF-9BACABDB80B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E350E4B-3FA6-BB46-9480-9B949D3A46A3}"/>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2791525D-F37B-6845-B192-E6F57EF62CDE}"/>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FE9C97CF-DBA3-D648-A4E8-1AEB6F667C18}"/>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BA18706B-67D1-0C4C-811C-BFFEDEFF1F79}"/>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481804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40A6E7-8AF4-244E-B8C2-D7375B6EFA0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AE5C6DB2-E556-AA43-A0F9-C827226F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D2A55197-D9C6-4D4D-BB67-6FDBD511DF6D}"/>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78C2804A-6F97-3940-8E9D-21DF3B4AC870}"/>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20E4107-0443-FE41-9F50-240B3FFC72C5}"/>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3869638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277EF-EE3F-C542-85F5-7ADAA9A3CD4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543475E-4D51-F544-B9AE-0E36B375CF81}"/>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B8CF46D1-184F-1E4C-9FC9-653EE59B6E6D}"/>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F2593DF2-D954-594C-B25A-B9D3EDCDAB84}"/>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2AF17A1A-31D5-9641-BE00-4F68E6C62EA0}"/>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B8D7E8B4-4BE5-514B-A9AD-25FD94E705F3}"/>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394829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0EEB15-2A71-464A-96E1-47BB12C1A1A8}"/>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2114D673-9999-CC47-BC99-6B4B9008C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BC5AA73A-8882-6542-8810-A386D9BE09DD}"/>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A8BF09F9-C93C-9149-8B47-60E547AEF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29430E1D-1BE5-FE4C-84B6-4BF5B462561B}"/>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9CCE3477-F51A-D449-B2C5-479575CAD0FF}"/>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1BD3ECAE-8F54-4842-9FBB-179A13DAE601}"/>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EFEA4F50-FD81-F44A-92CA-32C22D8C454B}"/>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4189820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B15041-B403-5947-BE80-90E813A8AFF4}"/>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7610EA6C-8E36-ED48-BB75-C34C0E096E90}"/>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0F4500D7-24A7-9F40-AC45-7887570CBBA3}"/>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1C423016-C354-434C-B655-1F327BAF27FB}"/>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2351891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E1B6D97B-E343-7F42-A6E2-D64DEFABD45B}"/>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074D439F-0855-624D-9B33-9190C8415ACF}"/>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1E905151-EDF7-354B-A774-45DCCC60EC7A}"/>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46306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5F7A0-BD0E-1749-9FA2-1690A4F2A43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04A2C9E4-F8BA-854C-92BF-0F08CE5C1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7EB9D246-106C-264E-A4CA-E9034050F439}"/>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8DA60CCE-A5A7-744F-A501-5DCA99CADBCB}"/>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F2762F10-2CA7-7447-A07B-41D657A9966B}"/>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3603905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D82A11-9544-714C-A9DC-B0E8B6DB599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4754772-D366-7E41-B696-7AC55E5EB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E743AB94-D7C7-8745-9162-AD7F27B0C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8BEEDC9C-5437-6E45-AB05-212945622B43}"/>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7B24075A-BB39-694C-810A-B3FA43540D6D}"/>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35C90E24-12E3-514C-8C65-35F807136DFB}"/>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1309286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2E9D9B-2CBB-C142-ABE0-BF83C9A0FA4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C2CB8AC8-2758-B649-BFC2-25A209B2A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0F650178-3E59-044B-9C60-0FFF86439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62AB4F0F-34DB-384E-A199-2CEAF8935152}"/>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760BD0F3-0AD4-5641-8E9A-D6BB4F9478B5}"/>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1265BC53-154A-384B-BDD2-89F46C4796A6}"/>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3024974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9E769-F38B-594D-9146-5A7498B5EFB9}"/>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111A9593-0AB1-2342-BBCC-F200B83E98D0}"/>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AA2194CD-EB2C-6141-941A-2011F667C9B1}"/>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F395FEAE-06D3-6E46-B1C7-AF87234D6BAC}"/>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71F98B3B-42A2-5443-8401-711ED1557765}"/>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626389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00A947D-1E23-C34D-AE00-72100319DBE1}"/>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19563AA6-0634-B24E-8384-412A9F970B98}"/>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D5E91291-FA68-A340-97D0-9B618A406793}"/>
              </a:ext>
            </a:extLst>
          </p:cNvPr>
          <p:cNvSpPr>
            <a:spLocks noGrp="1"/>
          </p:cNvSpPr>
          <p:nvPr>
            <p:ph type="dt" sz="half" idx="10"/>
          </p:nvPr>
        </p:nvSpPr>
        <p:spPr/>
        <p:txBody>
          <a:body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D6C2F413-5A63-A647-B0A6-A74937A56F5D}"/>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070AB994-D079-A54F-9963-7C4CBFFC84AC}"/>
              </a:ext>
            </a:extLst>
          </p:cNvPr>
          <p:cNvSpPr>
            <a:spLocks noGrp="1"/>
          </p:cNvSpPr>
          <p:nvPr>
            <p:ph type="sldNum" sz="quarter" idx="12"/>
          </p:nvPr>
        </p:nvSpPr>
        <p:spPr/>
        <p:txBody>
          <a:bodyPr/>
          <a:lstStyle/>
          <a:p>
            <a:fld id="{B3521046-6DD9-DA4D-B647-23231A6BCCC2}" type="slidenum">
              <a:rPr kumimoji="1" lang="zh-TW" altLang="en-US" smtClean="0"/>
              <a:t>‹#›</a:t>
            </a:fld>
            <a:endParaRPr kumimoji="1" lang="zh-TW" altLang="en-US"/>
          </a:p>
        </p:txBody>
      </p:sp>
    </p:spTree>
    <p:extLst>
      <p:ext uri="{BB962C8B-B14F-4D97-AF65-F5344CB8AC3E}">
        <p14:creationId xmlns:p14="http://schemas.microsoft.com/office/powerpoint/2010/main" val="310355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A2AC4D-C5B9-8144-A051-3B09C847E7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E60FAD36-6C15-8348-A420-9E103F371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F1D5EB74-A396-D54F-AD16-B74EF70FD1E8}"/>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C9A0ACF6-D107-594D-AB86-E64C2B637F59}"/>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316D14B-BE27-9F46-8FD0-9D8B4D95DDAD}"/>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7453183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79E603-BB09-6947-AA2B-130D0959D0C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4E0B51A-65AF-0141-B9B0-4A2B40E8431F}"/>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1CF0217F-7121-7C45-B3DA-42BB773AC0F9}"/>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E2E2246F-8170-B84E-99BA-57FB7C590525}"/>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CEB576E2-8A69-5044-8279-4B9E04C3E931}"/>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1210960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880452-E312-ED40-BB61-452FC7A2E5B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FC8CC405-1C36-D248-A432-CC4CF8258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044E7085-8130-9C46-99E8-254D10A2F05D}"/>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642969D8-CCD5-A84E-A5F1-8BAE5BFFF7AF}"/>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EE94DD62-52C2-7C46-8941-D0E50A38C1AE}"/>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3160194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4970E8-4ADB-9D41-84DB-83BE0E2C324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CE77B51-E097-4F49-94E6-3F6F2E7D5C7B}"/>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D19C8E4A-6B0E-6544-81C1-EE0557195060}"/>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8E0CB7A7-C780-BD4F-B43E-481CDD1AC9E9}"/>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95DFA031-B5DF-5B49-A539-748E3BCFC581}"/>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EBE69A3E-BB9B-DE41-9D57-B13CC15642AE}"/>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32610053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00EDB2-61FB-8446-9C46-396423E74918}"/>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EA621ACC-2C1A-374D-8C1B-70EA103B6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4784F4E9-0E66-6343-8966-15ECAB360999}"/>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9A74F495-76EA-3940-88A0-F76F0BCB6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50B7DBAF-6C61-F741-930B-2A6CFCD05366}"/>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DC0F990F-C7EF-5047-8430-5C990571EEF9}"/>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8C329517-FC6B-D84F-BC6B-CAFEF67B89A8}"/>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98307DFA-30DA-F147-8383-8BABFA2D83E7}"/>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524473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65F05-865E-0441-AB33-1B86FFB9188B}"/>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EA4C7EFC-A6B4-1F46-A8ED-C31DEE24CC41}"/>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5D5980C3-9557-EF4E-830A-E324DFBE7D4B}"/>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F2033A38-576F-6C48-AADB-DA2AFFE93C88}"/>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281947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08BE0-A57B-C543-9BBE-FB688E542D7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E48D077-C782-7543-93B8-7AA7BFF606AC}"/>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594B34A7-1FDB-5C47-9A06-9B734390DDF5}"/>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9AD10AA8-93A7-1647-8BF9-540080A43039}"/>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F0235EA2-0AA1-874D-A781-5669D6ABA580}"/>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A210164D-885E-B247-B382-FD3BBE86BD45}"/>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26732764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1F9222F7-32FA-2D47-A574-8CA4343D7744}"/>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E66B4C1A-3F7D-1E40-B693-AB921F4D5256}"/>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2D208AA2-FAC5-5D40-AE7E-ADB226120F4A}"/>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4168439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8E7CA-5750-6344-A8A1-4D699C2F781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F7EA09E-989A-2A47-8019-47CBFAD11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6BDD8C07-4848-8940-8CE3-119F3F007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95A92169-C75B-364D-B7E9-D351DE8CFB5B}"/>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81C17EC9-701F-0E49-AE7D-ECFB5450A791}"/>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E95F6D37-2A18-DE4C-A725-4BBD781880E7}"/>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17222905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7D9B8-E74F-6F42-BC60-46DE3F88B0B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7FF7FA97-3C2D-254E-9D09-628193FC4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ADDAEAE2-4DA6-DD4B-9474-9D7E9225C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2A2FF4F3-5CA8-5A45-B446-BE9942A7CE87}"/>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E57E65E5-E973-8C4A-9DFB-E89499D73C9E}"/>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E9E2EE1B-1DC7-B348-82FE-F62DA9E5FCDC}"/>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762353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2BF99A-E2C6-BD42-87A1-AF61A638A060}"/>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4738F168-9818-F44A-826C-9A6EB5996448}"/>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F9EC0BEC-DE72-2545-AD15-F0B95442A3A0}"/>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E29E5D37-563E-724E-B56B-3D37B753BBEA}"/>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FECCF2E9-E982-B642-AE86-71DEA2B42BD4}"/>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2585636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9857BF1-EEF9-BF44-9BBA-B1CC4EFC381D}"/>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679CA415-33C7-934E-A314-10CD7AD44FDE}"/>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D2AA22E1-611B-7D4A-970C-76385AC0697F}"/>
              </a:ext>
            </a:extLst>
          </p:cNvPr>
          <p:cNvSpPr>
            <a:spLocks noGrp="1"/>
          </p:cNvSpPr>
          <p:nvPr>
            <p:ph type="dt" sz="half" idx="10"/>
          </p:nvPr>
        </p:nvSpPr>
        <p:spPr/>
        <p:txBody>
          <a:body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BF85C699-1F32-7B47-8773-1BEC63A08694}"/>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030C0B97-3811-1443-889B-5F63BED55152}"/>
              </a:ext>
            </a:extLst>
          </p:cNvPr>
          <p:cNvSpPr>
            <a:spLocks noGrp="1"/>
          </p:cNvSpPr>
          <p:nvPr>
            <p:ph type="sldNum" sz="quarter" idx="12"/>
          </p:nvPr>
        </p:nvSpPr>
        <p:spPr/>
        <p:txBody>
          <a:bodyPr/>
          <a:lstStyle/>
          <a:p>
            <a:fld id="{2E7A17C8-D491-0241-8E21-00A4E1A61A9E}" type="slidenum">
              <a:rPr kumimoji="1" lang="zh-TW" altLang="en-US" smtClean="0"/>
              <a:t>‹#›</a:t>
            </a:fld>
            <a:endParaRPr kumimoji="1" lang="zh-TW" altLang="en-US"/>
          </a:p>
        </p:txBody>
      </p:sp>
    </p:spTree>
    <p:extLst>
      <p:ext uri="{BB962C8B-B14F-4D97-AF65-F5344CB8AC3E}">
        <p14:creationId xmlns:p14="http://schemas.microsoft.com/office/powerpoint/2010/main" val="34780946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8EDB3E-ACEA-8841-8CA4-9AAA28EF3EC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245E872D-0966-2345-9CE2-DEBC8303E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CAA0D0EB-4D40-1D41-A1F8-6DB51FE080AF}"/>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D24E3E7D-9011-BF40-BCBB-4AEFA8423200}"/>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D8E5050-9E12-EF49-9822-2C269B7EB632}"/>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3864170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A4F7D9-75DD-3148-ACF9-BB284D0DCD3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37B1B52-9C50-A649-8317-568BC59273F5}"/>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74C9072C-4C63-CB41-BA33-9E835ACFF0B6}"/>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BF205C87-FE71-BD4C-9079-429A3F71ECBB}"/>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00671C1A-EEA8-0B4A-8AF0-BDCBCC031200}"/>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33351679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8F6424-2EA8-804C-8E3C-1652699D9E22}"/>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29F73586-D208-6A43-B12E-DBDEF7E30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E994992E-CDD2-BF44-A8FA-7CD771F08B8A}"/>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D2B09FF5-6493-D848-8862-5A64828A4F8E}"/>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E7BD5F43-966A-744B-B10F-6A211B707971}"/>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16601025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8783E5-FE0C-9447-BC24-EF494E15F1D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473C7E2-2684-524D-BC10-D671B99C46EC}"/>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049E3240-D7DF-0F4A-ACF3-FD148C4404C5}"/>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E174739D-7156-FB49-AD9F-F0F19E4C199B}"/>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DD4ECF63-8BD0-5F4D-B9C9-8B8C801C6F4C}"/>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75DD9B47-6021-394C-8B20-B6BB4C10AED0}"/>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21822873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C66A5-5680-8B4F-A869-C2A8EC169EF4}"/>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B02F1570-C834-1444-87BD-2AC9A7BEF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FFAF93AE-9365-314D-9ECD-14E035216B6B}"/>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84BBA50E-CECD-B147-B77A-F8B9621D1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4C826C0B-AC8A-E34D-9EAA-E3144CDE0680}"/>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CD8BFDAA-7231-494E-9E57-DD80B45C44D8}"/>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9CA7D43E-A038-E941-A3E5-06BA5223CCD2}"/>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2DC89598-0E9F-DE43-9D30-74744DDF0F3F}"/>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26647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8A2E48-1356-324D-BF2F-7D6593991117}"/>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1DEB723A-137C-6942-82E2-1E6DBE210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2CC7039F-8C40-3743-834C-02B77E2CDF28}"/>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F8B1FB3C-E9D3-764A-B7B3-AC8AA82C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F1801FCC-2076-7D44-BB03-46BAE6887A59}"/>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73EF77DA-DD09-4245-B3A0-16A95DFA0C07}"/>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5D13B466-2772-9447-BF18-84BA0BE2844F}"/>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93AAE78F-8E23-254B-B8AB-F93C3C002750}"/>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20014021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D8771-7F15-DD49-AE17-BBCA6A88A3F3}"/>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E4BCA902-D0A9-5D44-A3FF-4EA6E74DB001}"/>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40E6D241-281C-6441-B17C-F5D907B233BC}"/>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5397AA4C-6489-7441-92F1-B35CF5D26CA5}"/>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26527885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95D524DC-3B3F-5A47-ACC6-DAE8341A4213}"/>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5807256B-3BD1-7146-9714-39C2F970B3E3}"/>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672E5CE4-CF4C-B04A-841B-74AE01DBE8A9}"/>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1669731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8E393A-5817-C64D-8B8F-2D8FA19D018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1EAEA3C-E7A1-0F4D-9E2D-2D8A9D1F20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5CBB5992-CD73-F34F-80DF-DDBE9D81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4A456F79-4733-5D45-A415-5EE106CA745D}"/>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51D205ED-14C5-E045-9AA8-A59351ADB45A}"/>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E16B8E94-F294-6942-ACEF-3EFE7AEA310F}"/>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14131515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72DF3-D994-464D-9FE7-66402DCD66D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770CA4A8-C374-C741-9538-431A5C979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8C38A6C5-C80E-5D48-8F9B-570EE47D6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259EC831-66E9-E543-B83B-408758158B37}"/>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8EA75EC3-7EB7-D24F-AED8-EBDB181F2534}"/>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F2D127C4-507E-6144-B7C7-89C5D0CCB69D}"/>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14935892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79289-FE19-2D42-B7A1-26D818E29310}"/>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552AECC3-7228-7347-A248-3C34641195B5}"/>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DE86DFEB-D397-694A-AF6C-176B4FD51818}"/>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F1161275-D7DC-574F-8A66-FCF1DC135FAC}"/>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F7694EAA-DC23-E846-93E3-4A989B108A49}"/>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31177743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CEA5B1-DBD5-7941-B6C4-DE1A45C343D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3E4BCA3A-7424-9844-B6EE-4BA3FDEE0D2C}"/>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3E5F6774-3C24-2C44-8C57-E1FA1D580943}"/>
              </a:ext>
            </a:extLst>
          </p:cNvPr>
          <p:cNvSpPr>
            <a:spLocks noGrp="1"/>
          </p:cNvSpPr>
          <p:nvPr>
            <p:ph type="dt" sz="half" idx="10"/>
          </p:nvPr>
        </p:nvSpPr>
        <p:spPr/>
        <p:txBody>
          <a:body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200AFA08-D060-534C-8514-9C89666D24FF}"/>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BD608FCF-B8F0-4041-8AD6-E0109B37C290}"/>
              </a:ext>
            </a:extLst>
          </p:cNvPr>
          <p:cNvSpPr>
            <a:spLocks noGrp="1"/>
          </p:cNvSpPr>
          <p:nvPr>
            <p:ph type="sldNum" sz="quarter" idx="12"/>
          </p:nvPr>
        </p:nvSpPr>
        <p:spPr/>
        <p:txBody>
          <a:bodyPr/>
          <a:lstStyle/>
          <a:p>
            <a:fld id="{28067CFD-3B31-CC44-915C-EDAC1D637739}" type="slidenum">
              <a:rPr kumimoji="1" lang="zh-TW" altLang="en-US" smtClean="0"/>
              <a:t>‹#›</a:t>
            </a:fld>
            <a:endParaRPr kumimoji="1" lang="zh-TW" altLang="en-US"/>
          </a:p>
        </p:txBody>
      </p:sp>
    </p:spTree>
    <p:extLst>
      <p:ext uri="{BB962C8B-B14F-4D97-AF65-F5344CB8AC3E}">
        <p14:creationId xmlns:p14="http://schemas.microsoft.com/office/powerpoint/2010/main" val="30999841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9A0AC2-1719-8E46-AEBD-D7684234F96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281CCC9-00F2-B540-BB38-A950BCC25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EB25D573-7D3A-B040-A61F-8943FAD3C387}"/>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546B2A21-6FB5-4740-846C-9775A115F227}"/>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654C4363-7D2F-BE47-ADE9-FD4D98EF765E}"/>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39614739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FD3859-E6E2-0F4D-9C8E-04BA9C6AE6FD}"/>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08765F0-81D4-BA47-852B-C034DE668441}"/>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BD0969E0-817D-BC45-BC98-C4CC75D1B5F3}"/>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D4F00E2D-B6A2-024E-B367-36E4F0703643}"/>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7A99CAE-176B-F340-941C-2E6297DE1F07}"/>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11008835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63B3B0-22DB-D843-9DDF-5CEBB96D2BF3}"/>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3252A4BE-4E92-AF48-B094-01D271A67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6017D39E-5A13-D443-BA28-E806076F9758}"/>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9B142820-E105-6C46-943B-01BC4BCBC255}"/>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3DCFA5C0-A274-BA42-BBA5-1B3440CD2CE5}"/>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21725070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64783A-2CC1-1444-9AD0-659B9E414BF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674321F-7FC3-444F-9004-080536B8C194}"/>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F9894B52-09D4-F644-9C43-C9A64EFC5687}"/>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0D9FC07C-1B0D-2B4C-8064-66FB4984DAE3}"/>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F950D83F-5618-B447-B9A4-85E6C78C3F3C}"/>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6428C168-A405-924B-8499-75DCA3F98F11}"/>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49934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9E01C-C491-E84B-9C4D-3AD7AC4C82C8}"/>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4F7CD00A-D7E1-664F-9C9F-3170B5BC906C}"/>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F4097A31-899C-7148-8CD8-9583E69D543C}"/>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0A5C3AF0-C089-554D-BCBB-66071EDB18D9}"/>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27730329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D4F1F-A41C-5549-B352-8CCCE0D2FD27}"/>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D44DE58D-D480-6643-A273-10CA52855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5E07F607-D83E-6847-BAB6-04E7220040B0}"/>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D1B1CB03-20C9-5A44-AAF0-BF87EA7CA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5D5C62A2-2AB4-7342-B75F-B9A92670F2BE}"/>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5CC5757D-C7B5-F340-BBE7-81A67E512722}"/>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8" name="頁尾預留位置 7">
            <a:extLst>
              <a:ext uri="{FF2B5EF4-FFF2-40B4-BE49-F238E27FC236}">
                <a16:creationId xmlns:a16="http://schemas.microsoft.com/office/drawing/2014/main" id="{124E64FA-F572-4B43-ADDB-FE9C5F9DC70A}"/>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DAD507CC-FCAA-3745-A661-2BF5F53CEF9D}"/>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35162691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59B9E-11EB-A843-B725-7E4934A816CD}"/>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6AF2997D-4B35-E449-9DD3-93764DD400C0}"/>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4" name="頁尾預留位置 3">
            <a:extLst>
              <a:ext uri="{FF2B5EF4-FFF2-40B4-BE49-F238E27FC236}">
                <a16:creationId xmlns:a16="http://schemas.microsoft.com/office/drawing/2014/main" id="{191203BB-91F7-9A44-8655-C19D97E7A184}"/>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4787F8A7-F61B-864B-B5CA-1AF3FFAB7320}"/>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3267839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336FA72A-4ECA-E649-8539-CC0D33B5E3E3}"/>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7B5494EC-3C8F-8248-A808-0E70C1D3BED3}"/>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BA673AA2-2DB5-8B45-A761-F1C781DCF4B5}"/>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24096480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B93AF0-2DBC-6D47-9038-DE15E9B4C5D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4C827F7-5EA9-DC49-A49F-21A671A58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FE007B7C-9D3A-3740-B2E3-BEADC643B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B9314C48-CCE1-7B48-A919-BE4F381828F2}"/>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1FD65BDC-CB47-8746-85B7-A751C7F874C0}"/>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80287E07-4683-1849-A33D-D9595557B66A}"/>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9222560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DDF53-A130-814E-BDBF-D6C4CEAF87A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ED26EB94-FA56-9444-8334-0209AA85D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DF83BBDD-0764-474C-BDD0-EA5B5155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946EFAFD-F99D-ED4E-97FC-117BF0983CFA}"/>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F452FC34-171A-634D-A2B2-8C53D440F9F9}"/>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80732F69-3126-3040-95C0-BE57578A1031}"/>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16310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816DB-C3A9-984B-ABBB-981C12602723}"/>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0F60A680-30F0-2F42-8EEB-B4AE3CCD31FD}"/>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0AB7D393-03B0-B840-9E2F-9D1325C2D725}"/>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4CF9C62D-423A-7944-8870-988B9C583984}"/>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8BF342F4-B18F-DD43-8DC0-24E64981FA85}"/>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23230718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DFB15AB-16B8-2A4B-9D94-E4908BAF102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CB455983-4E7C-784E-B74A-F3B4C9C74FD6}"/>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FC47645E-F67C-7B44-817E-8CE050A0991A}"/>
              </a:ext>
            </a:extLst>
          </p:cNvPr>
          <p:cNvSpPr>
            <a:spLocks noGrp="1"/>
          </p:cNvSpPr>
          <p:nvPr>
            <p:ph type="dt" sz="half" idx="10"/>
          </p:nvPr>
        </p:nvSpPr>
        <p:spPr/>
        <p:txBody>
          <a:body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5EF14EB6-E3FC-DE44-9F2B-8A225199F528}"/>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B9927F06-1C0A-5E49-A6E8-D0E682207A21}"/>
              </a:ext>
            </a:extLst>
          </p:cNvPr>
          <p:cNvSpPr>
            <a:spLocks noGrp="1"/>
          </p:cNvSpPr>
          <p:nvPr>
            <p:ph type="sldNum" sz="quarter" idx="12"/>
          </p:nvPr>
        </p:nvSpPr>
        <p:spPr/>
        <p:txBody>
          <a:bodyPr/>
          <a:lstStyle/>
          <a:p>
            <a:fld id="{FCA8B926-0051-D04F-9705-5BAA58C363C2}" type="slidenum">
              <a:rPr kumimoji="1" lang="zh-TW" altLang="en-US" smtClean="0"/>
              <a:t>‹#›</a:t>
            </a:fld>
            <a:endParaRPr kumimoji="1" lang="zh-TW" altLang="en-US"/>
          </a:p>
        </p:txBody>
      </p:sp>
    </p:spTree>
    <p:extLst>
      <p:ext uri="{BB962C8B-B14F-4D97-AF65-F5344CB8AC3E}">
        <p14:creationId xmlns:p14="http://schemas.microsoft.com/office/powerpoint/2010/main" val="376201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90245C14-55E5-8841-AF19-19A0D59FC04F}"/>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3" name="頁尾預留位置 2">
            <a:extLst>
              <a:ext uri="{FF2B5EF4-FFF2-40B4-BE49-F238E27FC236}">
                <a16:creationId xmlns:a16="http://schemas.microsoft.com/office/drawing/2014/main" id="{66F7DEA1-6EDC-A94A-8E1E-53CD13267549}"/>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2A0B2D24-E869-5D40-87D4-AD79F81BEEAC}"/>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329798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D1F2C1-591A-0F43-A96C-704512235AE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F60C8D8-A835-304E-B5BB-E80579CEA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44E58FFC-DB47-1542-866A-BAEED0B83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542B38F4-7E61-A745-916E-02973C96B4C0}"/>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958AD0CA-B6B4-C24A-B4CC-2F2861FD21A7}"/>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489E7EF0-B63C-2C4D-850A-82C51F15D428}"/>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406814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4BBDD-0E7A-2B4C-90F0-C35C8AEB06C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7D274E94-BBD2-BA45-9C7A-ACD89BC06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FFFDBB08-5F12-764F-BECF-2166D8316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A717A589-C4D1-FE4C-B8AD-8B3EE9300D97}"/>
              </a:ext>
            </a:extLst>
          </p:cNvPr>
          <p:cNvSpPr>
            <a:spLocks noGrp="1"/>
          </p:cNvSpPr>
          <p:nvPr>
            <p:ph type="dt" sz="half" idx="10"/>
          </p:nvPr>
        </p:nvSpPr>
        <p:spPr/>
        <p:txBody>
          <a:bodyPr/>
          <a:lstStyle/>
          <a:p>
            <a:fld id="{2B29C3B5-CDCF-F747-8BA9-6B34276F4B9D}" type="datetimeFigureOut">
              <a:rPr kumimoji="1" lang="zh-TW" altLang="en-US" smtClean="0"/>
              <a:t>2021/8/30</a:t>
            </a:fld>
            <a:endParaRPr kumimoji="1" lang="zh-TW" altLang="en-US"/>
          </a:p>
        </p:txBody>
      </p:sp>
      <p:sp>
        <p:nvSpPr>
          <p:cNvPr id="6" name="頁尾預留位置 5">
            <a:extLst>
              <a:ext uri="{FF2B5EF4-FFF2-40B4-BE49-F238E27FC236}">
                <a16:creationId xmlns:a16="http://schemas.microsoft.com/office/drawing/2014/main" id="{A8CD6BDB-8165-674C-8FB7-9CCE237B827B}"/>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CDB21E86-0A5B-324E-869F-A4EBFFD615DA}"/>
              </a:ext>
            </a:extLst>
          </p:cNvPr>
          <p:cNvSpPr>
            <a:spLocks noGrp="1"/>
          </p:cNvSpPr>
          <p:nvPr>
            <p:ph type="sldNum" sz="quarter" idx="12"/>
          </p:nvPr>
        </p:nvSpPr>
        <p:spPr/>
        <p:txBody>
          <a:bodyPr/>
          <a:lstStyle/>
          <a:p>
            <a:fld id="{1A9A6224-2E53-AD4B-8928-B674AC65E5AE}" type="slidenum">
              <a:rPr kumimoji="1" lang="zh-TW" altLang="en-US" smtClean="0"/>
              <a:t>‹#›</a:t>
            </a:fld>
            <a:endParaRPr kumimoji="1" lang="zh-TW" altLang="en-US"/>
          </a:p>
        </p:txBody>
      </p:sp>
    </p:spTree>
    <p:extLst>
      <p:ext uri="{BB962C8B-B14F-4D97-AF65-F5344CB8AC3E}">
        <p14:creationId xmlns:p14="http://schemas.microsoft.com/office/powerpoint/2010/main" val="67722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B7DA1D6A-BBE3-5842-AF64-00845E8F5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F6EA4BFA-6653-CA42-8C4D-6656769B1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91DF2972-3843-764E-A3B7-BA86F871E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C3B5-CDCF-F747-8BA9-6B34276F4B9D}"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63D08A08-6ACB-7248-994A-DD69859F1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8793A55A-EBBB-AA4E-B4DB-B1059CCCB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A6224-2E53-AD4B-8928-B674AC65E5AE}" type="slidenum">
              <a:rPr kumimoji="1" lang="zh-TW" altLang="en-US" smtClean="0"/>
              <a:t>‹#›</a:t>
            </a:fld>
            <a:endParaRPr kumimoji="1" lang="zh-TW" altLang="en-US"/>
          </a:p>
        </p:txBody>
      </p:sp>
      <p:pic>
        <p:nvPicPr>
          <p:cNvPr id="7" name="圖片 6">
            <a:extLst>
              <a:ext uri="{FF2B5EF4-FFF2-40B4-BE49-F238E27FC236}">
                <a16:creationId xmlns:a16="http://schemas.microsoft.com/office/drawing/2014/main" id="{8EB3A7EB-03C4-CC40-80BB-4D7D3A81632E}"/>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a:stretch/>
        </p:blipFill>
        <p:spPr>
          <a:xfrm>
            <a:off x="0" y="6718333"/>
            <a:ext cx="12192000" cy="139665"/>
          </a:xfrm>
          <a:prstGeom prst="rect">
            <a:avLst/>
          </a:prstGeom>
        </p:spPr>
      </p:pic>
    </p:spTree>
    <p:extLst>
      <p:ext uri="{BB962C8B-B14F-4D97-AF65-F5344CB8AC3E}">
        <p14:creationId xmlns:p14="http://schemas.microsoft.com/office/powerpoint/2010/main" val="33777711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D118D77B-108F-B142-A906-E2DB007EE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B1078F4E-108E-A74F-AC80-BFB6EE42F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FAE926E4-C04D-FB4F-8EAE-D589A8940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361E9-ADA9-6A4A-ACC8-2AEDCD297C5A}"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3276C64B-8ADD-574B-A9EC-CC7CDEDC3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47167D41-023D-AC4F-8508-CB967E328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AE08B-A5D7-C346-BDB5-45DBCD0EB67E}" type="slidenum">
              <a:rPr kumimoji="1" lang="zh-TW" altLang="en-US" smtClean="0"/>
              <a:t>‹#›</a:t>
            </a:fld>
            <a:endParaRPr kumimoji="1" lang="zh-TW" altLang="en-US"/>
          </a:p>
        </p:txBody>
      </p:sp>
      <p:sp>
        <p:nvSpPr>
          <p:cNvPr id="8" name="矩形 7">
            <a:extLst>
              <a:ext uri="{FF2B5EF4-FFF2-40B4-BE49-F238E27FC236}">
                <a16:creationId xmlns:a16="http://schemas.microsoft.com/office/drawing/2014/main" id="{F60BC8C9-8D5B-454B-A816-F3ED3D6E59F9}"/>
              </a:ext>
            </a:extLst>
          </p:cNvPr>
          <p:cNvSpPr/>
          <p:nvPr userDrawn="1"/>
        </p:nvSpPr>
        <p:spPr bwMode="auto">
          <a:xfrm rot="10800000" flipV="1">
            <a:off x="0" y="6724995"/>
            <a:ext cx="12192000" cy="139667"/>
          </a:xfrm>
          <a:prstGeom prst="rect">
            <a:avLst/>
          </a:prstGeom>
          <a:gradFill>
            <a:gsLst>
              <a:gs pos="0">
                <a:srgbClr val="00B0F0"/>
              </a:gs>
              <a:gs pos="100000">
                <a:srgbClr val="002060"/>
              </a:gs>
            </a:gsLst>
            <a:lin ang="2700000" scaled="0"/>
          </a:gradFill>
          <a:ln>
            <a:noFill/>
          </a:ln>
        </p:spPr>
        <p:txBody>
          <a:bodyPr lIns="0" tIns="0" rIns="0" bIns="0" rtlCol="0" anchor="ctr"/>
          <a:lstStyle/>
          <a:p>
            <a:pPr algn="ctr"/>
            <a:endParaRPr kumimoji="1" lang="zh-TW" altLang="en-US"/>
          </a:p>
        </p:txBody>
      </p:sp>
    </p:spTree>
    <p:extLst>
      <p:ext uri="{BB962C8B-B14F-4D97-AF65-F5344CB8AC3E}">
        <p14:creationId xmlns:p14="http://schemas.microsoft.com/office/powerpoint/2010/main" val="4149323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B2199A69-B58F-654B-BE04-4479C2106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5C039BC8-F59B-CB4B-AF14-072A14625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DA58CF58-BF62-8447-ACDD-EE22BBBB0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1ACA3-8419-DF4A-8519-4D545A34153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B5F46922-9942-0443-93BE-F691B49AC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FFAA2CBB-E655-FD4B-AB6A-0A9CC99D1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21046-6DD9-DA4D-B647-23231A6BCCC2}" type="slidenum">
              <a:rPr kumimoji="1" lang="zh-TW" altLang="en-US" smtClean="0"/>
              <a:t>‹#›</a:t>
            </a:fld>
            <a:endParaRPr kumimoji="1" lang="zh-TW" altLang="en-US"/>
          </a:p>
        </p:txBody>
      </p:sp>
      <p:sp>
        <p:nvSpPr>
          <p:cNvPr id="7" name="矩形 6">
            <a:extLst>
              <a:ext uri="{FF2B5EF4-FFF2-40B4-BE49-F238E27FC236}">
                <a16:creationId xmlns:a16="http://schemas.microsoft.com/office/drawing/2014/main" id="{C140D581-DCC5-9D48-A26A-DE3132FC7180}"/>
              </a:ext>
            </a:extLst>
          </p:cNvPr>
          <p:cNvSpPr/>
          <p:nvPr userDrawn="1"/>
        </p:nvSpPr>
        <p:spPr bwMode="auto">
          <a:xfrm rot="10800000" flipV="1">
            <a:off x="0" y="6713617"/>
            <a:ext cx="12192000" cy="144383"/>
          </a:xfrm>
          <a:prstGeom prst="rect">
            <a:avLst/>
          </a:prstGeom>
          <a:gradFill>
            <a:gsLst>
              <a:gs pos="47025">
                <a:srgbClr val="FF0000"/>
              </a:gs>
              <a:gs pos="0">
                <a:srgbClr val="C00000"/>
              </a:gs>
              <a:gs pos="99000">
                <a:srgbClr val="FFFF00"/>
              </a:gs>
            </a:gsLst>
            <a:lin ang="2700000" scaled="0"/>
          </a:gradFill>
          <a:ln>
            <a:noFill/>
          </a:ln>
        </p:spPr>
        <p:txBody>
          <a:bodyPr lIns="0" tIns="0" rIns="0" bIns="0" rtlCol="0" anchor="ctr"/>
          <a:lstStyle/>
          <a:p>
            <a:pPr algn="ctr"/>
            <a:endParaRPr kumimoji="1" lang="zh-TW" altLang="en-US"/>
          </a:p>
        </p:txBody>
      </p:sp>
    </p:spTree>
    <p:extLst>
      <p:ext uri="{BB962C8B-B14F-4D97-AF65-F5344CB8AC3E}">
        <p14:creationId xmlns:p14="http://schemas.microsoft.com/office/powerpoint/2010/main" val="2998578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28ED6950-5611-9546-88AA-99204A8B1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DDF589BF-49C1-8F45-9767-F2C8687F2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44454D72-FC7C-CD4B-9AFC-B278E3335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B0D2A-D64E-464A-97D3-0656C5C1CD99}"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D5E1896F-6778-5249-8662-AE642B858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644759F2-E911-F34F-BAE0-99E724363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A17C8-D491-0241-8E21-00A4E1A61A9E}" type="slidenum">
              <a:rPr kumimoji="1" lang="zh-TW" altLang="en-US" smtClean="0"/>
              <a:t>‹#›</a:t>
            </a:fld>
            <a:endParaRPr kumimoji="1" lang="zh-TW" altLang="en-US"/>
          </a:p>
        </p:txBody>
      </p:sp>
      <p:sp>
        <p:nvSpPr>
          <p:cNvPr id="7" name="矩形 6">
            <a:extLst>
              <a:ext uri="{FF2B5EF4-FFF2-40B4-BE49-F238E27FC236}">
                <a16:creationId xmlns:a16="http://schemas.microsoft.com/office/drawing/2014/main" id="{87CF71C9-0691-7543-9FC1-3732519C08F8}"/>
              </a:ext>
            </a:extLst>
          </p:cNvPr>
          <p:cNvSpPr/>
          <p:nvPr userDrawn="1"/>
        </p:nvSpPr>
        <p:spPr bwMode="auto">
          <a:xfrm rot="10800000" flipV="1">
            <a:off x="0" y="6713617"/>
            <a:ext cx="12192000" cy="144384"/>
          </a:xfrm>
          <a:prstGeom prst="rect">
            <a:avLst/>
          </a:prstGeom>
          <a:gradFill>
            <a:gsLst>
              <a:gs pos="66000">
                <a:srgbClr val="7CD629"/>
              </a:gs>
              <a:gs pos="92000">
                <a:srgbClr val="C2EC13"/>
              </a:gs>
              <a:gs pos="0">
                <a:srgbClr val="00B050"/>
              </a:gs>
              <a:gs pos="100000">
                <a:srgbClr val="FFFF00"/>
              </a:gs>
            </a:gsLst>
            <a:lin ang="2700000" scaled="0"/>
          </a:gradFill>
          <a:ln>
            <a:noFill/>
          </a:ln>
        </p:spPr>
        <p:txBody>
          <a:bodyPr lIns="0" tIns="0" rIns="0" bIns="0" rtlCol="0" anchor="ctr"/>
          <a:lstStyle/>
          <a:p>
            <a:pPr algn="ctr"/>
            <a:endParaRPr kumimoji="1" lang="zh-TW" altLang="en-US">
              <a:gradFill>
                <a:gsLst>
                  <a:gs pos="0">
                    <a:srgbClr val="002060"/>
                  </a:gs>
                  <a:gs pos="100000">
                    <a:srgbClr val="00B0F0"/>
                  </a:gs>
                </a:gsLst>
                <a:lin ang="2700000" scaled="0"/>
              </a:gradFill>
            </a:endParaRPr>
          </a:p>
        </p:txBody>
      </p:sp>
    </p:spTree>
    <p:extLst>
      <p:ext uri="{BB962C8B-B14F-4D97-AF65-F5344CB8AC3E}">
        <p14:creationId xmlns:p14="http://schemas.microsoft.com/office/powerpoint/2010/main" val="30721109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A3EE7D6B-D16C-CD45-AD83-BC04C8C78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AEFF6FC9-0C8D-824F-A4C9-CD26CC678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99C0AE4B-B6AB-184E-8A1C-BA9811140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AE063-92E7-864E-BD04-007D46D0E7A2}"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4EDB3CAC-8312-1D4A-BFD7-787BF1245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6C8DDB6A-7E53-3C4B-ACAA-D428A5CB9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67CFD-3B31-CC44-915C-EDAC1D637739}" type="slidenum">
              <a:rPr kumimoji="1" lang="zh-TW" altLang="en-US" smtClean="0"/>
              <a:t>‹#›</a:t>
            </a:fld>
            <a:endParaRPr kumimoji="1" lang="zh-TW" altLang="en-US"/>
          </a:p>
        </p:txBody>
      </p:sp>
      <p:sp>
        <p:nvSpPr>
          <p:cNvPr id="7" name="矩形 6">
            <a:extLst>
              <a:ext uri="{FF2B5EF4-FFF2-40B4-BE49-F238E27FC236}">
                <a16:creationId xmlns:a16="http://schemas.microsoft.com/office/drawing/2014/main" id="{ED107AAF-9248-E64F-85D2-246B8F67EA85}"/>
              </a:ext>
            </a:extLst>
          </p:cNvPr>
          <p:cNvSpPr/>
          <p:nvPr userDrawn="1"/>
        </p:nvSpPr>
        <p:spPr bwMode="auto">
          <a:xfrm flipV="1">
            <a:off x="0" y="6713617"/>
            <a:ext cx="12192000" cy="144384"/>
          </a:xfrm>
          <a:prstGeom prst="rect">
            <a:avLst/>
          </a:prstGeom>
          <a:gradFill>
            <a:gsLst>
              <a:gs pos="99000">
                <a:srgbClr val="56227F"/>
              </a:gs>
              <a:gs pos="14000">
                <a:srgbClr val="00B0F0"/>
              </a:gs>
              <a:gs pos="52000">
                <a:srgbClr val="7030A0"/>
              </a:gs>
              <a:gs pos="0">
                <a:srgbClr val="0070C0"/>
              </a:gs>
            </a:gsLst>
            <a:lin ang="2700000" scaled="0"/>
          </a:gradFill>
          <a:ln>
            <a:noFill/>
          </a:ln>
        </p:spPr>
        <p:txBody>
          <a:bodyPr lIns="0" tIns="0" rIns="0" bIns="0" rtlCol="0" anchor="ctr"/>
          <a:lstStyle/>
          <a:p>
            <a:pPr algn="ctr"/>
            <a:endParaRPr kumimoji="1" lang="zh-TW" altLang="en-US" dirty="0">
              <a:gradFill>
                <a:gsLst>
                  <a:gs pos="0">
                    <a:srgbClr val="002060"/>
                  </a:gs>
                  <a:gs pos="100000">
                    <a:srgbClr val="00B0F0"/>
                  </a:gs>
                </a:gsLst>
                <a:lin ang="2700000" scaled="0"/>
              </a:gradFill>
            </a:endParaRPr>
          </a:p>
        </p:txBody>
      </p:sp>
    </p:spTree>
    <p:extLst>
      <p:ext uri="{BB962C8B-B14F-4D97-AF65-F5344CB8AC3E}">
        <p14:creationId xmlns:p14="http://schemas.microsoft.com/office/powerpoint/2010/main" val="36782293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222831"/>
        </a:solidFill>
        <a:effectLst/>
      </p:bgPr>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8BC1FD47-6449-8F47-A673-3081EF2C5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B4D6713E-9D11-8446-A6AB-A3747B3BD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DFEF21FB-3035-5749-B75D-15FE47C33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BD201-2748-2F4A-B7D1-F2567B5C769F}" type="datetimeFigureOut">
              <a:rPr kumimoji="1" lang="zh-TW" altLang="en-US" smtClean="0"/>
              <a:t>2021/8/30</a:t>
            </a:fld>
            <a:endParaRPr kumimoji="1" lang="zh-TW" altLang="en-US"/>
          </a:p>
        </p:txBody>
      </p:sp>
      <p:sp>
        <p:nvSpPr>
          <p:cNvPr id="5" name="頁尾預留位置 4">
            <a:extLst>
              <a:ext uri="{FF2B5EF4-FFF2-40B4-BE49-F238E27FC236}">
                <a16:creationId xmlns:a16="http://schemas.microsoft.com/office/drawing/2014/main" id="{E1CA8606-85E2-B149-8FCE-1D3C85224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預留位置 5">
            <a:extLst>
              <a:ext uri="{FF2B5EF4-FFF2-40B4-BE49-F238E27FC236}">
                <a16:creationId xmlns:a16="http://schemas.microsoft.com/office/drawing/2014/main" id="{63C9811F-F6D7-634A-983D-5A2E8D962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8B926-0051-D04F-9705-5BAA58C363C2}" type="slidenum">
              <a:rPr kumimoji="1" lang="zh-TW" altLang="en-US" smtClean="0"/>
              <a:t>‹#›</a:t>
            </a:fld>
            <a:endParaRPr kumimoji="1" lang="zh-TW" altLang="en-US"/>
          </a:p>
        </p:txBody>
      </p:sp>
      <p:sp>
        <p:nvSpPr>
          <p:cNvPr id="7" name="矩形 6">
            <a:extLst>
              <a:ext uri="{FF2B5EF4-FFF2-40B4-BE49-F238E27FC236}">
                <a16:creationId xmlns:a16="http://schemas.microsoft.com/office/drawing/2014/main" id="{8C6ABBC0-205B-494E-821C-0921D4BD01C8}"/>
              </a:ext>
            </a:extLst>
          </p:cNvPr>
          <p:cNvSpPr/>
          <p:nvPr userDrawn="1"/>
        </p:nvSpPr>
        <p:spPr bwMode="auto">
          <a:xfrm rot="10800000" flipV="1">
            <a:off x="0" y="6713617"/>
            <a:ext cx="12192000" cy="144384"/>
          </a:xfrm>
          <a:prstGeom prst="rect">
            <a:avLst/>
          </a:prstGeom>
          <a:gradFill>
            <a:gsLst>
              <a:gs pos="50000">
                <a:srgbClr val="EC0615"/>
              </a:gs>
              <a:gs pos="0">
                <a:srgbClr val="7030A0"/>
              </a:gs>
            </a:gsLst>
            <a:lin ang="2700000" scaled="0"/>
          </a:gradFill>
          <a:ln>
            <a:noFill/>
          </a:ln>
        </p:spPr>
        <p:txBody>
          <a:bodyPr lIns="0" tIns="0" rIns="0" bIns="0" rtlCol="0" anchor="ctr"/>
          <a:lstStyle/>
          <a:p>
            <a:pPr algn="ctr"/>
            <a:endParaRPr kumimoji="1" lang="zh-TW" altLang="en-US" dirty="0">
              <a:gradFill>
                <a:gsLst>
                  <a:gs pos="0">
                    <a:srgbClr val="7030A0"/>
                  </a:gs>
                  <a:gs pos="61000">
                    <a:srgbClr val="FF0000"/>
                  </a:gs>
                </a:gsLst>
                <a:lin ang="2700000" scaled="0"/>
              </a:gradFill>
            </a:endParaRPr>
          </a:p>
        </p:txBody>
      </p:sp>
    </p:spTree>
    <p:extLst>
      <p:ext uri="{BB962C8B-B14F-4D97-AF65-F5344CB8AC3E}">
        <p14:creationId xmlns:p14="http://schemas.microsoft.com/office/powerpoint/2010/main" val="1628670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1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18.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8.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8.xml"/><Relationship Id="rId5" Type="http://schemas.openxmlformats.org/officeDocument/2006/relationships/image" Target="../media/image70.png"/><Relationship Id="rId4" Type="http://schemas.openxmlformats.org/officeDocument/2006/relationships/image" Target="../media/image69.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viewer.diagrams.net/?highlight=0000ff&amp;edit=_blank&amp;layers=1&amp;nav=1&amp;title=ML%E7%B3%BB%E7%B5%B1%E5%9C%96.drawio#R5Vpbj5s4FP41fuyKm8F%2BhIR0K3XaleZhdx9p8CSsSJwScptfv8fGhAAeBnUyA2mkSDk%2BPjbm87naIHuyOn7Oos3ygccsRZYRH5E9RZZlGjaBP8E5FRxsOQVjkSWxEqoYj8kzK0cq7i6J2bYmmHOe5smmzpzz9ZrN8xovyjJ%2BqIs98bT%2B1E20YC3G4zxK29y%2FkzhfFlxieRX%2FT5YsluWTTZcWPauoFFZvsl1GMT9csOwQ2ZOM87ygVscJSwV4JS7FuNkLveeFZWyd9xnwkHw%2FPm6%2BGE%2Bzny7jxwe62MafSpj3UbpTb6xWm59KCFgMiKgmz%2FIlX%2FB1lIYVN8j4bh0z8RwDWpXMV843wDSB%2BR%2FL85Pa3miXc2At81WqeuEVstM%2FYvwfuGz%2Bq6aTjemx1jqpVhsDBcuW77K5Wv%2Bj4T3td983P0m0fjqYx733PPtU6lKULVjeIafgEBhcPEAh%2FJnxFYP1gEDG0ihP9nWtiZTyLc5yaqifZdHpQmDDk3W%2Bvdw%2BIC7mr1hyU%2FUb3PWetf11U3jjIAFiIYiHrwKw0zZnq7IPHnXubutDmoL1iX0%2FLJOcPW4iifQBHEB9V1%2FcnT3LcnbsxFP12o5S0ENlfGZpUcsLwyPGy5DXMO0AUG8hozCQX1d0q6ei02srel%2FUu1Z9iXpIUBAg4ktigmggCRsRD4UuovCjgiAh8rHkOChwW3tV7YT5sQp8KuNaT4V2302h7fvw8KSt%2BHo8zA928WrmvwSjUhTLqyuKTRvhvCHvGJ3yQBQruGo0IRqzxMIUaShMzp%2BigEiCIN%2BUXSEigSCIiag0XeCTCQo9RCwU%2BIIA4UIGmr4rhYHjiq7AEaOGtuFzMqqgtujQNmzfeFCiPYNSCfzHRyUt7M59eM6%2Bu0NGtTn4bjdHC8fVC5c35XNUGziUn6ciKKgI0ggcnkjj%2FELYk%2FECwgRFQSg5RhlcZsifoRASvpkarkIJzAyxich5fEQcXQA6P12ux2%2Br0eApo0d6hhvrvVJGTTp%2BU%2FGmjCMDJINvMhvd8cwdJFxNCxg%2B4TJ%2Fv9DfFTVupWjC9riKpi5M78yGHW9sNuxq9qEJrdnCDV43r4MTpcliDfQcwGEZMAQoyTxKfdWxSuK4cABsmzxHP%2BRUwi6VOsO8OEB4KuYCm98W5n%2BtYrWZPWhwxxrYrfeC3esBe%2FtI6tZgx%2BbIYNcd1TRhb2dxtwa77eG6l8EDw25qvMxYU%2BXOyP56CoCvnQK8DXjNRY2oCKfygkCGRyoJiLeiIpRVI3WlDBGlpIjAIQqKuwMqDARKQ3GtYHeVj0OH2Waq7JhDh1lT43luywJwXwvwRmUBlqZY%2FE2BH%2ByysnPdNddzzuc9eUkpD5rAZYDTKe4v%2FZl4qHBDUyUGHiqQFQGUBsGk7PVUwg8DRS9FviHuQQUnFL0WSBqyIgBPRy8IeScaSAIWQHF5wOWUXcW9KZFHZ1B0GLKOgGV7srJwpcc01AoDU3pDqDV09UhTy15xe3Uf%2BQ5OEA9%2ByWrd0A1Np297%2FZx5sBOzznU3qu3AkGmA7hOCZm1NZCX9grD63oDI%2BtuvpxNA42mgjqHptOocnXkQPHSOoLsP0G0FAOjLQw1wWyNwNNgYnaPp8YFX%2BG1a8n5k1WddY%2F3US2Hrej2x%2FYVPv6BZfXhZnPNVn6%2Fa4f8%3D"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10.10.13.161:8086/"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23450;&#32681;&#25991;&#20214;/&#36039;&#26009;&#24235;&#36039;&#26009;&#26684;&#24335;&#23450;&#32681;.docx"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hyperlink" Target="http://10.10.13.226:8086/"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39.wmf"/><Relationship Id="rId5" Type="http://schemas.openxmlformats.org/officeDocument/2006/relationships/oleObject" Target="../embeddings/oleObject2.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50.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3"/>
          <p:cNvSpPr>
            <a:spLocks noGrp="1"/>
          </p:cNvSpPr>
          <p:nvPr>
            <p:ph type="ctrTitle"/>
          </p:nvPr>
        </p:nvSpPr>
        <p:spPr>
          <a:xfrm>
            <a:off x="2193458" y="3053898"/>
            <a:ext cx="7805086" cy="732893"/>
          </a:xfrm>
          <a:prstGeom prst="rect">
            <a:avLst/>
          </a:prstGeom>
        </p:spPr>
        <p:txBody>
          <a:bodyPr wrap="none">
            <a:spAutoFit/>
          </a:bodyPr>
          <a:lstStyle/>
          <a:p>
            <a:pPr fontAlgn="ctr">
              <a:buClr>
                <a:srgbClr val="003399"/>
              </a:buClr>
              <a:buSzPct val="75000"/>
              <a:defRPr/>
            </a:pPr>
            <a:r>
              <a:rPr lang="en-US" altLang="zh-TW" sz="4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Ant Colony Optimization</a:t>
            </a:r>
            <a:endParaRPr lang="en-US" altLang="zh-TW" sz="4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430656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7319824" cy="584775"/>
          </a:xfrm>
          <a:prstGeom prst="rect">
            <a:avLst/>
          </a:prstGeom>
        </p:spPr>
        <p:txBody>
          <a:bodyPr wrap="none">
            <a:spAutoFit/>
          </a:bodyPr>
          <a:lstStyle/>
          <a:p>
            <a:pPr lvl="0" fontAlgn="ctr">
              <a:buClr>
                <a:srgbClr val="003399"/>
              </a:buClr>
              <a:buSzPct val="75000"/>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Demand</a:t>
            </a:r>
            <a:r>
              <a:rPr lang="zh-TW" altLang="en-US"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analysis -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high accuracy</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4" name="群組 3"/>
          <p:cNvGrpSpPr/>
          <p:nvPr/>
        </p:nvGrpSpPr>
        <p:grpSpPr>
          <a:xfrm>
            <a:off x="1228086" y="1185313"/>
            <a:ext cx="6384588" cy="1971196"/>
            <a:chOff x="1228086" y="1185313"/>
            <a:chExt cx="6384588" cy="1971196"/>
          </a:xfrm>
        </p:grpSpPr>
        <p:sp>
          <p:nvSpPr>
            <p:cNvPr id="3" name="矩形 2"/>
            <p:cNvSpPr/>
            <p:nvPr/>
          </p:nvSpPr>
          <p:spPr>
            <a:xfrm>
              <a:off x="1228087" y="1185313"/>
              <a:ext cx="1462901"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why:</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圓角矩形 4"/>
            <p:cNvSpPr/>
            <p:nvPr/>
          </p:nvSpPr>
          <p:spPr>
            <a:xfrm>
              <a:off x="1228086" y="184737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降低</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駕駛人困擾</a:t>
              </a:r>
              <a:endParaRPr lang="zh-TW" altLang="en-US" dirty="0"/>
            </a:p>
          </p:txBody>
        </p:sp>
        <p:sp>
          <p:nvSpPr>
            <p:cNvPr id="6" name="圓角矩形 5"/>
            <p:cNvSpPr/>
            <p:nvPr/>
          </p:nvSpPr>
          <p:spPr>
            <a:xfrm>
              <a:off x="1228086" y="2594445"/>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數</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據</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較不需重複確認真實性</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降低過濾數據的麻煩</a:t>
              </a:r>
              <a:endParaRPr lang="zh-TW" altLang="en-US" dirty="0"/>
            </a:p>
          </p:txBody>
        </p:sp>
      </p:grpSp>
      <p:grpSp>
        <p:nvGrpSpPr>
          <p:cNvPr id="8" name="群組 7"/>
          <p:cNvGrpSpPr/>
          <p:nvPr/>
        </p:nvGrpSpPr>
        <p:grpSpPr>
          <a:xfrm>
            <a:off x="1228086" y="3341516"/>
            <a:ext cx="6384588" cy="2718269"/>
            <a:chOff x="1228086" y="3341516"/>
            <a:chExt cx="6384588" cy="2718269"/>
          </a:xfrm>
        </p:grpSpPr>
        <p:sp>
          <p:nvSpPr>
            <p:cNvPr id="7" name="矩形 6"/>
            <p:cNvSpPr/>
            <p:nvPr/>
          </p:nvSpPr>
          <p:spPr>
            <a:xfrm>
              <a:off x="1228086" y="3341516"/>
              <a:ext cx="1523815"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How:</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圓角矩形 8"/>
            <p:cNvSpPr/>
            <p:nvPr/>
          </p:nvSpPr>
          <p:spPr>
            <a:xfrm>
              <a:off x="1228086" y="4003577"/>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拉長判斷時間</a:t>
              </a:r>
              <a:endParaRPr lang="en-US" altLang="zh-TW" b="1" dirty="0" smtClean="0">
                <a:solidFill>
                  <a:srgbClr val="EEEEEE"/>
                </a:solidFill>
                <a:latin typeface="Arial Black" panose="020B0604020202020204" pitchFamily="34" charset="0"/>
                <a:ea typeface="PingFang TC Semibold" panose="020B0400000000000000" pitchFamily="34" charset="-120"/>
              </a:endParaRPr>
            </a:p>
          </p:txBody>
        </p:sp>
        <p:sp>
          <p:nvSpPr>
            <p:cNvPr id="10" name="圓角矩形 9"/>
            <p:cNvSpPr/>
            <p:nvPr/>
          </p:nvSpPr>
          <p:spPr>
            <a:xfrm>
              <a:off x="1228086" y="4750649"/>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濾波</a:t>
              </a:r>
              <a:endParaRPr lang="zh-TW" altLang="en-US" dirty="0"/>
            </a:p>
          </p:txBody>
        </p:sp>
        <p:sp>
          <p:nvSpPr>
            <p:cNvPr id="14" name="圓角矩形 13"/>
            <p:cNvSpPr/>
            <p:nvPr/>
          </p:nvSpPr>
          <p:spPr>
            <a:xfrm>
              <a:off x="1228086" y="549772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離群值過</a:t>
              </a:r>
              <a:r>
                <a:rPr lang="zh-TW" altLang="en-US" b="1" dirty="0">
                  <a:solidFill>
                    <a:srgbClr val="EEEEEE"/>
                  </a:solidFill>
                  <a:latin typeface="Arial Black" panose="020B0604020202020204" pitchFamily="34" charset="0"/>
                  <a:ea typeface="PingFang TC Semibold" panose="020B0400000000000000" pitchFamily="34" charset="-120"/>
                </a:rPr>
                <a:t>濾</a:t>
              </a:r>
              <a:endParaRPr lang="zh-TW" altLang="en-US" dirty="0"/>
            </a:p>
          </p:txBody>
        </p:sp>
      </p:grpSp>
    </p:spTree>
    <p:extLst>
      <p:ext uri="{BB962C8B-B14F-4D97-AF65-F5344CB8AC3E}">
        <p14:creationId xmlns:p14="http://schemas.microsoft.com/office/powerpoint/2010/main" val="10147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087" y="1200313"/>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模型建構方</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p>
        </p:txBody>
      </p:sp>
      <p:sp>
        <p:nvSpPr>
          <p:cNvPr id="9" name="矩形 8"/>
          <p:cNvSpPr/>
          <p:nvPr/>
        </p:nvSpPr>
        <p:spPr>
          <a:xfrm>
            <a:off x="549923" y="361300"/>
            <a:ext cx="3577198"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Random Forest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28087" y="1677367"/>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自</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助法抽取樣本</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6" y="2352250"/>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2.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隨機選取部分特</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徵</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1228086" y="302713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3. CART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算法進行樹的建構</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 name="圓角矩形 12"/>
          <p:cNvSpPr/>
          <p:nvPr/>
        </p:nvSpPr>
        <p:spPr>
          <a:xfrm>
            <a:off x="1228086" y="3702016"/>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4.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使用以上方法</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建構指定數量的決策數</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矩形 13"/>
          <p:cNvSpPr/>
          <p:nvPr/>
        </p:nvSpPr>
        <p:spPr>
          <a:xfrm>
            <a:off x="1228087" y="4264080"/>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模型預測方法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15" name="圓角矩形 14"/>
          <p:cNvSpPr/>
          <p:nvPr/>
        </p:nvSpPr>
        <p:spPr>
          <a:xfrm>
            <a:off x="1228086" y="4741134"/>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每</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棵</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樹都對測試資料進行預</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測</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5" y="5414742"/>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2.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將每棵樹的結果進行投票</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分類</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平均</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回歸</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629623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8087" y="1185313"/>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549923" y="361300"/>
            <a:ext cx="3577198"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Random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Forest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圓角矩形 13"/>
          <p:cNvSpPr/>
          <p:nvPr/>
        </p:nvSpPr>
        <p:spPr>
          <a:xfrm>
            <a:off x="1228085" y="170528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易解釋</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可視覺化</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圓角矩形 14"/>
          <p:cNvSpPr/>
          <p:nvPr/>
        </p:nvSpPr>
        <p:spPr>
          <a:xfrm>
            <a:off x="1228085" y="23102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不須太多預處理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4" y="291525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與決策數相比</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不容易過擬和</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圓角矩形 16"/>
          <p:cNvSpPr/>
          <p:nvPr/>
        </p:nvSpPr>
        <p:spPr>
          <a:xfrm>
            <a:off x="1228084" y="352024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自帶</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out0-of-bag(</a:t>
            </a:r>
            <a:r>
              <a:rPr lang="en-US" altLang="zh-TW" b="1" dirty="0" err="1"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oob</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錯誤評估功能</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8" name="圓角矩形 17"/>
          <p:cNvSpPr/>
          <p:nvPr/>
        </p:nvSpPr>
        <p:spPr>
          <a:xfrm>
            <a:off x="1228083" y="412522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易於並行處理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9" name="矩形 18"/>
          <p:cNvSpPr/>
          <p:nvPr/>
        </p:nvSpPr>
        <p:spPr>
          <a:xfrm>
            <a:off x="1228087" y="4730213"/>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缺點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0" name="圓角矩形 19"/>
          <p:cNvSpPr/>
          <p:nvPr/>
        </p:nvSpPr>
        <p:spPr>
          <a:xfrm>
            <a:off x="1228083" y="5250191"/>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只適合處理大樣本</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578813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5878597"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Gradient Boosting Decision Tree</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3796365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747909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Gradient Boosting Decision Tree</a:t>
            </a:r>
          </a:p>
        </p:txBody>
      </p:sp>
      <p:sp>
        <p:nvSpPr>
          <p:cNvPr id="6" name="矩形 5"/>
          <p:cNvSpPr/>
          <p:nvPr/>
        </p:nvSpPr>
        <p:spPr>
          <a:xfrm>
            <a:off x="1235722" y="1248125"/>
            <a:ext cx="9069565" cy="477054"/>
          </a:xfrm>
          <a:prstGeom prst="rect">
            <a:avLst/>
          </a:prstGeom>
        </p:spPr>
        <p:txBody>
          <a:bodyPr wrap="square">
            <a:spAutoFit/>
          </a:bodyPr>
          <a:lstStyle/>
          <a:p>
            <a:pPr fontAlgn="ctr">
              <a:buClr>
                <a:srgbClr val="003399"/>
              </a:buClr>
              <a:buSzPct val="75000"/>
              <a:defRPr/>
            </a:pP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GBDT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是決策樹迭代的演算法</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3" y="1974458"/>
            <a:ext cx="7081426" cy="86177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概念</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p>
          <a:p>
            <a:pPr fontAlgn="ctr">
              <a:buClr>
                <a:srgbClr val="003399"/>
              </a:buClr>
              <a:buSzPct val="75000"/>
              <a:defRPr/>
            </a:pP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35722" y="2523447"/>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boosting</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演算法</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35721" y="3198330"/>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回歸樹</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1235721" y="387321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殘差擬和</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413238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087" y="1200313"/>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模型建構方</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p>
        </p:txBody>
      </p:sp>
      <p:sp>
        <p:nvSpPr>
          <p:cNvPr id="9" name="矩形 8"/>
          <p:cNvSpPr/>
          <p:nvPr/>
        </p:nvSpPr>
        <p:spPr>
          <a:xfrm>
            <a:off x="549923" y="361300"/>
            <a:ext cx="747909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Gradient Boosting Decision Tree</a:t>
            </a:r>
          </a:p>
        </p:txBody>
      </p:sp>
      <p:sp>
        <p:nvSpPr>
          <p:cNvPr id="8" name="圓角矩形 7"/>
          <p:cNvSpPr/>
          <p:nvPr/>
        </p:nvSpPr>
        <p:spPr>
          <a:xfrm>
            <a:off x="1228087" y="1677367"/>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生成回歸樹訓練樣本</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5" y="2352250"/>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2.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將樣本丟入訓練好的樹</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生成預測值</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1228086" y="302713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3.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將樣本真實目標值減去預測值的殘差</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設定為新的訓練目標</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 name="圓角矩形 12"/>
          <p:cNvSpPr/>
          <p:nvPr/>
        </p:nvSpPr>
        <p:spPr>
          <a:xfrm>
            <a:off x="1228086" y="3702016"/>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4.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重複迭代</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直到達成需要的精確度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矩形 13"/>
          <p:cNvSpPr/>
          <p:nvPr/>
        </p:nvSpPr>
        <p:spPr>
          <a:xfrm>
            <a:off x="1228087" y="4264080"/>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模型預測方法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15" name="圓角矩形 14"/>
          <p:cNvSpPr/>
          <p:nvPr/>
        </p:nvSpPr>
        <p:spPr>
          <a:xfrm>
            <a:off x="1228086" y="4741134"/>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將資料同時丟入每一顆樹</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獲得預測值</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5" y="5414742"/>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2.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相加所有預測值</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258883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8087" y="1185313"/>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549923" y="361300"/>
            <a:ext cx="747909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Gradient Boosting Decision Tree</a:t>
            </a:r>
          </a:p>
        </p:txBody>
      </p:sp>
      <p:sp>
        <p:nvSpPr>
          <p:cNvPr id="14" name="圓角矩形 13"/>
          <p:cNvSpPr/>
          <p:nvPr/>
        </p:nvSpPr>
        <p:spPr>
          <a:xfrm>
            <a:off x="1228085" y="170528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準確率比</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RF</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等等模型都還高</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圓角矩形 14"/>
          <p:cNvSpPr/>
          <p:nvPr/>
        </p:nvSpPr>
        <p:spPr>
          <a:xfrm>
            <a:off x="1228085" y="23102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不須太多預處理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4" y="291525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低偏差</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低方差</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圓角矩形 16"/>
          <p:cNvSpPr/>
          <p:nvPr/>
        </p:nvSpPr>
        <p:spPr>
          <a:xfrm>
            <a:off x="1228084" y="352024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預測時可以並行計算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9" name="矩形 18"/>
          <p:cNvSpPr/>
          <p:nvPr/>
        </p:nvSpPr>
        <p:spPr>
          <a:xfrm>
            <a:off x="1228087" y="4082307"/>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缺點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0" name="圓角矩形 19"/>
          <p:cNvSpPr/>
          <p:nvPr/>
        </p:nvSpPr>
        <p:spPr>
          <a:xfrm>
            <a:off x="1228084" y="4559361"/>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訓練無法並行處理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4" y="51654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不適合處理高維</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稀疏數據</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781982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4414414"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Boost</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9475630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35722" y="1248125"/>
            <a:ext cx="9069565" cy="477054"/>
          </a:xfrm>
          <a:prstGeom prst="rect">
            <a:avLst/>
          </a:prstGeom>
        </p:spPr>
        <p:txBody>
          <a:bodyPr wrap="square">
            <a:spAutoFit/>
          </a:bodyPr>
          <a:lstStyle/>
          <a:p>
            <a:pPr fontAlgn="ctr">
              <a:buClr>
                <a:srgbClr val="003399"/>
              </a:buClr>
              <a:buSzPct val="75000"/>
              <a:defRPr/>
            </a:pPr>
            <a:r>
              <a:rPr lang="en-US" altLang="zh-TW" sz="2500" b="1" dirty="0" err="1"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XGBoost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是類似</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GBDT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決策</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樹迭代的演算法</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3" y="1974458"/>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與</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GBDT</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主要差別</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p>
        </p:txBody>
      </p:sp>
      <p:graphicFrame>
        <p:nvGraphicFramePr>
          <p:cNvPr id="2" name="表格 1"/>
          <p:cNvGraphicFramePr>
            <a:graphicFrameLocks noGrp="1"/>
          </p:cNvGraphicFramePr>
          <p:nvPr>
            <p:extLst>
              <p:ext uri="{D42A27DB-BD31-4B8C-83A1-F6EECF244321}">
                <p14:modId xmlns:p14="http://schemas.microsoft.com/office/powerpoint/2010/main" val="2666911297"/>
              </p:ext>
            </p:extLst>
          </p:nvPr>
        </p:nvGraphicFramePr>
        <p:xfrm>
          <a:off x="2699350" y="2530907"/>
          <a:ext cx="6793300" cy="3732732"/>
        </p:xfrm>
        <a:graphic>
          <a:graphicData uri="http://schemas.openxmlformats.org/drawingml/2006/table">
            <a:tbl>
              <a:tblPr firstRow="1" bandRow="1">
                <a:tableStyleId>{F5AB1C69-6EDB-4FF4-983F-18BD219EF322}</a:tableStyleId>
              </a:tblPr>
              <a:tblGrid>
                <a:gridCol w="3396650">
                  <a:extLst>
                    <a:ext uri="{9D8B030D-6E8A-4147-A177-3AD203B41FA5}">
                      <a16:colId xmlns:a16="http://schemas.microsoft.com/office/drawing/2014/main" val="86001095"/>
                    </a:ext>
                  </a:extLst>
                </a:gridCol>
                <a:gridCol w="3396650">
                  <a:extLst>
                    <a:ext uri="{9D8B030D-6E8A-4147-A177-3AD203B41FA5}">
                      <a16:colId xmlns:a16="http://schemas.microsoft.com/office/drawing/2014/main" val="893388391"/>
                    </a:ext>
                  </a:extLst>
                </a:gridCol>
              </a:tblGrid>
              <a:tr h="622122">
                <a:tc>
                  <a:txBody>
                    <a:bodyPr/>
                    <a:lstStyle/>
                    <a:p>
                      <a:pPr algn="ctr"/>
                      <a:r>
                        <a:rPr lang="en-US" altLang="zh-TW" b="1" dirty="0" err="1" smtClean="0">
                          <a:solidFill>
                            <a:schemeClr val="tx1"/>
                          </a:solidFill>
                          <a:ea typeface="PingFang TC Semibold" panose="020B0400000000000000"/>
                        </a:rPr>
                        <a:t>XGBoost</a:t>
                      </a:r>
                      <a:endParaRPr lang="zh-TW" altLang="en-US" b="1" dirty="0">
                        <a:solidFill>
                          <a:schemeClr val="tx1"/>
                        </a:solidFill>
                        <a:ea typeface="PingFang TC Semibold" panose="020B0400000000000000"/>
                      </a:endParaRPr>
                    </a:p>
                  </a:txBody>
                  <a:tcPr/>
                </a:tc>
                <a:tc>
                  <a:txBody>
                    <a:bodyPr/>
                    <a:lstStyle/>
                    <a:p>
                      <a:pPr algn="ctr"/>
                      <a:r>
                        <a:rPr lang="en-US" altLang="zh-TW" b="1" dirty="0" smtClean="0">
                          <a:solidFill>
                            <a:schemeClr val="tx1"/>
                          </a:solidFill>
                          <a:ea typeface="PingFang TC Semibold" panose="020B0400000000000000"/>
                        </a:rPr>
                        <a:t>GBDT</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3780918762"/>
                  </a:ext>
                </a:extLst>
              </a:tr>
              <a:tr h="622122">
                <a:tc>
                  <a:txBody>
                    <a:bodyPr/>
                    <a:lstStyle/>
                    <a:p>
                      <a:pPr algn="ctr"/>
                      <a:r>
                        <a:rPr lang="zh-TW" altLang="en-US" b="1" dirty="0" smtClean="0">
                          <a:solidFill>
                            <a:schemeClr val="tx1"/>
                          </a:solidFill>
                          <a:ea typeface="PingFang TC Semibold" panose="020B0400000000000000"/>
                        </a:rPr>
                        <a:t>支持線性分類器</a:t>
                      </a:r>
                      <a:endParaRPr lang="zh-TW" altLang="en-US" b="1" dirty="0">
                        <a:solidFill>
                          <a:schemeClr val="tx1"/>
                        </a:solidFill>
                        <a:ea typeface="PingFang TC Semibold" panose="020B0400000000000000"/>
                      </a:endParaRPr>
                    </a:p>
                  </a:txBody>
                  <a:tcPr/>
                </a:tc>
                <a:tc>
                  <a:txBody>
                    <a:bodyPr/>
                    <a:lstStyle/>
                    <a:p>
                      <a:pPr algn="ctr"/>
                      <a:r>
                        <a:rPr lang="zh-TW" altLang="en-US" b="1" dirty="0" smtClean="0">
                          <a:solidFill>
                            <a:schemeClr val="tx1"/>
                          </a:solidFill>
                          <a:ea typeface="PingFang TC Semibold" panose="020B0400000000000000"/>
                        </a:rPr>
                        <a:t>只能使用</a:t>
                      </a:r>
                      <a:r>
                        <a:rPr lang="en-US" altLang="zh-TW" b="1" dirty="0" smtClean="0">
                          <a:solidFill>
                            <a:schemeClr val="tx1"/>
                          </a:solidFill>
                          <a:ea typeface="PingFang TC Semibold" panose="020B0400000000000000"/>
                        </a:rPr>
                        <a:t>CART</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1228185028"/>
                  </a:ext>
                </a:extLst>
              </a:tr>
              <a:tr h="622122">
                <a:tc>
                  <a:txBody>
                    <a:bodyPr/>
                    <a:lstStyle/>
                    <a:p>
                      <a:pPr algn="ctr"/>
                      <a:r>
                        <a:rPr lang="zh-TW" altLang="en-US" b="1" dirty="0" smtClean="0">
                          <a:solidFill>
                            <a:schemeClr val="tx1"/>
                          </a:solidFill>
                          <a:ea typeface="PingFang TC Semibold" panose="020B0400000000000000"/>
                        </a:rPr>
                        <a:t>優化函數進行二階展開</a:t>
                      </a:r>
                      <a:endParaRPr lang="zh-TW" altLang="en-US" b="1" dirty="0">
                        <a:solidFill>
                          <a:schemeClr val="tx1"/>
                        </a:solidFill>
                        <a:ea typeface="PingFang TC Semibold" panose="020B0400000000000000"/>
                      </a:endParaRPr>
                    </a:p>
                  </a:txBody>
                  <a:tcPr/>
                </a:tc>
                <a:tc>
                  <a:txBody>
                    <a:bodyPr/>
                    <a:lstStyle/>
                    <a:p>
                      <a:pPr algn="ctr"/>
                      <a:r>
                        <a:rPr lang="zh-TW" altLang="en-US" b="1" dirty="0" smtClean="0">
                          <a:solidFill>
                            <a:schemeClr val="tx1"/>
                          </a:solidFill>
                          <a:ea typeface="PingFang TC Semibold" panose="020B0400000000000000"/>
                        </a:rPr>
                        <a:t>只有一階倒數</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1030960582"/>
                  </a:ext>
                </a:extLst>
              </a:tr>
              <a:tr h="622122">
                <a:tc>
                  <a:txBody>
                    <a:bodyPr/>
                    <a:lstStyle/>
                    <a:p>
                      <a:pPr algn="ctr"/>
                      <a:r>
                        <a:rPr lang="zh-TW" altLang="en-US" b="1" dirty="0" smtClean="0">
                          <a:solidFill>
                            <a:schemeClr val="tx1"/>
                          </a:solidFill>
                          <a:ea typeface="PingFang TC Semibold" panose="020B0400000000000000"/>
                        </a:rPr>
                        <a:t>正則化項</a:t>
                      </a:r>
                      <a:r>
                        <a:rPr lang="en-US" altLang="zh-TW" b="1" dirty="0" smtClean="0">
                          <a:solidFill>
                            <a:schemeClr val="tx1"/>
                          </a:solidFill>
                          <a:ea typeface="PingFang TC Semibold" panose="020B0400000000000000"/>
                        </a:rPr>
                        <a:t>,</a:t>
                      </a:r>
                      <a:r>
                        <a:rPr lang="zh-TW" altLang="en-US" b="1" dirty="0" smtClean="0">
                          <a:solidFill>
                            <a:schemeClr val="tx1"/>
                          </a:solidFill>
                          <a:ea typeface="PingFang TC Semibold" panose="020B0400000000000000"/>
                        </a:rPr>
                        <a:t>進行複雜度懲罰</a:t>
                      </a:r>
                      <a:endParaRPr lang="zh-TW" altLang="en-US" b="1" dirty="0">
                        <a:solidFill>
                          <a:schemeClr val="tx1"/>
                        </a:solidFill>
                        <a:ea typeface="PingFang TC Semibold" panose="020B0400000000000000"/>
                      </a:endParaRPr>
                    </a:p>
                  </a:txBody>
                  <a:tcPr/>
                </a:tc>
                <a:tc>
                  <a:txBody>
                    <a:bodyPr/>
                    <a:lstStyle/>
                    <a:p>
                      <a:pPr algn="ctr"/>
                      <a:r>
                        <a:rPr lang="zh-TW" altLang="en-US" b="1" dirty="0" smtClean="0">
                          <a:solidFill>
                            <a:schemeClr val="tx1"/>
                          </a:solidFill>
                          <a:ea typeface="PingFang TC Semibold" panose="020B0400000000000000"/>
                        </a:rPr>
                        <a:t>無</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443638366"/>
                  </a:ext>
                </a:extLst>
              </a:tr>
              <a:tr h="622122">
                <a:tc>
                  <a:txBody>
                    <a:bodyPr/>
                    <a:lstStyle/>
                    <a:p>
                      <a:pPr algn="ctr"/>
                      <a:r>
                        <a:rPr lang="zh-TW" altLang="en-US" b="1" dirty="0" smtClean="0">
                          <a:solidFill>
                            <a:schemeClr val="tx1"/>
                          </a:solidFill>
                          <a:ea typeface="PingFang TC Semibold" panose="020B0400000000000000"/>
                        </a:rPr>
                        <a:t>支持抽樣</a:t>
                      </a:r>
                      <a:endParaRPr lang="zh-TW" altLang="en-US" b="1" dirty="0">
                        <a:solidFill>
                          <a:schemeClr val="tx1"/>
                        </a:solidFill>
                        <a:ea typeface="PingFang TC Semibold" panose="020B0400000000000000"/>
                      </a:endParaRPr>
                    </a:p>
                  </a:txBody>
                  <a:tcPr/>
                </a:tc>
                <a:tc>
                  <a:txBody>
                    <a:bodyPr/>
                    <a:lstStyle/>
                    <a:p>
                      <a:pPr algn="ctr"/>
                      <a:r>
                        <a:rPr lang="zh-TW" altLang="en-US" b="1" dirty="0" smtClean="0">
                          <a:solidFill>
                            <a:schemeClr val="tx1"/>
                          </a:solidFill>
                          <a:ea typeface="PingFang TC Semibold" panose="020B0400000000000000"/>
                        </a:rPr>
                        <a:t>無</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3843750818"/>
                  </a:ext>
                </a:extLst>
              </a:tr>
              <a:tr h="622122">
                <a:tc>
                  <a:txBody>
                    <a:bodyPr/>
                    <a:lstStyle/>
                    <a:p>
                      <a:pPr algn="ctr"/>
                      <a:r>
                        <a:rPr lang="zh-TW" altLang="en-US" b="1" dirty="0" smtClean="0">
                          <a:solidFill>
                            <a:schemeClr val="tx1"/>
                          </a:solidFill>
                          <a:ea typeface="PingFang TC Semibold" panose="020B0400000000000000"/>
                        </a:rPr>
                        <a:t>並行訓練</a:t>
                      </a:r>
                      <a:endParaRPr lang="zh-TW" altLang="en-US" b="1" dirty="0">
                        <a:solidFill>
                          <a:schemeClr val="tx1"/>
                        </a:solidFill>
                        <a:ea typeface="PingFang TC Semibold" panose="020B0400000000000000"/>
                      </a:endParaRPr>
                    </a:p>
                  </a:txBody>
                  <a:tcPr/>
                </a:tc>
                <a:tc>
                  <a:txBody>
                    <a:bodyPr/>
                    <a:lstStyle/>
                    <a:p>
                      <a:pPr algn="ctr"/>
                      <a:r>
                        <a:rPr lang="zh-TW" altLang="en-US" b="1" dirty="0" smtClean="0">
                          <a:solidFill>
                            <a:schemeClr val="tx1"/>
                          </a:solidFill>
                          <a:ea typeface="PingFang TC Semibold" panose="020B0400000000000000"/>
                        </a:rPr>
                        <a:t>無</a:t>
                      </a:r>
                      <a:endParaRPr lang="zh-TW" altLang="en-US" b="1" dirty="0">
                        <a:solidFill>
                          <a:schemeClr val="tx1"/>
                        </a:solidFill>
                        <a:ea typeface="PingFang TC Semibold" panose="020B0400000000000000"/>
                      </a:endParaRPr>
                    </a:p>
                  </a:txBody>
                  <a:tcPr/>
                </a:tc>
                <a:extLst>
                  <a:ext uri="{0D108BD9-81ED-4DB2-BD59-A6C34878D82A}">
                    <a16:rowId xmlns:a16="http://schemas.microsoft.com/office/drawing/2014/main" val="2415843536"/>
                  </a:ext>
                </a:extLst>
              </a:tr>
            </a:tbl>
          </a:graphicData>
        </a:graphic>
      </p:graphicFrame>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Tree>
    <p:extLst>
      <p:ext uri="{BB962C8B-B14F-4D97-AF65-F5344CB8AC3E}">
        <p14:creationId xmlns:p14="http://schemas.microsoft.com/office/powerpoint/2010/main" val="2564956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
        <p:nvSpPr>
          <p:cNvPr id="8" name="矩形 7"/>
          <p:cNvSpPr/>
          <p:nvPr/>
        </p:nvSpPr>
        <p:spPr>
          <a:xfrm>
            <a:off x="1228087" y="1185313"/>
            <a:ext cx="1813317"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目標函式</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4" name="圖片 3"/>
          <p:cNvPicPr>
            <a:picLocks noChangeAspect="1"/>
          </p:cNvPicPr>
          <p:nvPr/>
        </p:nvPicPr>
        <p:blipFill rotWithShape="1">
          <a:blip r:embed="rId4"/>
          <a:srcRect b="5852"/>
          <a:stretch/>
        </p:blipFill>
        <p:spPr>
          <a:xfrm>
            <a:off x="2603266" y="1756733"/>
            <a:ext cx="6985468" cy="1471099"/>
          </a:xfrm>
          <a:prstGeom prst="rect">
            <a:avLst/>
          </a:prstGeom>
        </p:spPr>
      </p:pic>
      <p:sp>
        <p:nvSpPr>
          <p:cNvPr id="11" name="圓角矩形 10"/>
          <p:cNvSpPr/>
          <p:nvPr/>
        </p:nvSpPr>
        <p:spPr>
          <a:xfrm>
            <a:off x="2965447" y="3567866"/>
            <a:ext cx="2996441"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n :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樣本個數</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2965446" y="4325952"/>
            <a:ext cx="299644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Yi</a:t>
            </a:r>
            <a:r>
              <a:rPr lang="en-US" altLang="zh-TW" sz="14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第 </a:t>
            </a:r>
            <a:r>
              <a:rPr lang="en-US" altLang="zh-TW" b="1" dirty="0" err="1">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個樣本真實標籤</a:t>
            </a:r>
            <a:endParaRPr lang="en-US" altLang="zh-TW" sz="14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 name="圓角矩形 12"/>
          <p:cNvSpPr/>
          <p:nvPr/>
        </p:nvSpPr>
        <p:spPr>
          <a:xfrm>
            <a:off x="2965446" y="5084038"/>
            <a:ext cx="299644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cy-GB" altLang="zh-TW" sz="2500" b="1" dirty="0" smtClean="0">
                <a:ea typeface="PingFang TC Semibold" panose="020B0400000000000000"/>
              </a:rPr>
              <a:t>ŷ</a:t>
            </a:r>
            <a:r>
              <a:rPr lang="cy-GB" altLang="zh-TW" b="1" dirty="0" smtClean="0">
                <a:ea typeface="PingFang TC Semibold" panose="020B0400000000000000"/>
              </a:rPr>
              <a:t> </a:t>
            </a:r>
            <a:r>
              <a:rPr lang="zh-TW" altLang="en-US" b="1" dirty="0" smtClean="0">
                <a:ea typeface="PingFang TC Semibold" panose="020B0400000000000000"/>
              </a:rPr>
              <a:t> </a:t>
            </a:r>
            <a:r>
              <a:rPr lang="cy-GB" altLang="zh-TW" b="1" dirty="0" smtClean="0">
                <a:ea typeface="PingFang TC Semibold" panose="020B0400000000000000"/>
              </a:rPr>
              <a:t>:</a:t>
            </a:r>
            <a:r>
              <a:rPr lang="zh-TW" altLang="en-US" b="1" dirty="0" smtClean="0">
                <a:ea typeface="PingFang TC Semibold" panose="020B0400000000000000"/>
              </a:rPr>
              <a:t>  模型的第 </a:t>
            </a:r>
            <a:r>
              <a:rPr lang="en-US" altLang="zh-TW" b="1" dirty="0" err="1" smtClean="0">
                <a:ea typeface="PingFang TC Semibold" panose="020B0400000000000000"/>
              </a:rPr>
              <a:t>i</a:t>
            </a:r>
            <a:r>
              <a:rPr lang="zh-TW" altLang="en-US" b="1" dirty="0" smtClean="0">
                <a:ea typeface="PingFang TC Semibold" panose="020B0400000000000000"/>
              </a:rPr>
              <a:t> 個輸出值</a:t>
            </a:r>
            <a:endParaRPr lang="en-US" altLang="zh-TW" sz="1400" b="1" dirty="0">
              <a:solidFill>
                <a:schemeClr val="bg1"/>
              </a:solidFill>
              <a:latin typeface="Arial Black" panose="020B0604020202020204" pitchFamily="34" charset="0"/>
              <a:ea typeface="PingFang TC Semibold" panose="020B0400000000000000"/>
              <a:cs typeface="Arial Black" panose="020B0604020202020204" pitchFamily="34" charset="0"/>
            </a:endParaRPr>
          </a:p>
        </p:txBody>
      </p:sp>
      <p:sp>
        <p:nvSpPr>
          <p:cNvPr id="15" name="圓角矩形 14"/>
          <p:cNvSpPr/>
          <p:nvPr/>
        </p:nvSpPr>
        <p:spPr>
          <a:xfrm>
            <a:off x="6272526" y="3567866"/>
            <a:ext cx="299644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err="1" smtClean="0">
                <a:latin typeface="Arial Black" panose="020B0604020202020204" pitchFamily="34" charset="0"/>
                <a:ea typeface="PingFang TC Semibold" panose="020B0400000000000000"/>
                <a:cs typeface="Arial Black" panose="020B0604020202020204" pitchFamily="34" charset="0"/>
              </a:rPr>
              <a:t>Fk</a:t>
            </a:r>
            <a:r>
              <a:rPr lang="zh-TW" altLang="en-US" b="1" dirty="0" smtClean="0">
                <a:latin typeface="Arial Black" panose="020B0604020202020204" pitchFamily="34" charset="0"/>
                <a:ea typeface="PingFang TC Semibold" panose="020B0400000000000000"/>
                <a:cs typeface="Arial Black" panose="020B0604020202020204" pitchFamily="34" charset="0"/>
              </a:rPr>
              <a:t> </a:t>
            </a:r>
            <a:r>
              <a:rPr lang="en-US" altLang="zh-TW" b="1" dirty="0" smtClean="0">
                <a:latin typeface="Arial Black" panose="020B0604020202020204" pitchFamily="34" charset="0"/>
                <a:ea typeface="PingFang TC Semibold" panose="020B0400000000000000"/>
                <a:cs typeface="Arial Black" panose="020B0604020202020204" pitchFamily="34" charset="0"/>
              </a:rPr>
              <a:t>:</a:t>
            </a:r>
            <a:r>
              <a:rPr lang="zh-TW" altLang="en-US" b="1" dirty="0" smtClean="0">
                <a:latin typeface="Arial Black" panose="020B0604020202020204" pitchFamily="34" charset="0"/>
                <a:ea typeface="PingFang TC Semibold" panose="020B0400000000000000"/>
                <a:cs typeface="Arial Black" panose="020B0604020202020204" pitchFamily="34" charset="0"/>
              </a:rPr>
              <a:t> 第 </a:t>
            </a:r>
            <a:r>
              <a:rPr lang="en-US" altLang="zh-TW" b="1" dirty="0" smtClean="0">
                <a:latin typeface="Arial Black" panose="020B0604020202020204" pitchFamily="34" charset="0"/>
                <a:ea typeface="PingFang TC Semibold" panose="020B0400000000000000"/>
                <a:cs typeface="Arial Black" panose="020B0604020202020204" pitchFamily="34" charset="0"/>
              </a:rPr>
              <a:t>k</a:t>
            </a:r>
            <a:r>
              <a:rPr lang="zh-TW" altLang="en-US" b="1" dirty="0" smtClean="0">
                <a:latin typeface="Arial Black" panose="020B0604020202020204" pitchFamily="34" charset="0"/>
                <a:ea typeface="PingFang TC Semibold" panose="020B0400000000000000"/>
                <a:cs typeface="Arial Black" panose="020B0604020202020204" pitchFamily="34" charset="0"/>
              </a:rPr>
              <a:t> 個樹</a:t>
            </a:r>
            <a:endPar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endParaRPr>
          </a:p>
        </p:txBody>
      </p:sp>
      <p:pic>
        <p:nvPicPr>
          <p:cNvPr id="16" name="圖片 15"/>
          <p:cNvPicPr>
            <a:picLocks noChangeAspect="1"/>
          </p:cNvPicPr>
          <p:nvPr/>
        </p:nvPicPr>
        <p:blipFill>
          <a:blip r:embed="rId5"/>
          <a:stretch>
            <a:fillRect/>
          </a:stretch>
        </p:blipFill>
        <p:spPr>
          <a:xfrm>
            <a:off x="6376401" y="3666002"/>
            <a:ext cx="335309" cy="365792"/>
          </a:xfrm>
          <a:prstGeom prst="rect">
            <a:avLst/>
          </a:prstGeom>
        </p:spPr>
      </p:pic>
      <p:pic>
        <p:nvPicPr>
          <p:cNvPr id="17" name="圖片 16"/>
          <p:cNvPicPr>
            <a:picLocks noChangeAspect="1"/>
          </p:cNvPicPr>
          <p:nvPr/>
        </p:nvPicPr>
        <p:blipFill rotWithShape="1">
          <a:blip r:embed="rId6"/>
          <a:srcRect l="18208" t="15966" r="15482" b="1937"/>
          <a:stretch/>
        </p:blipFill>
        <p:spPr>
          <a:xfrm>
            <a:off x="3035807" y="3730026"/>
            <a:ext cx="274321" cy="237744"/>
          </a:xfrm>
          <a:prstGeom prst="rect">
            <a:avLst/>
          </a:prstGeom>
        </p:spPr>
      </p:pic>
      <p:pic>
        <p:nvPicPr>
          <p:cNvPr id="18" name="圖片 17"/>
          <p:cNvPicPr>
            <a:picLocks noChangeAspect="1"/>
          </p:cNvPicPr>
          <p:nvPr/>
        </p:nvPicPr>
        <p:blipFill>
          <a:blip r:embed="rId7"/>
          <a:stretch>
            <a:fillRect/>
          </a:stretch>
        </p:blipFill>
        <p:spPr>
          <a:xfrm>
            <a:off x="3035807" y="4466002"/>
            <a:ext cx="304826" cy="281964"/>
          </a:xfrm>
          <a:prstGeom prst="rect">
            <a:avLst/>
          </a:prstGeom>
        </p:spPr>
      </p:pic>
      <p:pic>
        <p:nvPicPr>
          <p:cNvPr id="19" name="圖片 18"/>
          <p:cNvPicPr>
            <a:picLocks noChangeAspect="1"/>
          </p:cNvPicPr>
          <p:nvPr/>
        </p:nvPicPr>
        <p:blipFill rotWithShape="1">
          <a:blip r:embed="rId8"/>
          <a:srcRect l="8868" t="231" r="11182"/>
          <a:stretch/>
        </p:blipFill>
        <p:spPr>
          <a:xfrm>
            <a:off x="3017521" y="5199414"/>
            <a:ext cx="283464" cy="332080"/>
          </a:xfrm>
          <a:prstGeom prst="rect">
            <a:avLst/>
          </a:prstGeom>
        </p:spPr>
      </p:pic>
      <p:grpSp>
        <p:nvGrpSpPr>
          <p:cNvPr id="23" name="群組 22"/>
          <p:cNvGrpSpPr/>
          <p:nvPr/>
        </p:nvGrpSpPr>
        <p:grpSpPr>
          <a:xfrm>
            <a:off x="6272526" y="5084038"/>
            <a:ext cx="2996442" cy="562064"/>
            <a:chOff x="1228086" y="5388446"/>
            <a:chExt cx="2996442" cy="562064"/>
          </a:xfrm>
        </p:grpSpPr>
        <p:sp>
          <p:nvSpPr>
            <p:cNvPr id="14" name="圓角矩形 13"/>
            <p:cNvSpPr/>
            <p:nvPr/>
          </p:nvSpPr>
          <p:spPr>
            <a:xfrm>
              <a:off x="1228086" y="5388446"/>
              <a:ext cx="299644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latin typeface="Arial Black" panose="020B0604020202020204" pitchFamily="34" charset="0"/>
                  <a:ea typeface="PingFang TC Semibold" panose="020B0400000000000000"/>
                  <a:cs typeface="Arial Black" panose="020B0604020202020204" pitchFamily="34" charset="0"/>
                </a:rPr>
                <a:t>K</a:t>
              </a:r>
              <a:r>
                <a:rPr lang="zh-TW" altLang="en-US" b="1" dirty="0">
                  <a:latin typeface="Arial Black" panose="020B0604020202020204" pitchFamily="34" charset="0"/>
                  <a:ea typeface="PingFang TC Semibold" panose="020B0400000000000000"/>
                  <a:cs typeface="Arial Black" panose="020B0604020202020204" pitchFamily="34" charset="0"/>
                </a:rPr>
                <a:t> </a:t>
              </a:r>
              <a:r>
                <a:rPr lang="zh-TW" altLang="en-US" b="1" dirty="0" smtClean="0">
                  <a:latin typeface="Arial Black" panose="020B0604020202020204" pitchFamily="34" charset="0"/>
                  <a:ea typeface="PingFang TC Semibold" panose="020B0400000000000000"/>
                  <a:cs typeface="Arial Black" panose="020B0604020202020204" pitchFamily="34" charset="0"/>
                </a:rPr>
                <a:t> </a:t>
              </a:r>
              <a:r>
                <a:rPr lang="en-US" altLang="zh-TW" b="1" dirty="0" smtClean="0">
                  <a:latin typeface="Arial Black" panose="020B0604020202020204" pitchFamily="34" charset="0"/>
                  <a:ea typeface="PingFang TC Semibold" panose="020B0400000000000000"/>
                  <a:cs typeface="Arial Black" panose="020B0604020202020204" pitchFamily="34" charset="0"/>
                </a:rPr>
                <a:t>:</a:t>
              </a:r>
              <a:r>
                <a:rPr lang="zh-TW" altLang="en-US" b="1" dirty="0" smtClean="0">
                  <a:latin typeface="Arial Black" panose="020B0604020202020204" pitchFamily="34" charset="0"/>
                  <a:ea typeface="PingFang TC Semibold" panose="020B0400000000000000"/>
                  <a:cs typeface="Arial Black" panose="020B0604020202020204" pitchFamily="34" charset="0"/>
                </a:rPr>
                <a:t> 樹的個數</a:t>
              </a:r>
              <a:endPar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endParaRPr>
            </a:p>
          </p:txBody>
        </p:sp>
        <p:pic>
          <p:nvPicPr>
            <p:cNvPr id="20" name="圖片 19"/>
            <p:cNvPicPr>
              <a:picLocks noChangeAspect="1"/>
            </p:cNvPicPr>
            <p:nvPr/>
          </p:nvPicPr>
          <p:blipFill>
            <a:blip r:embed="rId9"/>
            <a:stretch>
              <a:fillRect/>
            </a:stretch>
          </p:blipFill>
          <p:spPr>
            <a:xfrm>
              <a:off x="1362442" y="5503822"/>
              <a:ext cx="304827" cy="280111"/>
            </a:xfrm>
            <a:prstGeom prst="rect">
              <a:avLst/>
            </a:prstGeom>
          </p:spPr>
        </p:pic>
      </p:grpSp>
      <p:sp>
        <p:nvSpPr>
          <p:cNvPr id="22" name="圓角矩形 21"/>
          <p:cNvSpPr/>
          <p:nvPr/>
        </p:nvSpPr>
        <p:spPr>
          <a:xfrm>
            <a:off x="6272526" y="4322818"/>
            <a:ext cx="299644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err="1" smtClean="0">
                <a:latin typeface="Arial Black" panose="020B0604020202020204" pitchFamily="34" charset="0"/>
                <a:ea typeface="PingFang TC Semibold" panose="020B0400000000000000"/>
                <a:cs typeface="Arial Black" panose="020B0604020202020204" pitchFamily="34" charset="0"/>
              </a:rPr>
              <a:t>Fk</a:t>
            </a:r>
            <a:r>
              <a:rPr lang="zh-TW" altLang="en-US" b="1" dirty="0" smtClean="0">
                <a:latin typeface="Arial Black" panose="020B0604020202020204" pitchFamily="34" charset="0"/>
                <a:ea typeface="PingFang TC Semibold" panose="020B0400000000000000"/>
                <a:cs typeface="Arial Black" panose="020B0604020202020204" pitchFamily="34" charset="0"/>
              </a:rPr>
              <a:t> </a:t>
            </a:r>
            <a:r>
              <a:rPr lang="en-US" altLang="zh-TW" b="1" dirty="0" smtClean="0">
                <a:latin typeface="Arial Black" panose="020B0604020202020204" pitchFamily="34" charset="0"/>
                <a:ea typeface="PingFang TC Semibold" panose="020B0400000000000000"/>
                <a:cs typeface="Arial Black" panose="020B0604020202020204" pitchFamily="34" charset="0"/>
              </a:rPr>
              <a:t>:</a:t>
            </a:r>
            <a:r>
              <a:rPr lang="zh-TW" altLang="en-US" b="1" dirty="0" smtClean="0">
                <a:latin typeface="Arial Black" panose="020B0604020202020204" pitchFamily="34" charset="0"/>
                <a:ea typeface="PingFang TC Semibold" panose="020B0400000000000000"/>
                <a:cs typeface="Arial Black" panose="020B0604020202020204" pitchFamily="34" charset="0"/>
              </a:rPr>
              <a:t> 模型複雜度函樹</a:t>
            </a:r>
            <a:endPar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endParaRPr>
          </a:p>
        </p:txBody>
      </p:sp>
      <p:pic>
        <p:nvPicPr>
          <p:cNvPr id="21" name="圖片 20"/>
          <p:cNvPicPr>
            <a:picLocks noChangeAspect="1"/>
          </p:cNvPicPr>
          <p:nvPr/>
        </p:nvPicPr>
        <p:blipFill>
          <a:blip r:embed="rId10"/>
          <a:stretch>
            <a:fillRect/>
          </a:stretch>
        </p:blipFill>
        <p:spPr>
          <a:xfrm>
            <a:off x="6406882" y="4435060"/>
            <a:ext cx="304827" cy="364098"/>
          </a:xfrm>
          <a:prstGeom prst="rect">
            <a:avLst/>
          </a:prstGeom>
        </p:spPr>
      </p:pic>
    </p:spTree>
    <p:extLst>
      <p:ext uri="{BB962C8B-B14F-4D97-AF65-F5344CB8AC3E}">
        <p14:creationId xmlns:p14="http://schemas.microsoft.com/office/powerpoint/2010/main" val="3353538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
        <p:nvSpPr>
          <p:cNvPr id="8" name="矩形 7"/>
          <p:cNvSpPr/>
          <p:nvPr/>
        </p:nvSpPr>
        <p:spPr>
          <a:xfrm>
            <a:off x="1228087" y="1185313"/>
            <a:ext cx="2133918"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追加法訓</a:t>
            </a:r>
            <a:r>
              <a:rPr lang="zh-TW" altLang="en-US" sz="2500" b="1" noProof="0"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練</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 name="圖片 1"/>
          <p:cNvPicPr>
            <a:picLocks noChangeAspect="1"/>
          </p:cNvPicPr>
          <p:nvPr/>
        </p:nvPicPr>
        <p:blipFill rotWithShape="1">
          <a:blip r:embed="rId4"/>
          <a:srcRect t="11265" b="12971"/>
          <a:stretch/>
        </p:blipFill>
        <p:spPr>
          <a:xfrm>
            <a:off x="1228087" y="2422637"/>
            <a:ext cx="3700530" cy="741187"/>
          </a:xfrm>
          <a:prstGeom prst="rect">
            <a:avLst/>
          </a:prstGeom>
        </p:spPr>
      </p:pic>
      <p:sp>
        <p:nvSpPr>
          <p:cNvPr id="26" name="圓角矩形 25"/>
          <p:cNvSpPr/>
          <p:nvPr/>
        </p:nvSpPr>
        <p:spPr>
          <a:xfrm>
            <a:off x="1228087" y="179672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t-1</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顆</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樹訓練完之後</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不調整前面模型</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針對第</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k</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顆樹作訓練</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7" name="圓角矩形 26"/>
          <p:cNvSpPr/>
          <p:nvPr/>
        </p:nvSpPr>
        <p:spPr>
          <a:xfrm>
            <a:off x="1228085" y="32287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將目標函式可以隨著更改為</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3" name="圖片 2"/>
          <p:cNvPicPr>
            <a:picLocks noChangeAspect="1"/>
          </p:cNvPicPr>
          <p:nvPr/>
        </p:nvPicPr>
        <p:blipFill rotWithShape="1">
          <a:blip r:embed="rId5"/>
          <a:srcRect t="28768" r="18855" b="6407"/>
          <a:stretch/>
        </p:blipFill>
        <p:spPr>
          <a:xfrm>
            <a:off x="1229549" y="3855787"/>
            <a:ext cx="7398135" cy="588198"/>
          </a:xfrm>
          <a:prstGeom prst="rect">
            <a:avLst/>
          </a:prstGeom>
        </p:spPr>
      </p:pic>
      <p:grpSp>
        <p:nvGrpSpPr>
          <p:cNvPr id="34" name="群組 33"/>
          <p:cNvGrpSpPr/>
          <p:nvPr/>
        </p:nvGrpSpPr>
        <p:grpSpPr>
          <a:xfrm>
            <a:off x="8495633" y="3862495"/>
            <a:ext cx="3437269" cy="705892"/>
            <a:chOff x="7635240" y="3902684"/>
            <a:chExt cx="3437269" cy="705892"/>
          </a:xfrm>
        </p:grpSpPr>
        <p:sp>
          <p:nvSpPr>
            <p:cNvPr id="31" name="手繪多邊形 30"/>
            <p:cNvSpPr/>
            <p:nvPr/>
          </p:nvSpPr>
          <p:spPr>
            <a:xfrm>
              <a:off x="7635240" y="4087350"/>
              <a:ext cx="1636776" cy="521226"/>
            </a:xfrm>
            <a:custGeom>
              <a:avLst/>
              <a:gdLst>
                <a:gd name="connsiteX0" fmla="*/ 0 w 1636776"/>
                <a:gd name="connsiteY0" fmla="*/ 310914 h 521226"/>
                <a:gd name="connsiteX1" fmla="*/ 73152 w 1636776"/>
                <a:gd name="connsiteY1" fmla="*/ 256050 h 521226"/>
                <a:gd name="connsiteX2" fmla="*/ 192024 w 1636776"/>
                <a:gd name="connsiteY2" fmla="*/ 201186 h 521226"/>
                <a:gd name="connsiteX3" fmla="*/ 228600 w 1636776"/>
                <a:gd name="connsiteY3" fmla="*/ 182898 h 521226"/>
                <a:gd name="connsiteX4" fmla="*/ 301752 w 1636776"/>
                <a:gd name="connsiteY4" fmla="*/ 173754 h 521226"/>
                <a:gd name="connsiteX5" fmla="*/ 438912 w 1636776"/>
                <a:gd name="connsiteY5" fmla="*/ 137178 h 521226"/>
                <a:gd name="connsiteX6" fmla="*/ 877824 w 1636776"/>
                <a:gd name="connsiteY6" fmla="*/ 146322 h 521226"/>
                <a:gd name="connsiteX7" fmla="*/ 950976 w 1636776"/>
                <a:gd name="connsiteY7" fmla="*/ 182898 h 521226"/>
                <a:gd name="connsiteX8" fmla="*/ 969264 w 1636776"/>
                <a:gd name="connsiteY8" fmla="*/ 210330 h 521226"/>
                <a:gd name="connsiteX9" fmla="*/ 1005840 w 1636776"/>
                <a:gd name="connsiteY9" fmla="*/ 283482 h 521226"/>
                <a:gd name="connsiteX10" fmla="*/ 996696 w 1636776"/>
                <a:gd name="connsiteY10" fmla="*/ 365778 h 521226"/>
                <a:gd name="connsiteX11" fmla="*/ 960120 w 1636776"/>
                <a:gd name="connsiteY11" fmla="*/ 457218 h 521226"/>
                <a:gd name="connsiteX12" fmla="*/ 941832 w 1636776"/>
                <a:gd name="connsiteY12" fmla="*/ 484650 h 521226"/>
                <a:gd name="connsiteX13" fmla="*/ 868680 w 1636776"/>
                <a:gd name="connsiteY13" fmla="*/ 521226 h 521226"/>
                <a:gd name="connsiteX14" fmla="*/ 786384 w 1636776"/>
                <a:gd name="connsiteY14" fmla="*/ 493794 h 521226"/>
                <a:gd name="connsiteX15" fmla="*/ 768096 w 1636776"/>
                <a:gd name="connsiteY15" fmla="*/ 457218 h 521226"/>
                <a:gd name="connsiteX16" fmla="*/ 749808 w 1636776"/>
                <a:gd name="connsiteY16" fmla="*/ 429786 h 521226"/>
                <a:gd name="connsiteX17" fmla="*/ 795528 w 1636776"/>
                <a:gd name="connsiteY17" fmla="*/ 219474 h 521226"/>
                <a:gd name="connsiteX18" fmla="*/ 868680 w 1636776"/>
                <a:gd name="connsiteY18" fmla="*/ 182898 h 521226"/>
                <a:gd name="connsiteX19" fmla="*/ 896112 w 1636776"/>
                <a:gd name="connsiteY19" fmla="*/ 173754 h 521226"/>
                <a:gd name="connsiteX20" fmla="*/ 1005840 w 1636776"/>
                <a:gd name="connsiteY20" fmla="*/ 118890 h 521226"/>
                <a:gd name="connsiteX21" fmla="*/ 1069848 w 1636776"/>
                <a:gd name="connsiteY21" fmla="*/ 100602 h 521226"/>
                <a:gd name="connsiteX22" fmla="*/ 1143000 w 1636776"/>
                <a:gd name="connsiteY22" fmla="*/ 82314 h 521226"/>
                <a:gd name="connsiteX23" fmla="*/ 1243584 w 1636776"/>
                <a:gd name="connsiteY23" fmla="*/ 45738 h 521226"/>
                <a:gd name="connsiteX24" fmla="*/ 1307592 w 1636776"/>
                <a:gd name="connsiteY24" fmla="*/ 36594 h 521226"/>
                <a:gd name="connsiteX25" fmla="*/ 1536192 w 1636776"/>
                <a:gd name="connsiteY25" fmla="*/ 18306 h 521226"/>
                <a:gd name="connsiteX26" fmla="*/ 1636776 w 1636776"/>
                <a:gd name="connsiteY26" fmla="*/ 18 h 52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36776" h="521226">
                  <a:moveTo>
                    <a:pt x="0" y="310914"/>
                  </a:moveTo>
                  <a:cubicBezTo>
                    <a:pt x="21987" y="293325"/>
                    <a:pt x="47677" y="270607"/>
                    <a:pt x="73152" y="256050"/>
                  </a:cubicBezTo>
                  <a:cubicBezTo>
                    <a:pt x="102044" y="239540"/>
                    <a:pt x="173325" y="209816"/>
                    <a:pt x="192024" y="201186"/>
                  </a:cubicBezTo>
                  <a:cubicBezTo>
                    <a:pt x="204400" y="195474"/>
                    <a:pt x="215376" y="186204"/>
                    <a:pt x="228600" y="182898"/>
                  </a:cubicBezTo>
                  <a:cubicBezTo>
                    <a:pt x="252440" y="176938"/>
                    <a:pt x="277552" y="178025"/>
                    <a:pt x="301752" y="173754"/>
                  </a:cubicBezTo>
                  <a:cubicBezTo>
                    <a:pt x="373375" y="161115"/>
                    <a:pt x="377620" y="157609"/>
                    <a:pt x="438912" y="137178"/>
                  </a:cubicBezTo>
                  <a:lnTo>
                    <a:pt x="877824" y="146322"/>
                  </a:lnTo>
                  <a:cubicBezTo>
                    <a:pt x="904978" y="148746"/>
                    <a:pt x="950976" y="182898"/>
                    <a:pt x="950976" y="182898"/>
                  </a:cubicBezTo>
                  <a:cubicBezTo>
                    <a:pt x="957072" y="192042"/>
                    <a:pt x="964002" y="200682"/>
                    <a:pt x="969264" y="210330"/>
                  </a:cubicBezTo>
                  <a:cubicBezTo>
                    <a:pt x="982319" y="234263"/>
                    <a:pt x="1005840" y="283482"/>
                    <a:pt x="1005840" y="283482"/>
                  </a:cubicBezTo>
                  <a:cubicBezTo>
                    <a:pt x="1002792" y="310914"/>
                    <a:pt x="1002109" y="338713"/>
                    <a:pt x="996696" y="365778"/>
                  </a:cubicBezTo>
                  <a:cubicBezTo>
                    <a:pt x="990932" y="394600"/>
                    <a:pt x="975126" y="430958"/>
                    <a:pt x="960120" y="457218"/>
                  </a:cubicBezTo>
                  <a:cubicBezTo>
                    <a:pt x="954668" y="466760"/>
                    <a:pt x="950835" y="478348"/>
                    <a:pt x="941832" y="484650"/>
                  </a:cubicBezTo>
                  <a:cubicBezTo>
                    <a:pt x="919498" y="500284"/>
                    <a:pt x="868680" y="521226"/>
                    <a:pt x="868680" y="521226"/>
                  </a:cubicBezTo>
                  <a:cubicBezTo>
                    <a:pt x="845564" y="516603"/>
                    <a:pt x="805313" y="512723"/>
                    <a:pt x="786384" y="493794"/>
                  </a:cubicBezTo>
                  <a:cubicBezTo>
                    <a:pt x="776745" y="484155"/>
                    <a:pt x="774859" y="469053"/>
                    <a:pt x="768096" y="457218"/>
                  </a:cubicBezTo>
                  <a:cubicBezTo>
                    <a:pt x="762644" y="447676"/>
                    <a:pt x="755904" y="438930"/>
                    <a:pt x="749808" y="429786"/>
                  </a:cubicBezTo>
                  <a:cubicBezTo>
                    <a:pt x="750843" y="414263"/>
                    <a:pt x="744364" y="245056"/>
                    <a:pt x="795528" y="219474"/>
                  </a:cubicBezTo>
                  <a:cubicBezTo>
                    <a:pt x="819912" y="207282"/>
                    <a:pt x="842817" y="191519"/>
                    <a:pt x="868680" y="182898"/>
                  </a:cubicBezTo>
                  <a:cubicBezTo>
                    <a:pt x="877824" y="179850"/>
                    <a:pt x="887378" y="177830"/>
                    <a:pt x="896112" y="173754"/>
                  </a:cubicBezTo>
                  <a:cubicBezTo>
                    <a:pt x="933169" y="156461"/>
                    <a:pt x="966520" y="130124"/>
                    <a:pt x="1005840" y="118890"/>
                  </a:cubicBezTo>
                  <a:lnTo>
                    <a:pt x="1069848" y="100602"/>
                  </a:lnTo>
                  <a:cubicBezTo>
                    <a:pt x="1094134" y="94126"/>
                    <a:pt x="1118977" y="89706"/>
                    <a:pt x="1143000" y="82314"/>
                  </a:cubicBezTo>
                  <a:cubicBezTo>
                    <a:pt x="1202996" y="63854"/>
                    <a:pt x="1177403" y="61010"/>
                    <a:pt x="1243584" y="45738"/>
                  </a:cubicBezTo>
                  <a:cubicBezTo>
                    <a:pt x="1264585" y="40892"/>
                    <a:pt x="1286133" y="38606"/>
                    <a:pt x="1307592" y="36594"/>
                  </a:cubicBezTo>
                  <a:cubicBezTo>
                    <a:pt x="1383702" y="29459"/>
                    <a:pt x="1459992" y="24402"/>
                    <a:pt x="1536192" y="18306"/>
                  </a:cubicBezTo>
                  <a:cubicBezTo>
                    <a:pt x="1624439" y="-1304"/>
                    <a:pt x="1590387" y="18"/>
                    <a:pt x="1636776" y="18"/>
                  </a:cubicBezTo>
                </a:path>
              </a:pathLst>
            </a:custGeom>
            <a:noFill/>
            <a:ln w="57150">
              <a:solidFill>
                <a:srgbClr val="00ADB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9272016" y="3902684"/>
              <a:ext cx="1800493" cy="646331"/>
            </a:xfrm>
            <a:prstGeom prst="rect">
              <a:avLst/>
            </a:prstGeom>
          </p:spPr>
          <p:txBody>
            <a:bodyPr wrap="none">
              <a:spAutoFit/>
            </a:bodyP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顆樹已知情</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況下可視為常數</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sp>
        <p:nvSpPr>
          <p:cNvPr id="35" name="圓角矩形 34"/>
          <p:cNvSpPr/>
          <p:nvPr/>
        </p:nvSpPr>
        <p:spPr>
          <a:xfrm>
            <a:off x="1228085" y="4508826"/>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二階泰勒展</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開</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36" name="圖片 35"/>
          <p:cNvPicPr>
            <a:picLocks noChangeAspect="1"/>
          </p:cNvPicPr>
          <p:nvPr/>
        </p:nvPicPr>
        <p:blipFill rotWithShape="1">
          <a:blip r:embed="rId6"/>
          <a:srcRect t="8998"/>
          <a:stretch/>
        </p:blipFill>
        <p:spPr>
          <a:xfrm>
            <a:off x="1226621" y="5135731"/>
            <a:ext cx="7480975" cy="649224"/>
          </a:xfrm>
          <a:prstGeom prst="rect">
            <a:avLst/>
          </a:prstGeom>
        </p:spPr>
      </p:pic>
      <p:pic>
        <p:nvPicPr>
          <p:cNvPr id="4" name="圖片 3"/>
          <p:cNvPicPr>
            <a:picLocks noChangeAspect="1"/>
          </p:cNvPicPr>
          <p:nvPr/>
        </p:nvPicPr>
        <p:blipFill rotWithShape="1">
          <a:blip r:embed="rId7"/>
          <a:srcRect r="1395"/>
          <a:stretch/>
        </p:blipFill>
        <p:spPr>
          <a:xfrm>
            <a:off x="1717211" y="5849796"/>
            <a:ext cx="5370254" cy="607685"/>
          </a:xfrm>
          <a:prstGeom prst="rect">
            <a:avLst/>
          </a:prstGeom>
        </p:spPr>
      </p:pic>
      <p:sp>
        <p:nvSpPr>
          <p:cNvPr id="5" name="矩形 4"/>
          <p:cNvSpPr/>
          <p:nvPr/>
        </p:nvSpPr>
        <p:spPr>
          <a:xfrm>
            <a:off x="1380259" y="5940763"/>
            <a:ext cx="336952" cy="369332"/>
          </a:xfrm>
          <a:prstGeom prst="rect">
            <a:avLst/>
          </a:prstGeom>
        </p:spPr>
        <p:txBody>
          <a:bodyPr wrap="none">
            <a:spAutoFit/>
          </a:bodyP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87549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7013138"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Demand</a:t>
            </a:r>
            <a:r>
              <a:rPr lang="zh-TW" altLang="en-US"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nalysis – report/record</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3" name="群組 2"/>
          <p:cNvGrpSpPr/>
          <p:nvPr/>
        </p:nvGrpSpPr>
        <p:grpSpPr>
          <a:xfrm>
            <a:off x="1228086" y="1185313"/>
            <a:ext cx="6384588" cy="1971196"/>
            <a:chOff x="1228086" y="1185313"/>
            <a:chExt cx="6384588" cy="1971196"/>
          </a:xfrm>
        </p:grpSpPr>
        <p:sp>
          <p:nvSpPr>
            <p:cNvPr id="26" name="矩形 25"/>
            <p:cNvSpPr/>
            <p:nvPr/>
          </p:nvSpPr>
          <p:spPr>
            <a:xfrm>
              <a:off x="1228087" y="1185313"/>
              <a:ext cx="1485728"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hy:</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7" name="圓角矩形 26"/>
            <p:cNvSpPr/>
            <p:nvPr/>
          </p:nvSpPr>
          <p:spPr>
            <a:xfrm>
              <a:off x="1228086" y="184737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提供管理人員與駕駛溝通依據</a:t>
              </a:r>
              <a:endParaRPr lang="zh-TW" altLang="en-US" dirty="0"/>
            </a:p>
          </p:txBody>
        </p:sp>
        <p:sp>
          <p:nvSpPr>
            <p:cNvPr id="28" name="圓角矩形 27"/>
            <p:cNvSpPr/>
            <p:nvPr/>
          </p:nvSpPr>
          <p:spPr>
            <a:xfrm>
              <a:off x="1228086" y="2594445"/>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數據分析</a:t>
              </a:r>
              <a:endParaRPr lang="zh-TW" altLang="en-US" dirty="0"/>
            </a:p>
          </p:txBody>
        </p:sp>
      </p:grpSp>
      <p:grpSp>
        <p:nvGrpSpPr>
          <p:cNvPr id="4" name="群組 3"/>
          <p:cNvGrpSpPr/>
          <p:nvPr/>
        </p:nvGrpSpPr>
        <p:grpSpPr>
          <a:xfrm>
            <a:off x="1228086" y="3341516"/>
            <a:ext cx="6384588" cy="2718269"/>
            <a:chOff x="1228086" y="3341516"/>
            <a:chExt cx="6384588" cy="2718269"/>
          </a:xfrm>
        </p:grpSpPr>
        <p:sp>
          <p:nvSpPr>
            <p:cNvPr id="29" name="矩形 28"/>
            <p:cNvSpPr/>
            <p:nvPr/>
          </p:nvSpPr>
          <p:spPr>
            <a:xfrm>
              <a:off x="1228086" y="3341516"/>
              <a:ext cx="1523815"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How:</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0" name="圓角矩形 29"/>
            <p:cNvSpPr/>
            <p:nvPr/>
          </p:nvSpPr>
          <p:spPr>
            <a:xfrm>
              <a:off x="1228086" y="4003577"/>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物流系統警示同時記錄在報表系統</a:t>
              </a:r>
              <a:endParaRPr lang="en-US" altLang="zh-TW" b="1" dirty="0" smtClean="0">
                <a:solidFill>
                  <a:srgbClr val="EEEEEE"/>
                </a:solidFill>
                <a:latin typeface="Arial Black" panose="020B0604020202020204" pitchFamily="34" charset="0"/>
                <a:ea typeface="PingFang TC Semibold" panose="020B0400000000000000" pitchFamily="34" charset="-120"/>
              </a:endParaRPr>
            </a:p>
          </p:txBody>
        </p:sp>
        <p:sp>
          <p:nvSpPr>
            <p:cNvPr id="31" name="圓角矩形 30"/>
            <p:cNvSpPr/>
            <p:nvPr/>
          </p:nvSpPr>
          <p:spPr>
            <a:xfrm>
              <a:off x="1228086" y="4750649"/>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時序型資料庫依時間紀錄車輛狀態</a:t>
              </a:r>
              <a:endParaRPr lang="zh-TW" altLang="en-US" dirty="0"/>
            </a:p>
          </p:txBody>
        </p:sp>
        <p:sp>
          <p:nvSpPr>
            <p:cNvPr id="32" name="圓角矩形 31"/>
            <p:cNvSpPr/>
            <p:nvPr/>
          </p:nvSpPr>
          <p:spPr>
            <a:xfrm>
              <a:off x="1228086" y="549772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rPr>
                <a:t>額外數據分析平台</a:t>
              </a:r>
              <a:endParaRPr lang="zh-TW" altLang="en-US" dirty="0"/>
            </a:p>
          </p:txBody>
        </p:sp>
      </p:grpSp>
    </p:spTree>
    <p:extLst>
      <p:ext uri="{BB962C8B-B14F-4D97-AF65-F5344CB8AC3E}">
        <p14:creationId xmlns:p14="http://schemas.microsoft.com/office/powerpoint/2010/main" val="18166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
        <p:nvSpPr>
          <p:cNvPr id="8" name="矩形 7"/>
          <p:cNvSpPr/>
          <p:nvPr/>
        </p:nvSpPr>
        <p:spPr>
          <a:xfrm>
            <a:off x="1228087" y="1185313"/>
            <a:ext cx="1813317"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正則化項</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6" name="圓角矩形 25"/>
          <p:cNvSpPr/>
          <p:nvPr/>
        </p:nvSpPr>
        <p:spPr>
          <a:xfrm>
            <a:off x="1228087" y="179672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假</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設待訓練第</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顆樹有</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個葉節點</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葉節點的輸出向量用</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[w1,w2….]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表示</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p:cNvPicPr>
            <a:picLocks noChangeAspect="1"/>
          </p:cNvPicPr>
          <p:nvPr/>
        </p:nvPicPr>
        <p:blipFill rotWithShape="1">
          <a:blip r:embed="rId4"/>
          <a:srcRect t="19707" b="17350"/>
          <a:stretch/>
        </p:blipFill>
        <p:spPr>
          <a:xfrm>
            <a:off x="1226620" y="2423633"/>
            <a:ext cx="3677309" cy="588141"/>
          </a:xfrm>
          <a:prstGeom prst="rect">
            <a:avLst/>
          </a:prstGeom>
        </p:spPr>
      </p:pic>
      <p:pic>
        <p:nvPicPr>
          <p:cNvPr id="7" name="圖片 6"/>
          <p:cNvPicPr>
            <a:picLocks noChangeAspect="1"/>
          </p:cNvPicPr>
          <p:nvPr/>
        </p:nvPicPr>
        <p:blipFill rotWithShape="1">
          <a:blip r:embed="rId5"/>
          <a:srcRect t="10169" b="8081"/>
          <a:stretch/>
        </p:blipFill>
        <p:spPr>
          <a:xfrm>
            <a:off x="1226620" y="3085993"/>
            <a:ext cx="2430979" cy="695575"/>
          </a:xfrm>
          <a:prstGeom prst="rect">
            <a:avLst/>
          </a:prstGeom>
        </p:spPr>
      </p:pic>
      <p:sp>
        <p:nvSpPr>
          <p:cNvPr id="12" name="矩形 11"/>
          <p:cNvSpPr/>
          <p:nvPr/>
        </p:nvSpPr>
        <p:spPr>
          <a:xfrm>
            <a:off x="1226620" y="3855787"/>
            <a:ext cx="4612160" cy="369332"/>
          </a:xfrm>
          <a:prstGeom prst="rect">
            <a:avLst/>
          </a:prstGeom>
        </p:spPr>
        <p:txBody>
          <a:bodyPr wrap="none">
            <a:spAutoFit/>
          </a:bodyP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a:cs typeface="Arial Black" panose="020B0604020202020204" pitchFamily="34" charset="0"/>
              </a:rPr>
              <a:t> </a:t>
            </a:r>
            <a:r>
              <a:rPr lang="en-US" altLang="zh-TW" b="1" dirty="0" smtClean="0">
                <a:solidFill>
                  <a:schemeClr val="bg1"/>
                </a:solidFill>
                <a:latin typeface="Arial Black" panose="020B0604020202020204" pitchFamily="34" charset="0"/>
                <a:ea typeface="PingFang TC Semibold" panose="020B0400000000000000"/>
                <a:cs typeface="Arial Black" panose="020B0604020202020204" pitchFamily="34" charset="0"/>
              </a:rPr>
              <a:t>T</a:t>
            </a:r>
            <a:r>
              <a:rPr lang="zh-TW" altLang="en-US" b="1" dirty="0">
                <a:solidFill>
                  <a:schemeClr val="bg1"/>
                </a:solidFill>
                <a:latin typeface="Arial Black" panose="020B0604020202020204" pitchFamily="34" charset="0"/>
                <a:ea typeface="PingFang TC Semibold" panose="020B0400000000000000"/>
                <a:cs typeface="Arial Black" panose="020B0604020202020204" pitchFamily="34" charset="0"/>
              </a:rPr>
              <a:t>為葉節點數</a:t>
            </a:r>
            <a:r>
              <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a:cs typeface="Arial Black" panose="020B0604020202020204" pitchFamily="34" charset="0"/>
              </a:rPr>
              <a:t> </a:t>
            </a:r>
            <a:r>
              <a:rPr lang="en-US" altLang="zh-TW" b="1" dirty="0" err="1">
                <a:solidFill>
                  <a:schemeClr val="bg1"/>
                </a:solidFill>
                <a:latin typeface="Arial Black" panose="020B0604020202020204" pitchFamily="34" charset="0"/>
                <a:ea typeface="PingFang TC Semibold" panose="020B0400000000000000"/>
                <a:cs typeface="Arial Black" panose="020B0604020202020204" pitchFamily="34" charset="0"/>
              </a:rPr>
              <a:t>Wj</a:t>
            </a:r>
            <a:r>
              <a:rPr lang="zh-TW" altLang="en-US" b="1" dirty="0">
                <a:solidFill>
                  <a:schemeClr val="bg1"/>
                </a:solidFill>
                <a:latin typeface="Arial Black" panose="020B0604020202020204" pitchFamily="34" charset="0"/>
                <a:ea typeface="PingFang TC Semibold" panose="020B0400000000000000"/>
                <a:cs typeface="Arial Black" panose="020B0604020202020204" pitchFamily="34" charset="0"/>
              </a:rPr>
              <a:t>為節點</a:t>
            </a:r>
            <a:r>
              <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rPr>
              <a:t>j</a:t>
            </a:r>
            <a:r>
              <a:rPr lang="zh-TW" altLang="en-US" b="1" dirty="0">
                <a:solidFill>
                  <a:schemeClr val="bg1"/>
                </a:solidFill>
                <a:latin typeface="Arial Black" panose="020B0604020202020204" pitchFamily="34" charset="0"/>
                <a:ea typeface="PingFang TC Semibold" panose="020B0400000000000000"/>
                <a:cs typeface="Arial Black" panose="020B0604020202020204" pitchFamily="34" charset="0"/>
              </a:rPr>
              <a:t>的輸出</a:t>
            </a:r>
            <a:r>
              <a:rPr lang="en-US" altLang="zh-TW" b="1" dirty="0">
                <a:solidFill>
                  <a:schemeClr val="bg1"/>
                </a:solidFill>
                <a:latin typeface="Arial Black" panose="020B0604020202020204" pitchFamily="34" charset="0"/>
                <a:ea typeface="PingFang TC Semibold" panose="020B040000000000000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a:cs typeface="Arial Black" panose="020B0604020202020204" pitchFamily="34" charset="0"/>
              </a:rPr>
              <a:t> </a:t>
            </a:r>
            <a:r>
              <a:rPr lang="el-GR" altLang="zh-TW" b="1" dirty="0">
                <a:solidFill>
                  <a:schemeClr val="bg1"/>
                </a:solidFill>
                <a:ea typeface="PingFang TC Semibold" panose="020B0400000000000000"/>
              </a:rPr>
              <a:t>γ</a:t>
            </a:r>
            <a:r>
              <a:rPr lang="zh-TW" altLang="en-US" b="1" dirty="0">
                <a:solidFill>
                  <a:schemeClr val="bg1"/>
                </a:solidFill>
                <a:ea typeface="PingFang TC Semibold" panose="020B0400000000000000"/>
              </a:rPr>
              <a:t>是系數</a:t>
            </a:r>
            <a:endParaRPr lang="el-GR" altLang="zh-TW" b="1" dirty="0">
              <a:solidFill>
                <a:schemeClr val="bg1"/>
              </a:solidFill>
              <a:ea typeface="PingFang TC Semibold" panose="020B0400000000000000"/>
            </a:endParaRPr>
          </a:p>
        </p:txBody>
      </p:sp>
      <p:sp>
        <p:nvSpPr>
          <p:cNvPr id="20" name="矩形 19"/>
          <p:cNvSpPr/>
          <p:nvPr/>
        </p:nvSpPr>
        <p:spPr>
          <a:xfrm>
            <a:off x="1226620" y="4299338"/>
            <a:ext cx="2454518"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目標函式簡化</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3" name="圖片 12"/>
          <p:cNvPicPr>
            <a:picLocks noChangeAspect="1"/>
          </p:cNvPicPr>
          <p:nvPr/>
        </p:nvPicPr>
        <p:blipFill rotWithShape="1">
          <a:blip r:embed="rId6"/>
          <a:srcRect t="7348"/>
          <a:stretch/>
        </p:blipFill>
        <p:spPr>
          <a:xfrm>
            <a:off x="1226619" y="4850610"/>
            <a:ext cx="6251515" cy="1714781"/>
          </a:xfrm>
          <a:prstGeom prst="rect">
            <a:avLst/>
          </a:prstGeom>
        </p:spPr>
      </p:pic>
    </p:spTree>
    <p:extLst>
      <p:ext uri="{BB962C8B-B14F-4D97-AF65-F5344CB8AC3E}">
        <p14:creationId xmlns:p14="http://schemas.microsoft.com/office/powerpoint/2010/main" val="1315366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6621" y="1185313"/>
            <a:ext cx="2454518"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目標函式簡化</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3" name="圖片 12"/>
          <p:cNvPicPr>
            <a:picLocks noChangeAspect="1"/>
          </p:cNvPicPr>
          <p:nvPr/>
        </p:nvPicPr>
        <p:blipFill rotWithShape="1">
          <a:blip r:embed="rId3"/>
          <a:srcRect t="7348"/>
          <a:stretch/>
        </p:blipFill>
        <p:spPr>
          <a:xfrm>
            <a:off x="1226620" y="1736585"/>
            <a:ext cx="6251515" cy="1714781"/>
          </a:xfrm>
          <a:prstGeom prst="rect">
            <a:avLst/>
          </a:prstGeom>
        </p:spPr>
      </p:pic>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pic>
        <p:nvPicPr>
          <p:cNvPr id="2" name="圖片 1"/>
          <p:cNvPicPr>
            <a:picLocks noChangeAspect="1"/>
          </p:cNvPicPr>
          <p:nvPr/>
        </p:nvPicPr>
        <p:blipFill>
          <a:blip r:embed="rId5"/>
          <a:stretch>
            <a:fillRect/>
          </a:stretch>
        </p:blipFill>
        <p:spPr>
          <a:xfrm>
            <a:off x="1226620" y="3451366"/>
            <a:ext cx="4920083" cy="630780"/>
          </a:xfrm>
          <a:prstGeom prst="rect">
            <a:avLst/>
          </a:prstGeom>
        </p:spPr>
      </p:pic>
      <p:pic>
        <p:nvPicPr>
          <p:cNvPr id="3" name="圖片 2"/>
          <p:cNvPicPr>
            <a:picLocks noChangeAspect="1"/>
          </p:cNvPicPr>
          <p:nvPr/>
        </p:nvPicPr>
        <p:blipFill>
          <a:blip r:embed="rId6"/>
          <a:stretch>
            <a:fillRect/>
          </a:stretch>
        </p:blipFill>
        <p:spPr>
          <a:xfrm>
            <a:off x="1226620" y="4363935"/>
            <a:ext cx="4820006" cy="1177329"/>
          </a:xfrm>
          <a:prstGeom prst="rect">
            <a:avLst/>
          </a:prstGeom>
        </p:spPr>
      </p:pic>
    </p:spTree>
    <p:extLst>
      <p:ext uri="{BB962C8B-B14F-4D97-AF65-F5344CB8AC3E}">
        <p14:creationId xmlns:p14="http://schemas.microsoft.com/office/powerpoint/2010/main" val="2111379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6621" y="1185313"/>
            <a:ext cx="2454518"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目標函式優化</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pic>
        <p:nvPicPr>
          <p:cNvPr id="8" name="圖片 7"/>
          <p:cNvPicPr>
            <a:picLocks noChangeAspect="1"/>
          </p:cNvPicPr>
          <p:nvPr/>
        </p:nvPicPr>
        <p:blipFill>
          <a:blip r:embed="rId4"/>
          <a:stretch>
            <a:fillRect/>
          </a:stretch>
        </p:blipFill>
        <p:spPr>
          <a:xfrm>
            <a:off x="1226620" y="1736585"/>
            <a:ext cx="4820006" cy="1177329"/>
          </a:xfrm>
          <a:prstGeom prst="rect">
            <a:avLst/>
          </a:prstGeom>
        </p:spPr>
      </p:pic>
      <p:sp>
        <p:nvSpPr>
          <p:cNvPr id="12" name="圓角矩形 11"/>
          <p:cNvSpPr/>
          <p:nvPr/>
        </p:nvSpPr>
        <p:spPr>
          <a:xfrm>
            <a:off x="1226620" y="2988132"/>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可以看到這是一個二次函數</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因此最小值會出現在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x = -b/2a</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4" name="圖片 3"/>
          <p:cNvPicPr>
            <a:picLocks noChangeAspect="1"/>
          </p:cNvPicPr>
          <p:nvPr/>
        </p:nvPicPr>
        <p:blipFill>
          <a:blip r:embed="rId5"/>
          <a:stretch>
            <a:fillRect/>
          </a:stretch>
        </p:blipFill>
        <p:spPr>
          <a:xfrm>
            <a:off x="1226620" y="3624414"/>
            <a:ext cx="2503180" cy="947949"/>
          </a:xfrm>
          <a:prstGeom prst="rect">
            <a:avLst/>
          </a:prstGeom>
        </p:spPr>
      </p:pic>
      <p:pic>
        <p:nvPicPr>
          <p:cNvPr id="5" name="圖片 4"/>
          <p:cNvPicPr>
            <a:picLocks noChangeAspect="1"/>
          </p:cNvPicPr>
          <p:nvPr/>
        </p:nvPicPr>
        <p:blipFill rotWithShape="1">
          <a:blip r:embed="rId6"/>
          <a:srcRect t="8218"/>
          <a:stretch/>
        </p:blipFill>
        <p:spPr>
          <a:xfrm>
            <a:off x="1226620" y="4656088"/>
            <a:ext cx="4837480" cy="1042416"/>
          </a:xfrm>
          <a:prstGeom prst="rect">
            <a:avLst/>
          </a:prstGeom>
        </p:spPr>
      </p:pic>
    </p:spTree>
    <p:extLst>
      <p:ext uri="{BB962C8B-B14F-4D97-AF65-F5344CB8AC3E}">
        <p14:creationId xmlns:p14="http://schemas.microsoft.com/office/powerpoint/2010/main" val="1907292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6621" y="1185313"/>
            <a:ext cx="2133918"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生成數策略</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pic>
        <p:nvPicPr>
          <p:cNvPr id="2" name="圖片 1"/>
          <p:cNvPicPr>
            <a:picLocks noChangeAspect="1"/>
          </p:cNvPicPr>
          <p:nvPr/>
        </p:nvPicPr>
        <p:blipFill rotWithShape="1">
          <a:blip r:embed="rId4"/>
          <a:srcRect l="957"/>
          <a:stretch/>
        </p:blipFill>
        <p:spPr>
          <a:xfrm>
            <a:off x="1226621" y="2493153"/>
            <a:ext cx="6435414" cy="1158315"/>
          </a:xfrm>
          <a:prstGeom prst="rect">
            <a:avLst/>
          </a:prstGeom>
        </p:spPr>
      </p:pic>
      <p:pic>
        <p:nvPicPr>
          <p:cNvPr id="3" name="圖片 2"/>
          <p:cNvPicPr>
            <a:picLocks noChangeAspect="1"/>
          </p:cNvPicPr>
          <p:nvPr/>
        </p:nvPicPr>
        <p:blipFill rotWithShape="1">
          <a:blip r:embed="rId5"/>
          <a:srcRect l="9065" t="12884" b="10737"/>
          <a:stretch/>
        </p:blipFill>
        <p:spPr>
          <a:xfrm>
            <a:off x="1744192" y="3785829"/>
            <a:ext cx="788730" cy="649224"/>
          </a:xfrm>
          <a:prstGeom prst="rect">
            <a:avLst/>
          </a:prstGeom>
        </p:spPr>
      </p:pic>
      <p:sp>
        <p:nvSpPr>
          <p:cNvPr id="11" name="圓角矩形 10"/>
          <p:cNvSpPr/>
          <p:nvPr/>
        </p:nvSpPr>
        <p:spPr>
          <a:xfrm>
            <a:off x="1228087" y="179672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R</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將分裂後的損失函數</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剪去分裂前的損失函數</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就稱為</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gain</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328091" y="3871914"/>
            <a:ext cx="416101" cy="477054"/>
          </a:xfrm>
          <a:prstGeom prst="rect">
            <a:avLst/>
          </a:prstGeom>
        </p:spPr>
        <p:txBody>
          <a:bodyPr wrap="square">
            <a:spAutoFit/>
          </a:bodyPr>
          <a:lstStyle/>
          <a:p>
            <a:r>
              <a:rPr lang="en-US" altLang="zh-TW" sz="2500" b="1" dirty="0">
                <a:solidFill>
                  <a:schemeClr val="bg1"/>
                </a:solidFill>
                <a:latin typeface="Arial Black" panose="020B0604020202020204" pitchFamily="34" charset="0"/>
                <a:ea typeface="PingFang TC Semibold" panose="020B0400000000000000"/>
                <a:cs typeface="Arial Black" panose="020B0604020202020204" pitchFamily="34" charset="0"/>
              </a:rPr>
              <a:t>#</a:t>
            </a:r>
            <a:endParaRPr lang="zh-TW" altLang="en-US" sz="2500" dirty="0"/>
          </a:p>
        </p:txBody>
      </p:sp>
      <p:sp>
        <p:nvSpPr>
          <p:cNvPr id="13" name="矩形 12"/>
          <p:cNvSpPr/>
          <p:nvPr/>
        </p:nvSpPr>
        <p:spPr>
          <a:xfrm>
            <a:off x="2532922" y="3925775"/>
            <a:ext cx="2361380" cy="369332"/>
          </a:xfrm>
          <a:prstGeom prst="rect">
            <a:avLst/>
          </a:prstGeom>
        </p:spPr>
        <p:txBody>
          <a:bodyPr wrap="square">
            <a:spAutoFit/>
          </a:bodyPr>
          <a:lstStyle/>
          <a:p>
            <a:r>
              <a:rPr lang="zh-TW" altLang="en-US" b="1" dirty="0" smtClean="0">
                <a:solidFill>
                  <a:schemeClr val="bg1"/>
                </a:solidFill>
                <a:latin typeface="Arial Black" panose="020B0604020202020204" pitchFamily="34" charset="0"/>
                <a:ea typeface="PingFang TC Semibold" panose="020B0400000000000000"/>
                <a:cs typeface="Arial Black" panose="020B0604020202020204" pitchFamily="34" charset="0"/>
              </a:rPr>
              <a:t>越大</a:t>
            </a:r>
            <a:r>
              <a:rPr lang="en-US" altLang="zh-TW" b="1" dirty="0" smtClean="0">
                <a:solidFill>
                  <a:schemeClr val="bg1"/>
                </a:solidFill>
                <a:latin typeface="Arial Black" panose="020B0604020202020204" pitchFamily="34" charset="0"/>
                <a:ea typeface="PingFang TC Semibold" panose="020B040000000000000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a:cs typeface="Arial Black" panose="020B0604020202020204" pitchFamily="34" charset="0"/>
              </a:rPr>
              <a:t> </a:t>
            </a:r>
            <a:r>
              <a:rPr lang="en-US" altLang="zh-TW" b="1" dirty="0" smtClean="0">
                <a:solidFill>
                  <a:schemeClr val="bg1"/>
                </a:solidFill>
                <a:latin typeface="Arial Black" panose="020B0604020202020204" pitchFamily="34" charset="0"/>
                <a:ea typeface="PingFang TC Semibold" panose="020B0400000000000000"/>
                <a:cs typeface="Arial Black" panose="020B0604020202020204" pitchFamily="34" charset="0"/>
              </a:rPr>
              <a:t>OBJ</a:t>
            </a:r>
            <a:r>
              <a:rPr lang="zh-TW" altLang="en-US" b="1" dirty="0" smtClean="0">
                <a:solidFill>
                  <a:schemeClr val="bg1"/>
                </a:solidFill>
                <a:latin typeface="Arial Black" panose="020B0604020202020204" pitchFamily="34" charset="0"/>
                <a:ea typeface="PingFang TC Semibold" panose="020B0400000000000000"/>
                <a:cs typeface="Arial Black" panose="020B0604020202020204" pitchFamily="34" charset="0"/>
              </a:rPr>
              <a:t>就會越小 </a:t>
            </a:r>
            <a:endParaRPr lang="zh-TW" altLang="en-US" dirty="0"/>
          </a:p>
        </p:txBody>
      </p:sp>
    </p:spTree>
    <p:extLst>
      <p:ext uri="{BB962C8B-B14F-4D97-AF65-F5344CB8AC3E}">
        <p14:creationId xmlns:p14="http://schemas.microsoft.com/office/powerpoint/2010/main" val="2834991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8087" y="1185313"/>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549923" y="361300"/>
            <a:ext cx="5605189" cy="584775"/>
          </a:xfrm>
          <a:prstGeom prst="rect">
            <a:avLst/>
          </a:prstGeom>
        </p:spPr>
        <p:txBody>
          <a:bodyPr wrap="none">
            <a:spAutoFit/>
          </a:bodyPr>
          <a:lstStyle/>
          <a:p>
            <a:pPr fontAlgn="ctr">
              <a:buClr>
                <a:srgbClr val="003399"/>
              </a:buClr>
              <a:buSzPct val="75000"/>
              <a:defRPr/>
            </a:pPr>
            <a:r>
              <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Extreme Gradient </a:t>
            </a: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Boost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圓角矩形 13"/>
          <p:cNvSpPr/>
          <p:nvPr/>
        </p:nvSpPr>
        <p:spPr>
          <a:xfrm>
            <a:off x="1228085" y="170528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訓練速度更快</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圓角矩形 14"/>
          <p:cNvSpPr/>
          <p:nvPr/>
        </p:nvSpPr>
        <p:spPr>
          <a:xfrm>
            <a:off x="1228085" y="23102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方</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差更低</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4" y="291525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不易過擬合</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9" name="矩形 18"/>
          <p:cNvSpPr/>
          <p:nvPr/>
        </p:nvSpPr>
        <p:spPr>
          <a:xfrm>
            <a:off x="1228087" y="4082307"/>
            <a:ext cx="1172116"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缺點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0" name="圓角矩形 19"/>
          <p:cNvSpPr/>
          <p:nvPr/>
        </p:nvSpPr>
        <p:spPr>
          <a:xfrm>
            <a:off x="1228084" y="4559361"/>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訓練無法並行處理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4" y="516547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不適合處理高維</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稀疏數據</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00151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2955681"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Neural Network</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25297321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2404826"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fontAlgn="ctr">
              <a:buClr>
                <a:srgbClr val="00ADB5"/>
              </a:buClr>
              <a:buSzPct val="75000"/>
              <a:defRPr/>
            </a:pP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Modeling</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3230866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2770630"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fontAlgn="ctr">
              <a:buClr>
                <a:srgbClr val="00ADB5"/>
              </a:buClr>
              <a:buSzPct val="75000"/>
              <a:defRPr/>
            </a:pPr>
            <a:r>
              <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a:t>
            </a: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valuation</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196444730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458220"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Au8:2</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Tree>
    <p:extLst>
      <p:ext uri="{BB962C8B-B14F-4D97-AF65-F5344CB8AC3E}">
        <p14:creationId xmlns:p14="http://schemas.microsoft.com/office/powerpoint/2010/main" val="1668711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423148" y="1935196"/>
            <a:ext cx="11363729" cy="3666771"/>
            <a:chOff x="340852" y="2822164"/>
            <a:chExt cx="11363729" cy="3666771"/>
          </a:xfrm>
        </p:grpSpPr>
        <p:cxnSp>
          <p:nvCxnSpPr>
            <p:cNvPr id="4" name="直線接點 3"/>
            <p:cNvCxnSpPr/>
            <p:nvPr/>
          </p:nvCxnSpPr>
          <p:spPr>
            <a:xfrm>
              <a:off x="1284023" y="4458880"/>
              <a:ext cx="9623955" cy="0"/>
            </a:xfrm>
            <a:prstGeom prst="line">
              <a:avLst/>
            </a:prstGeom>
            <a:ln w="57150">
              <a:gradFill>
                <a:gsLst>
                  <a:gs pos="0">
                    <a:srgbClr val="6887B8"/>
                  </a:gs>
                  <a:gs pos="25000">
                    <a:srgbClr val="A5A58D"/>
                  </a:gs>
                  <a:gs pos="75000">
                    <a:srgbClr val="DDBEA9"/>
                  </a:gs>
                  <a:gs pos="50000">
                    <a:srgbClr val="FFE8D6"/>
                  </a:gs>
                  <a:gs pos="100000">
                    <a:srgbClr val="CB997E"/>
                  </a:gs>
                </a:gsLst>
                <a:lin ang="5400000" scaled="1"/>
              </a:gra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 name="群組 4"/>
            <p:cNvGrpSpPr/>
            <p:nvPr/>
          </p:nvGrpSpPr>
          <p:grpSpPr>
            <a:xfrm>
              <a:off x="873578" y="2822164"/>
              <a:ext cx="820890" cy="1759269"/>
              <a:chOff x="873578" y="2822164"/>
              <a:chExt cx="820890" cy="1759269"/>
            </a:xfrm>
          </p:grpSpPr>
          <p:sp>
            <p:nvSpPr>
              <p:cNvPr id="32" name="橢圓 31"/>
              <p:cNvSpPr/>
              <p:nvPr/>
            </p:nvSpPr>
            <p:spPr>
              <a:xfrm>
                <a:off x="873578" y="2822164"/>
                <a:ext cx="820890" cy="82089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接點 32"/>
              <p:cNvCxnSpPr>
                <a:stCxn id="32" idx="4"/>
              </p:cNvCxnSpPr>
              <p:nvPr/>
            </p:nvCxnSpPr>
            <p:spPr>
              <a:xfrm>
                <a:off x="1284023" y="3643054"/>
                <a:ext cx="0" cy="853752"/>
              </a:xfrm>
              <a:prstGeom prst="line">
                <a:avLst/>
              </a:prstGeom>
              <a:ln w="28575">
                <a:solidFill>
                  <a:srgbClr val="6D91D1"/>
                </a:solidFill>
              </a:ln>
            </p:spPr>
            <p:style>
              <a:lnRef idx="1">
                <a:schemeClr val="accent1"/>
              </a:lnRef>
              <a:fillRef idx="0">
                <a:schemeClr val="accent1"/>
              </a:fillRef>
              <a:effectRef idx="0">
                <a:schemeClr val="accent1"/>
              </a:effectRef>
              <a:fontRef idx="minor">
                <a:schemeClr val="tx1"/>
              </a:fontRef>
            </p:style>
          </p:cxnSp>
          <p:sp>
            <p:nvSpPr>
              <p:cNvPr id="34" name="橢圓 33"/>
              <p:cNvSpPr/>
              <p:nvPr/>
            </p:nvSpPr>
            <p:spPr>
              <a:xfrm>
                <a:off x="1161472" y="4336333"/>
                <a:ext cx="245100" cy="24510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 name="群組 5"/>
            <p:cNvGrpSpPr/>
            <p:nvPr/>
          </p:nvGrpSpPr>
          <p:grpSpPr>
            <a:xfrm rot="10800000">
              <a:off x="2954585" y="4336333"/>
              <a:ext cx="820890" cy="1759269"/>
              <a:chOff x="1646168" y="2822164"/>
              <a:chExt cx="820890" cy="1759269"/>
            </a:xfrm>
          </p:grpSpPr>
          <p:sp>
            <p:nvSpPr>
              <p:cNvPr id="29" name="橢圓 28"/>
              <p:cNvSpPr/>
              <p:nvPr/>
            </p:nvSpPr>
            <p:spPr>
              <a:xfrm>
                <a:off x="1646168" y="2822164"/>
                <a:ext cx="820890" cy="82089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0" name="直線接點 29"/>
              <p:cNvCxnSpPr>
                <a:stCxn id="29" idx="4"/>
              </p:cNvCxnSpPr>
              <p:nvPr/>
            </p:nvCxnSpPr>
            <p:spPr>
              <a:xfrm>
                <a:off x="2056613" y="3643054"/>
                <a:ext cx="0" cy="853752"/>
              </a:xfrm>
              <a:prstGeom prst="line">
                <a:avLst/>
              </a:prstGeom>
              <a:ln w="28575">
                <a:solidFill>
                  <a:srgbClr val="A5A58D"/>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1934062" y="4336333"/>
                <a:ext cx="245100" cy="24510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5280692" y="2822164"/>
              <a:ext cx="820890" cy="1759269"/>
              <a:chOff x="10490314" y="2822164"/>
              <a:chExt cx="820890" cy="1759269"/>
            </a:xfrm>
          </p:grpSpPr>
          <p:sp>
            <p:nvSpPr>
              <p:cNvPr id="26" name="橢圓 25"/>
              <p:cNvSpPr/>
              <p:nvPr/>
            </p:nvSpPr>
            <p:spPr>
              <a:xfrm>
                <a:off x="10490314" y="2822164"/>
                <a:ext cx="820890" cy="82089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接點 26"/>
              <p:cNvCxnSpPr>
                <a:stCxn id="26" idx="4"/>
              </p:cNvCxnSpPr>
              <p:nvPr/>
            </p:nvCxnSpPr>
            <p:spPr>
              <a:xfrm>
                <a:off x="10900759" y="3643054"/>
                <a:ext cx="0" cy="853752"/>
              </a:xfrm>
              <a:prstGeom prst="line">
                <a:avLst/>
              </a:prstGeom>
              <a:ln w="28575">
                <a:solidFill>
                  <a:srgbClr val="FFE8D6"/>
                </a:solidFill>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10778208" y="4336333"/>
                <a:ext cx="245100" cy="24510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 name="群組 7"/>
            <p:cNvGrpSpPr/>
            <p:nvPr/>
          </p:nvGrpSpPr>
          <p:grpSpPr>
            <a:xfrm rot="10800000">
              <a:off x="7798714" y="4336333"/>
              <a:ext cx="820890" cy="1759269"/>
              <a:chOff x="1646168" y="2822164"/>
              <a:chExt cx="820890" cy="1759269"/>
            </a:xfrm>
          </p:grpSpPr>
          <p:sp>
            <p:nvSpPr>
              <p:cNvPr id="23" name="橢圓 22"/>
              <p:cNvSpPr/>
              <p:nvPr/>
            </p:nvSpPr>
            <p:spPr>
              <a:xfrm>
                <a:off x="1646168" y="2822164"/>
                <a:ext cx="820890" cy="82089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a:stCxn id="23" idx="4"/>
              </p:cNvCxnSpPr>
              <p:nvPr/>
            </p:nvCxnSpPr>
            <p:spPr>
              <a:xfrm>
                <a:off x="2056613" y="3643054"/>
                <a:ext cx="0" cy="853752"/>
              </a:xfrm>
              <a:prstGeom prst="line">
                <a:avLst/>
              </a:prstGeom>
              <a:ln w="28575">
                <a:solidFill>
                  <a:srgbClr val="DDBEA9"/>
                </a:solidFill>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1934062" y="4336333"/>
                <a:ext cx="245100" cy="24510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a:off x="10497532" y="2822164"/>
              <a:ext cx="820890" cy="1759269"/>
              <a:chOff x="10490314" y="2822164"/>
              <a:chExt cx="820890" cy="1759269"/>
            </a:xfrm>
          </p:grpSpPr>
          <p:sp>
            <p:nvSpPr>
              <p:cNvPr id="20" name="橢圓 19"/>
              <p:cNvSpPr/>
              <p:nvPr/>
            </p:nvSpPr>
            <p:spPr>
              <a:xfrm>
                <a:off x="10490314" y="2822164"/>
                <a:ext cx="820890" cy="82089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a:stCxn id="20" idx="4"/>
              </p:cNvCxnSpPr>
              <p:nvPr/>
            </p:nvCxnSpPr>
            <p:spPr>
              <a:xfrm>
                <a:off x="10900759" y="3643054"/>
                <a:ext cx="0" cy="853752"/>
              </a:xfrm>
              <a:prstGeom prst="line">
                <a:avLst/>
              </a:prstGeom>
              <a:ln w="28575">
                <a:solidFill>
                  <a:srgbClr val="CB997E"/>
                </a:solidFill>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10778208" y="4336333"/>
                <a:ext cx="245100" cy="245100"/>
              </a:xfrm>
              <a:prstGeom prst="ellipse">
                <a:avLst/>
              </a:prstGeom>
              <a:solidFill>
                <a:srgbClr val="55594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文字方塊 9"/>
            <p:cNvSpPr txBox="1"/>
            <p:nvPr/>
          </p:nvSpPr>
          <p:spPr>
            <a:xfrm>
              <a:off x="855291" y="3001747"/>
              <a:ext cx="955222" cy="446276"/>
            </a:xfrm>
            <a:prstGeom prst="rect">
              <a:avLst/>
            </a:prstGeom>
            <a:noFill/>
          </p:spPr>
          <p:txBody>
            <a:bodyPr wrap="square" rtlCol="0">
              <a:spAutoFit/>
            </a:bodyPr>
            <a:lstStyle/>
            <a:p>
              <a:r>
                <a:rPr lang="en-US" altLang="zh-TW" sz="2300" b="1" dirty="0" smtClean="0">
                  <a:solidFill>
                    <a:schemeClr val="bg1"/>
                  </a:solidFill>
                  <a:latin typeface="Bahnschrift SemiBold Condensed" panose="020B0502040204020203" pitchFamily="34" charset="0"/>
                </a:rPr>
                <a:t>2020/11</a:t>
              </a:r>
              <a:endParaRPr lang="zh-TW" altLang="en-US" sz="2300" b="1" dirty="0">
                <a:solidFill>
                  <a:schemeClr val="bg1"/>
                </a:solidFill>
                <a:latin typeface="Bahnschrift SemiBold Condensed" panose="020B0502040204020203" pitchFamily="34" charset="0"/>
              </a:endParaRPr>
            </a:p>
          </p:txBody>
        </p:sp>
        <p:sp>
          <p:nvSpPr>
            <p:cNvPr id="11" name="文字方塊 10"/>
            <p:cNvSpPr txBox="1"/>
            <p:nvPr/>
          </p:nvSpPr>
          <p:spPr>
            <a:xfrm>
              <a:off x="2896562" y="5471375"/>
              <a:ext cx="955222" cy="446276"/>
            </a:xfrm>
            <a:prstGeom prst="rect">
              <a:avLst/>
            </a:prstGeom>
            <a:noFill/>
          </p:spPr>
          <p:txBody>
            <a:bodyPr wrap="square" rtlCol="0">
              <a:spAutoFit/>
            </a:bodyPr>
            <a:lstStyle/>
            <a:p>
              <a:r>
                <a:rPr lang="en-US" altLang="zh-TW" sz="2300" b="1" dirty="0" smtClean="0">
                  <a:solidFill>
                    <a:schemeClr val="bg1"/>
                  </a:solidFill>
                  <a:latin typeface="Bahnschrift SemiBold Condensed" panose="020B0502040204020203" pitchFamily="34" charset="0"/>
                </a:rPr>
                <a:t>2020/12</a:t>
              </a:r>
              <a:endParaRPr lang="zh-TW" altLang="en-US" sz="2300" b="1" dirty="0">
                <a:solidFill>
                  <a:schemeClr val="bg1"/>
                </a:solidFill>
                <a:latin typeface="Bahnschrift SemiBold Condensed" panose="020B0502040204020203" pitchFamily="34" charset="0"/>
              </a:endParaRPr>
            </a:p>
          </p:txBody>
        </p:sp>
        <p:sp>
          <p:nvSpPr>
            <p:cNvPr id="12" name="文字方塊 11"/>
            <p:cNvSpPr txBox="1"/>
            <p:nvPr/>
          </p:nvSpPr>
          <p:spPr>
            <a:xfrm>
              <a:off x="5240957" y="3006305"/>
              <a:ext cx="955222" cy="446276"/>
            </a:xfrm>
            <a:prstGeom prst="rect">
              <a:avLst/>
            </a:prstGeom>
            <a:noFill/>
          </p:spPr>
          <p:txBody>
            <a:bodyPr wrap="square" rtlCol="0">
              <a:spAutoFit/>
            </a:bodyPr>
            <a:lstStyle/>
            <a:p>
              <a:r>
                <a:rPr lang="en-US" altLang="zh-TW" sz="2300" b="1" dirty="0" smtClean="0">
                  <a:solidFill>
                    <a:schemeClr val="bg1"/>
                  </a:solidFill>
                  <a:latin typeface="Bahnschrift SemiBold Condensed" panose="020B0502040204020203" pitchFamily="34" charset="0"/>
                </a:rPr>
                <a:t>2021/01</a:t>
              </a:r>
              <a:endParaRPr lang="zh-TW" altLang="en-US" sz="2300" b="1" dirty="0">
                <a:solidFill>
                  <a:schemeClr val="bg1"/>
                </a:solidFill>
                <a:latin typeface="Bahnschrift SemiBold Condensed" panose="020B0502040204020203" pitchFamily="34" charset="0"/>
              </a:endParaRPr>
            </a:p>
          </p:txBody>
        </p:sp>
        <p:sp>
          <p:nvSpPr>
            <p:cNvPr id="13" name="文字方塊 12"/>
            <p:cNvSpPr txBox="1"/>
            <p:nvPr/>
          </p:nvSpPr>
          <p:spPr>
            <a:xfrm>
              <a:off x="7761844" y="5471375"/>
              <a:ext cx="955222" cy="446276"/>
            </a:xfrm>
            <a:prstGeom prst="rect">
              <a:avLst/>
            </a:prstGeom>
            <a:noFill/>
          </p:spPr>
          <p:txBody>
            <a:bodyPr wrap="square" rtlCol="0">
              <a:spAutoFit/>
            </a:bodyPr>
            <a:lstStyle/>
            <a:p>
              <a:r>
                <a:rPr lang="en-US" altLang="zh-TW" sz="2300" b="1" dirty="0" smtClean="0">
                  <a:solidFill>
                    <a:schemeClr val="bg1"/>
                  </a:solidFill>
                  <a:latin typeface="Bahnschrift SemiBold Condensed" panose="020B0502040204020203" pitchFamily="34" charset="0"/>
                </a:rPr>
                <a:t>2021/02</a:t>
              </a:r>
              <a:endParaRPr lang="zh-TW" altLang="en-US" sz="2300" b="1" dirty="0">
                <a:solidFill>
                  <a:schemeClr val="bg1"/>
                </a:solidFill>
                <a:latin typeface="Bahnschrift SemiBold Condensed" panose="020B0502040204020203" pitchFamily="34" charset="0"/>
              </a:endParaRPr>
            </a:p>
          </p:txBody>
        </p:sp>
        <p:sp>
          <p:nvSpPr>
            <p:cNvPr id="14" name="文字方塊 13"/>
            <p:cNvSpPr txBox="1"/>
            <p:nvPr/>
          </p:nvSpPr>
          <p:spPr>
            <a:xfrm>
              <a:off x="10515820" y="3000110"/>
              <a:ext cx="836344" cy="446276"/>
            </a:xfrm>
            <a:prstGeom prst="rect">
              <a:avLst/>
            </a:prstGeom>
            <a:noFill/>
          </p:spPr>
          <p:txBody>
            <a:bodyPr wrap="square" rtlCol="0">
              <a:spAutoFit/>
            </a:bodyPr>
            <a:lstStyle/>
            <a:p>
              <a:r>
                <a:rPr lang="zh-TW" altLang="en-US" sz="2300" b="1" dirty="0">
                  <a:solidFill>
                    <a:schemeClr val="bg1"/>
                  </a:solidFill>
                  <a:latin typeface="Bahnschrift SemiBold Condensed" panose="020B0502040204020203" pitchFamily="34" charset="0"/>
                </a:rPr>
                <a:t>未來</a:t>
              </a:r>
            </a:p>
          </p:txBody>
        </p:sp>
        <p:sp>
          <p:nvSpPr>
            <p:cNvPr id="15" name="文字方塊 14"/>
            <p:cNvSpPr txBox="1"/>
            <p:nvPr/>
          </p:nvSpPr>
          <p:spPr>
            <a:xfrm>
              <a:off x="340852" y="4797094"/>
              <a:ext cx="1886339" cy="1200329"/>
            </a:xfrm>
            <a:prstGeom prst="rect">
              <a:avLst/>
            </a:prstGeom>
            <a:noFill/>
          </p:spPr>
          <p:txBody>
            <a:bodyPr wrap="square" rtlCol="0">
              <a:spAutoFit/>
            </a:bodyPr>
            <a:lstStyle/>
            <a:p>
              <a:r>
                <a:rPr lang="zh-TW" altLang="en-US" dirty="0" smtClean="0">
                  <a:solidFill>
                    <a:srgbClr val="6D91D1"/>
                  </a:solidFill>
                </a:rPr>
                <a:t>使用國外的</a:t>
              </a:r>
              <a:r>
                <a:rPr lang="en-US" altLang="zh-TW" dirty="0" smtClean="0">
                  <a:solidFill>
                    <a:srgbClr val="6D91D1"/>
                  </a:solidFill>
                </a:rPr>
                <a:t>30</a:t>
              </a:r>
              <a:r>
                <a:rPr lang="zh-TW" altLang="en-US" dirty="0" smtClean="0">
                  <a:solidFill>
                    <a:srgbClr val="6D91D1"/>
                  </a:solidFill>
                </a:rPr>
                <a:t>萬筆數據，在</a:t>
              </a:r>
              <a:r>
                <a:rPr lang="en-US" altLang="zh-TW" dirty="0" smtClean="0">
                  <a:solidFill>
                    <a:srgbClr val="6D91D1"/>
                  </a:solidFill>
                </a:rPr>
                <a:t>PC</a:t>
              </a:r>
              <a:r>
                <a:rPr lang="zh-TW" altLang="en-US" dirty="0" smtClean="0">
                  <a:solidFill>
                    <a:srgbClr val="6D91D1"/>
                  </a:solidFill>
                </a:rPr>
                <a:t>端進行</a:t>
              </a:r>
              <a:r>
                <a:rPr lang="en-US" altLang="zh-TW" dirty="0">
                  <a:solidFill>
                    <a:srgbClr val="6D91D1"/>
                  </a:solidFill>
                </a:rPr>
                <a:t>K</a:t>
              </a:r>
              <a:r>
                <a:rPr lang="en-US" altLang="zh-TW" dirty="0" smtClean="0">
                  <a:solidFill>
                    <a:srgbClr val="6D91D1"/>
                  </a:solidFill>
                </a:rPr>
                <a:t>NN</a:t>
              </a:r>
              <a:r>
                <a:rPr lang="zh-TW" altLang="en-US" dirty="0" smtClean="0">
                  <a:solidFill>
                    <a:srgbClr val="6D91D1"/>
                  </a:solidFill>
                </a:rPr>
                <a:t>模型訓練</a:t>
              </a:r>
              <a:endParaRPr lang="zh-TW" altLang="en-US" dirty="0">
                <a:solidFill>
                  <a:srgbClr val="6D91D1"/>
                </a:solidFill>
              </a:endParaRPr>
            </a:p>
          </p:txBody>
        </p:sp>
        <p:sp>
          <p:nvSpPr>
            <p:cNvPr id="16" name="文字方塊 15"/>
            <p:cNvSpPr txBox="1"/>
            <p:nvPr/>
          </p:nvSpPr>
          <p:spPr>
            <a:xfrm>
              <a:off x="2416548" y="3214271"/>
              <a:ext cx="1886339" cy="923330"/>
            </a:xfrm>
            <a:prstGeom prst="rect">
              <a:avLst/>
            </a:prstGeom>
            <a:noFill/>
          </p:spPr>
          <p:txBody>
            <a:bodyPr wrap="square" rtlCol="0">
              <a:spAutoFit/>
            </a:bodyPr>
            <a:lstStyle/>
            <a:p>
              <a:r>
                <a:rPr lang="zh-TW" altLang="en-US" dirty="0" smtClean="0">
                  <a:solidFill>
                    <a:srgbClr val="979881"/>
                  </a:solidFill>
                </a:rPr>
                <a:t>將</a:t>
              </a:r>
              <a:r>
                <a:rPr lang="en-US" altLang="zh-TW" dirty="0" smtClean="0">
                  <a:solidFill>
                    <a:srgbClr val="979881"/>
                  </a:solidFill>
                </a:rPr>
                <a:t>KNN</a:t>
              </a:r>
              <a:r>
                <a:rPr lang="zh-TW" altLang="en-US" dirty="0" smtClean="0">
                  <a:solidFill>
                    <a:srgbClr val="979881"/>
                  </a:solidFill>
                </a:rPr>
                <a:t>演算法移植到</a:t>
              </a:r>
              <a:r>
                <a:rPr lang="en-US" altLang="zh-TW" dirty="0" smtClean="0">
                  <a:solidFill>
                    <a:srgbClr val="979881"/>
                  </a:solidFill>
                </a:rPr>
                <a:t>STM32</a:t>
              </a:r>
              <a:r>
                <a:rPr lang="zh-TW" altLang="en-US" dirty="0" smtClean="0">
                  <a:solidFill>
                    <a:srgbClr val="979881"/>
                  </a:solidFill>
                </a:rPr>
                <a:t>上面進行開發</a:t>
              </a:r>
              <a:endParaRPr lang="zh-TW" altLang="en-US" dirty="0">
                <a:solidFill>
                  <a:srgbClr val="979881"/>
                </a:solidFill>
              </a:endParaRPr>
            </a:p>
          </p:txBody>
        </p:sp>
        <p:sp>
          <p:nvSpPr>
            <p:cNvPr id="17" name="文字方塊 16"/>
            <p:cNvSpPr txBox="1"/>
            <p:nvPr/>
          </p:nvSpPr>
          <p:spPr>
            <a:xfrm>
              <a:off x="4747966" y="4734609"/>
              <a:ext cx="1886339" cy="1754326"/>
            </a:xfrm>
            <a:prstGeom prst="rect">
              <a:avLst/>
            </a:prstGeom>
            <a:noFill/>
          </p:spPr>
          <p:txBody>
            <a:bodyPr wrap="square" rtlCol="0">
              <a:spAutoFit/>
            </a:bodyPr>
            <a:lstStyle/>
            <a:p>
              <a:r>
                <a:rPr lang="zh-TW" altLang="en-US" dirty="0" smtClean="0">
                  <a:solidFill>
                    <a:srgbClr val="FFE8D6"/>
                  </a:solidFill>
                </a:rPr>
                <a:t>因耗時太久</a:t>
              </a:r>
              <a:r>
                <a:rPr lang="en-US" altLang="zh-TW" dirty="0" smtClean="0">
                  <a:solidFill>
                    <a:srgbClr val="FFE8D6"/>
                  </a:solidFill>
                </a:rPr>
                <a:t>,</a:t>
              </a:r>
              <a:r>
                <a:rPr lang="zh-TW" altLang="en-US" dirty="0" smtClean="0">
                  <a:solidFill>
                    <a:srgbClr val="FFE8D6"/>
                  </a:solidFill>
                </a:rPr>
                <a:t>嘗試對演算法進行多輪運算切割</a:t>
              </a:r>
              <a:endParaRPr lang="en-US" altLang="zh-TW" dirty="0">
                <a:solidFill>
                  <a:srgbClr val="FFE8D6"/>
                </a:solidFill>
              </a:endParaRPr>
            </a:p>
            <a:p>
              <a:r>
                <a:rPr lang="en-US" altLang="zh-TW" dirty="0" smtClean="0">
                  <a:solidFill>
                    <a:srgbClr val="FFE8D6"/>
                  </a:solidFill>
                  <a:sym typeface="Wingdings" panose="05000000000000000000" pitchFamily="2" charset="2"/>
                </a:rPr>
                <a:t></a:t>
              </a:r>
              <a:r>
                <a:rPr lang="zh-TW" altLang="en-US" dirty="0" smtClean="0">
                  <a:solidFill>
                    <a:srgbClr val="FFE8D6"/>
                  </a:solidFill>
                  <a:sym typeface="Wingdings" panose="05000000000000000000" pitchFamily="2" charset="2"/>
                </a:rPr>
                <a:t>還是耗時太久</a:t>
              </a:r>
              <a:r>
                <a:rPr lang="en-US" altLang="zh-TW" dirty="0" smtClean="0">
                  <a:solidFill>
                    <a:srgbClr val="FFE8D6"/>
                  </a:solidFill>
                  <a:sym typeface="Wingdings" panose="05000000000000000000" pitchFamily="2" charset="2"/>
                </a:rPr>
                <a:t>,</a:t>
              </a:r>
              <a:r>
                <a:rPr lang="zh-TW" altLang="en-US" dirty="0" smtClean="0">
                  <a:solidFill>
                    <a:srgbClr val="FFE8D6"/>
                  </a:solidFill>
                  <a:sym typeface="Wingdings" panose="05000000000000000000" pitchFamily="2" charset="2"/>
                </a:rPr>
                <a:t>放棄使用</a:t>
              </a:r>
              <a:r>
                <a:rPr lang="en-US" altLang="zh-TW" dirty="0" smtClean="0">
                  <a:solidFill>
                    <a:srgbClr val="FFE8D6"/>
                  </a:solidFill>
                  <a:sym typeface="Wingdings" panose="05000000000000000000" pitchFamily="2" charset="2"/>
                </a:rPr>
                <a:t>KNN,</a:t>
              </a:r>
              <a:r>
                <a:rPr lang="zh-TW" altLang="en-US" dirty="0" smtClean="0">
                  <a:solidFill>
                    <a:srgbClr val="FFE8D6"/>
                  </a:solidFill>
                  <a:sym typeface="Wingdings" panose="05000000000000000000" pitchFamily="2" charset="2"/>
                </a:rPr>
                <a:t>改成模糊邏輯</a:t>
              </a:r>
              <a:endParaRPr lang="en-US" altLang="zh-TW" dirty="0" smtClean="0">
                <a:solidFill>
                  <a:srgbClr val="FFE8D6"/>
                </a:solidFill>
                <a:sym typeface="Wingdings" panose="05000000000000000000" pitchFamily="2" charset="2"/>
              </a:endParaRPr>
            </a:p>
          </p:txBody>
        </p:sp>
        <p:sp>
          <p:nvSpPr>
            <p:cNvPr id="18" name="文字方塊 17"/>
            <p:cNvSpPr txBox="1"/>
            <p:nvPr/>
          </p:nvSpPr>
          <p:spPr>
            <a:xfrm>
              <a:off x="7265988" y="3324013"/>
              <a:ext cx="1886339" cy="646331"/>
            </a:xfrm>
            <a:prstGeom prst="rect">
              <a:avLst/>
            </a:prstGeom>
            <a:noFill/>
          </p:spPr>
          <p:txBody>
            <a:bodyPr wrap="square" rtlCol="0">
              <a:spAutoFit/>
            </a:bodyPr>
            <a:lstStyle/>
            <a:p>
              <a:r>
                <a:rPr lang="zh-TW" altLang="en-US" dirty="0" smtClean="0">
                  <a:solidFill>
                    <a:srgbClr val="DDBEA9"/>
                  </a:solidFill>
                </a:rPr>
                <a:t>將模糊邏輯使用</a:t>
              </a:r>
              <a:r>
                <a:rPr lang="en-US" altLang="zh-TW" dirty="0" smtClean="0">
                  <a:solidFill>
                    <a:srgbClr val="DDBEA9"/>
                  </a:solidFill>
                </a:rPr>
                <a:t>C</a:t>
              </a:r>
              <a:r>
                <a:rPr lang="zh-TW" altLang="en-US" dirty="0" smtClean="0">
                  <a:solidFill>
                    <a:srgbClr val="DDBEA9"/>
                  </a:solidFill>
                </a:rPr>
                <a:t>語言實現</a:t>
              </a:r>
              <a:endParaRPr lang="zh-TW" altLang="en-US" dirty="0">
                <a:solidFill>
                  <a:srgbClr val="DDBEA9"/>
                </a:solidFill>
              </a:endParaRPr>
            </a:p>
          </p:txBody>
        </p:sp>
        <p:sp>
          <p:nvSpPr>
            <p:cNvPr id="19" name="文字方塊 18"/>
            <p:cNvSpPr txBox="1"/>
            <p:nvPr/>
          </p:nvSpPr>
          <p:spPr>
            <a:xfrm>
              <a:off x="10111371" y="4793588"/>
              <a:ext cx="1593210" cy="369332"/>
            </a:xfrm>
            <a:prstGeom prst="rect">
              <a:avLst/>
            </a:prstGeom>
            <a:noFill/>
          </p:spPr>
          <p:txBody>
            <a:bodyPr wrap="square" rtlCol="0">
              <a:spAutoFit/>
            </a:bodyPr>
            <a:lstStyle/>
            <a:p>
              <a:r>
                <a:rPr lang="zh-TW" altLang="en-US" dirty="0" smtClean="0">
                  <a:solidFill>
                    <a:srgbClr val="CB997E"/>
                  </a:solidFill>
                </a:rPr>
                <a:t>移植手機運算</a:t>
              </a:r>
              <a:endParaRPr lang="zh-TW" altLang="en-US" dirty="0">
                <a:solidFill>
                  <a:srgbClr val="CB997E"/>
                </a:solidFill>
              </a:endParaRPr>
            </a:p>
          </p:txBody>
        </p:sp>
      </p:grpSp>
      <p:sp>
        <p:nvSpPr>
          <p:cNvPr id="35" name="矩形 34"/>
          <p:cNvSpPr/>
          <p:nvPr/>
        </p:nvSpPr>
        <p:spPr>
          <a:xfrm>
            <a:off x="549923" y="361300"/>
            <a:ext cx="2122504" cy="553998"/>
          </a:xfrm>
          <a:prstGeom prst="rect">
            <a:avLst/>
          </a:prstGeom>
        </p:spPr>
        <p:txBody>
          <a:bodyPr wrap="none">
            <a:spAutoFit/>
          </a:bodyPr>
          <a:lstStyle/>
          <a:p>
            <a:pPr fontAlgn="ctr">
              <a:buClr>
                <a:srgbClr val="003399"/>
              </a:buClr>
              <a:buSzPct val="75000"/>
              <a:defRPr/>
            </a:pPr>
            <a:r>
              <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a:t>
            </a: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chedule</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223568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Target </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Analysis</a:t>
            </a:r>
            <a:endPar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矩形 11"/>
          <p:cNvSpPr/>
          <p:nvPr/>
        </p:nvSpPr>
        <p:spPr>
          <a:xfrm>
            <a:off x="1228087" y="1185313"/>
            <a:ext cx="2135521"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預測目標 </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圓角矩形 16"/>
          <p:cNvSpPr/>
          <p:nvPr/>
        </p:nvSpPr>
        <p:spPr>
          <a:xfrm>
            <a:off x="1228085" y="2421675"/>
            <a:ext cx="6384589" cy="55197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急</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減速</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8" name="圓角矩形 17"/>
          <p:cNvSpPr/>
          <p:nvPr/>
        </p:nvSpPr>
        <p:spPr>
          <a:xfrm>
            <a:off x="1228086" y="1747409"/>
            <a:ext cx="6384589" cy="55197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急加速</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0" name="圓角矩形 19"/>
          <p:cNvSpPr/>
          <p:nvPr/>
        </p:nvSpPr>
        <p:spPr>
          <a:xfrm>
            <a:off x="1228083" y="3805760"/>
            <a:ext cx="6384589" cy="55197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4.</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傾角</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過</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大</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1" name="圓角矩形 20"/>
          <p:cNvSpPr/>
          <p:nvPr/>
        </p:nvSpPr>
        <p:spPr>
          <a:xfrm>
            <a:off x="1228084" y="3095941"/>
            <a:ext cx="6384589" cy="55197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3.</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急轉彎</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彎中超速</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217954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2083104" y="2734366"/>
            <a:ext cx="4173643" cy="775597"/>
          </a:xfrm>
          <a:prstGeom prst="rect">
            <a:avLst/>
          </a:prstGeom>
        </p:spPr>
        <p:txBody>
          <a:bodyPr wrap="none">
            <a:spAutoFit/>
          </a:bodyPr>
          <a:lstStyle/>
          <a:p>
            <a:pPr fontAlgn="ctr">
              <a:buClr>
                <a:srgbClr val="003399"/>
              </a:buClr>
              <a:buSzPct val="75000"/>
              <a:defRPr/>
            </a:pPr>
            <a:r>
              <a:rPr lang="en-US" altLang="zh-TW" sz="48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Mining</a:t>
            </a:r>
            <a:endParaRPr lang="en-US" altLang="zh-TW" sz="4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a:extLst>
              <a:ext uri="{FF2B5EF4-FFF2-40B4-BE49-F238E27FC236}">
                <a16:creationId xmlns:a16="http://schemas.microsoft.com/office/drawing/2014/main" id="{DBC958EC-717D-BD46-A52E-C39FBC968E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91708" y="358946"/>
            <a:ext cx="3485322" cy="5569139"/>
          </a:xfrm>
          <a:prstGeom prst="rect">
            <a:avLst/>
          </a:prstGeom>
        </p:spPr>
      </p:pic>
    </p:spTree>
    <p:extLst>
      <p:ext uri="{BB962C8B-B14F-4D97-AF65-F5344CB8AC3E}">
        <p14:creationId xmlns:p14="http://schemas.microsoft.com/office/powerpoint/2010/main" val="310342600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圓角矩形 11"/>
          <p:cNvSpPr/>
          <p:nvPr/>
        </p:nvSpPr>
        <p:spPr>
          <a:xfrm>
            <a:off x="4873557" y="204280"/>
            <a:ext cx="2046053" cy="645916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p:cNvGrpSpPr/>
          <p:nvPr/>
        </p:nvGrpSpPr>
        <p:grpSpPr>
          <a:xfrm>
            <a:off x="97274" y="495150"/>
            <a:ext cx="4338538" cy="1282537"/>
            <a:chOff x="160800" y="272310"/>
            <a:chExt cx="4338538" cy="1282537"/>
          </a:xfrm>
        </p:grpSpPr>
        <p:sp>
          <p:nvSpPr>
            <p:cNvPr id="10" name="圓角矩形 9"/>
            <p:cNvSpPr/>
            <p:nvPr/>
          </p:nvSpPr>
          <p:spPr>
            <a:xfrm>
              <a:off x="160800" y="272310"/>
              <a:ext cx="4338538" cy="128253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2495437" y="473754"/>
              <a:ext cx="1566155"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行車路徑</a:t>
              </a:r>
              <a:r>
                <a:rPr lang="en-US" altLang="zh-TW" sz="1600" dirty="0" smtClean="0"/>
                <a:t>/</a:t>
              </a:r>
              <a:r>
                <a:rPr lang="zh-TW" altLang="en-US" sz="1600" dirty="0" smtClean="0"/>
                <a:t>時間</a:t>
              </a:r>
              <a:endParaRPr lang="zh-TW" altLang="en-US" sz="1600" dirty="0"/>
            </a:p>
          </p:txBody>
        </p:sp>
      </p:grpSp>
      <p:sp>
        <p:nvSpPr>
          <p:cNvPr id="9" name="圓角矩形 8"/>
          <p:cNvSpPr/>
          <p:nvPr/>
        </p:nvSpPr>
        <p:spPr>
          <a:xfrm>
            <a:off x="7286825" y="59726"/>
            <a:ext cx="1566155"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零部件資訊</a:t>
            </a:r>
            <a:endParaRPr lang="zh-TW" altLang="en-US" sz="1600" dirty="0"/>
          </a:p>
        </p:txBody>
      </p:sp>
      <p:cxnSp>
        <p:nvCxnSpPr>
          <p:cNvPr id="18" name="直線單箭頭接點 17"/>
          <p:cNvCxnSpPr>
            <a:stCxn id="6" idx="3"/>
          </p:cNvCxnSpPr>
          <p:nvPr/>
        </p:nvCxnSpPr>
        <p:spPr>
          <a:xfrm>
            <a:off x="3998067" y="1092483"/>
            <a:ext cx="11073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圓角矩形 27"/>
          <p:cNvSpPr/>
          <p:nvPr/>
        </p:nvSpPr>
        <p:spPr>
          <a:xfrm>
            <a:off x="5105394" y="593403"/>
            <a:ext cx="1566155" cy="369245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雲端資料庫</a:t>
            </a:r>
            <a:endParaRPr lang="zh-TW" altLang="en-US" sz="1600" dirty="0"/>
          </a:p>
        </p:txBody>
      </p:sp>
      <p:sp>
        <p:nvSpPr>
          <p:cNvPr id="34" name="圓角矩形 33"/>
          <p:cNvSpPr/>
          <p:nvPr/>
        </p:nvSpPr>
        <p:spPr>
          <a:xfrm>
            <a:off x="7219542" y="1405792"/>
            <a:ext cx="1700725" cy="20676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BD</a:t>
            </a:r>
            <a:r>
              <a:rPr lang="zh-TW" altLang="en-US" sz="1600" dirty="0" smtClean="0"/>
              <a:t>資料庫</a:t>
            </a:r>
            <a:endParaRPr lang="zh-TW" altLang="en-US" sz="1600" dirty="0"/>
          </a:p>
        </p:txBody>
      </p:sp>
      <p:cxnSp>
        <p:nvCxnSpPr>
          <p:cNvPr id="48" name="直線單箭頭接點 47"/>
          <p:cNvCxnSpPr>
            <a:stCxn id="28" idx="3"/>
            <a:endCxn id="34" idx="1"/>
          </p:cNvCxnSpPr>
          <p:nvPr/>
        </p:nvCxnSpPr>
        <p:spPr>
          <a:xfrm flipV="1">
            <a:off x="6671549" y="2439615"/>
            <a:ext cx="547993" cy="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34" idx="3"/>
            <a:endCxn id="51" idx="1"/>
          </p:cNvCxnSpPr>
          <p:nvPr/>
        </p:nvCxnSpPr>
        <p:spPr>
          <a:xfrm flipV="1">
            <a:off x="8920267" y="2437623"/>
            <a:ext cx="554473"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51" idx="3"/>
          </p:cNvCxnSpPr>
          <p:nvPr/>
        </p:nvCxnSpPr>
        <p:spPr>
          <a:xfrm flipV="1">
            <a:off x="11175465" y="2437622"/>
            <a:ext cx="10165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9" idx="2"/>
            <a:endCxn id="34" idx="0"/>
          </p:cNvCxnSpPr>
          <p:nvPr/>
        </p:nvCxnSpPr>
        <p:spPr>
          <a:xfrm>
            <a:off x="8069903" y="874126"/>
            <a:ext cx="2" cy="531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182672" y="1985215"/>
            <a:ext cx="4338538" cy="361791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圓角矩形 3"/>
          <p:cNvSpPr/>
          <p:nvPr/>
        </p:nvSpPr>
        <p:spPr>
          <a:xfrm>
            <a:off x="359921" y="2154934"/>
            <a:ext cx="1566155"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IMU</a:t>
            </a:r>
            <a:r>
              <a:rPr lang="zh-TW" altLang="en-US" sz="1600" dirty="0" smtClean="0"/>
              <a:t>資料讀取</a:t>
            </a:r>
            <a:endParaRPr lang="zh-TW" altLang="en-US" sz="1600" dirty="0"/>
          </a:p>
        </p:txBody>
      </p:sp>
      <p:sp>
        <p:nvSpPr>
          <p:cNvPr id="5" name="圓角矩形 4"/>
          <p:cNvSpPr/>
          <p:nvPr/>
        </p:nvSpPr>
        <p:spPr>
          <a:xfrm>
            <a:off x="2431355" y="4421357"/>
            <a:ext cx="1566155"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車輛基本資訊</a:t>
            </a:r>
            <a:endParaRPr lang="zh-TW" altLang="en-US" sz="1600" dirty="0"/>
          </a:p>
        </p:txBody>
      </p:sp>
      <p:sp>
        <p:nvSpPr>
          <p:cNvPr id="6" name="圓角矩形 5"/>
          <p:cNvSpPr/>
          <p:nvPr/>
        </p:nvSpPr>
        <p:spPr>
          <a:xfrm>
            <a:off x="2431912" y="2154934"/>
            <a:ext cx="1566155"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IMU</a:t>
            </a:r>
            <a:r>
              <a:rPr lang="zh-TW" altLang="en-US" sz="1600" dirty="0" smtClean="0"/>
              <a:t>資</a:t>
            </a:r>
            <a:r>
              <a:rPr lang="zh-TW" altLang="en-US" sz="1600" dirty="0"/>
              <a:t>訊</a:t>
            </a:r>
          </a:p>
        </p:txBody>
      </p:sp>
      <p:sp>
        <p:nvSpPr>
          <p:cNvPr id="68" name="文字方塊 67"/>
          <p:cNvSpPr txBox="1"/>
          <p:nvPr/>
        </p:nvSpPr>
        <p:spPr>
          <a:xfrm>
            <a:off x="514108" y="2969334"/>
            <a:ext cx="1257780" cy="646331"/>
          </a:xfrm>
          <a:prstGeom prst="rect">
            <a:avLst/>
          </a:prstGeom>
          <a:noFill/>
        </p:spPr>
        <p:txBody>
          <a:bodyPr wrap="none" rtlCol="0">
            <a:spAutoFit/>
          </a:bodyPr>
          <a:lstStyle/>
          <a:p>
            <a:pPr algn="ctr"/>
            <a:r>
              <a:rPr lang="en-US" altLang="zh-TW" dirty="0" smtClean="0">
                <a:solidFill>
                  <a:srgbClr val="FFC000"/>
                </a:solidFill>
              </a:rPr>
              <a:t>I2C</a:t>
            </a:r>
          </a:p>
          <a:p>
            <a:pPr algn="ctr"/>
            <a:r>
              <a:rPr lang="en-US" altLang="zh-TW" dirty="0" smtClean="0">
                <a:solidFill>
                  <a:srgbClr val="FFC000"/>
                </a:solidFill>
              </a:rPr>
              <a:t>ISM330DLC</a:t>
            </a:r>
            <a:endParaRPr lang="zh-TW" altLang="en-US" dirty="0">
              <a:solidFill>
                <a:srgbClr val="FFC000"/>
              </a:solidFill>
            </a:endParaRPr>
          </a:p>
        </p:txBody>
      </p:sp>
      <p:sp>
        <p:nvSpPr>
          <p:cNvPr id="69" name="文字方塊 68"/>
          <p:cNvSpPr txBox="1"/>
          <p:nvPr/>
        </p:nvSpPr>
        <p:spPr>
          <a:xfrm>
            <a:off x="7508692" y="3563346"/>
            <a:ext cx="1122423" cy="646331"/>
          </a:xfrm>
          <a:prstGeom prst="rect">
            <a:avLst/>
          </a:prstGeom>
          <a:noFill/>
        </p:spPr>
        <p:txBody>
          <a:bodyPr wrap="none" rtlCol="0">
            <a:spAutoFit/>
          </a:bodyPr>
          <a:lstStyle/>
          <a:p>
            <a:pPr algn="ctr"/>
            <a:r>
              <a:rPr lang="en-US" altLang="zh-TW" dirty="0">
                <a:solidFill>
                  <a:srgbClr val="FFC000"/>
                </a:solidFill>
              </a:rPr>
              <a:t>M</a:t>
            </a:r>
            <a:r>
              <a:rPr lang="en-US" altLang="zh-TW" dirty="0" smtClean="0">
                <a:solidFill>
                  <a:srgbClr val="FFC000"/>
                </a:solidFill>
              </a:rPr>
              <a:t>ongoDB</a:t>
            </a:r>
          </a:p>
          <a:p>
            <a:pPr algn="ctr"/>
            <a:r>
              <a:rPr lang="en-US" altLang="zh-TW" dirty="0" smtClean="0">
                <a:solidFill>
                  <a:srgbClr val="FFC000"/>
                </a:solidFill>
              </a:rPr>
              <a:t>SQLite</a:t>
            </a:r>
            <a:endParaRPr lang="zh-TW" altLang="en-US" dirty="0">
              <a:solidFill>
                <a:srgbClr val="FFC000"/>
              </a:solidFill>
            </a:endParaRPr>
          </a:p>
        </p:txBody>
      </p:sp>
      <p:sp>
        <p:nvSpPr>
          <p:cNvPr id="70" name="文字方塊 69"/>
          <p:cNvSpPr txBox="1"/>
          <p:nvPr/>
        </p:nvSpPr>
        <p:spPr>
          <a:xfrm>
            <a:off x="9320665" y="3556310"/>
            <a:ext cx="2008883" cy="1477328"/>
          </a:xfrm>
          <a:prstGeom prst="rect">
            <a:avLst/>
          </a:prstGeom>
          <a:noFill/>
        </p:spPr>
        <p:txBody>
          <a:bodyPr wrap="none" rtlCol="0">
            <a:spAutoFit/>
          </a:bodyPr>
          <a:lstStyle/>
          <a:p>
            <a:pPr algn="ctr"/>
            <a:r>
              <a:rPr lang="en-US" altLang="zh-TW" u="sng" dirty="0">
                <a:solidFill>
                  <a:srgbClr val="FFC000"/>
                </a:solidFill>
              </a:rPr>
              <a:t>Domain </a:t>
            </a:r>
            <a:r>
              <a:rPr lang="en-US" altLang="zh-TW" u="sng" dirty="0" smtClean="0">
                <a:solidFill>
                  <a:srgbClr val="FFC000"/>
                </a:solidFill>
              </a:rPr>
              <a:t>Knowledge</a:t>
            </a:r>
          </a:p>
          <a:p>
            <a:pPr algn="ctr"/>
            <a:r>
              <a:rPr lang="en-US" altLang="zh-TW" dirty="0" smtClean="0">
                <a:solidFill>
                  <a:srgbClr val="FFC000"/>
                </a:solidFill>
              </a:rPr>
              <a:t>Python</a:t>
            </a:r>
          </a:p>
          <a:p>
            <a:pPr algn="ctr"/>
            <a:r>
              <a:rPr lang="en-US" altLang="zh-TW" dirty="0">
                <a:solidFill>
                  <a:srgbClr val="FFC000"/>
                </a:solidFill>
              </a:rPr>
              <a:t>S</a:t>
            </a:r>
            <a:r>
              <a:rPr lang="en-US" altLang="zh-TW" dirty="0" smtClean="0">
                <a:solidFill>
                  <a:srgbClr val="FFC000"/>
                </a:solidFill>
              </a:rPr>
              <a:t>tatistic</a:t>
            </a:r>
          </a:p>
          <a:p>
            <a:pPr algn="ctr"/>
            <a:r>
              <a:rPr lang="en-US" altLang="zh-TW" dirty="0" smtClean="0">
                <a:solidFill>
                  <a:srgbClr val="FFC000"/>
                </a:solidFill>
              </a:rPr>
              <a:t>SPSS</a:t>
            </a:r>
          </a:p>
          <a:p>
            <a:pPr algn="ctr"/>
            <a:r>
              <a:rPr lang="en-US" altLang="zh-TW" dirty="0" err="1" smtClean="0">
                <a:solidFill>
                  <a:srgbClr val="FFC000"/>
                </a:solidFill>
              </a:rPr>
              <a:t>Answermind</a:t>
            </a:r>
            <a:r>
              <a:rPr lang="en-US" altLang="zh-TW" dirty="0" smtClean="0">
                <a:solidFill>
                  <a:srgbClr val="FFC000"/>
                </a:solidFill>
              </a:rPr>
              <a:t> </a:t>
            </a:r>
          </a:p>
        </p:txBody>
      </p:sp>
      <p:cxnSp>
        <p:nvCxnSpPr>
          <p:cNvPr id="27" name="直線單箭頭接點 26"/>
          <p:cNvCxnSpPr>
            <a:stCxn id="26" idx="0"/>
            <a:endCxn id="28" idx="2"/>
          </p:cNvCxnSpPr>
          <p:nvPr/>
        </p:nvCxnSpPr>
        <p:spPr>
          <a:xfrm flipV="1">
            <a:off x="5888471" y="4285860"/>
            <a:ext cx="1" cy="864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1926075" y="2591060"/>
            <a:ext cx="505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4003738" y="2591060"/>
            <a:ext cx="11073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V="1">
            <a:off x="4005901" y="3533907"/>
            <a:ext cx="1099492" cy="131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4965152" y="5174063"/>
            <a:ext cx="1846637" cy="10423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雲端</a:t>
            </a:r>
            <a:r>
              <a:rPr lang="en-US" altLang="zh-TW"/>
              <a:t>AI</a:t>
            </a:r>
            <a:r>
              <a:rPr lang="zh-TW" altLang="en-US"/>
              <a:t>運算</a:t>
            </a:r>
            <a:endParaRPr lang="zh-TW" altLang="en-US" dirty="0"/>
          </a:p>
        </p:txBody>
      </p:sp>
      <p:sp>
        <p:nvSpPr>
          <p:cNvPr id="33" name="橢圓 32"/>
          <p:cNvSpPr/>
          <p:nvPr/>
        </p:nvSpPr>
        <p:spPr>
          <a:xfrm>
            <a:off x="9474740" y="1751018"/>
            <a:ext cx="1700726" cy="13732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資料處理</a:t>
            </a:r>
            <a:r>
              <a:rPr lang="en-US" altLang="zh-TW" dirty="0"/>
              <a:t>/</a:t>
            </a:r>
            <a:r>
              <a:rPr lang="zh-TW" altLang="en-US" dirty="0"/>
              <a:t>分析系統</a:t>
            </a:r>
          </a:p>
        </p:txBody>
      </p:sp>
      <p:sp>
        <p:nvSpPr>
          <p:cNvPr id="35" name="橢圓 34"/>
          <p:cNvSpPr/>
          <p:nvPr/>
        </p:nvSpPr>
        <p:spPr>
          <a:xfrm>
            <a:off x="2291113" y="3167287"/>
            <a:ext cx="1846637" cy="10423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VCU</a:t>
            </a:r>
            <a:r>
              <a:rPr lang="zh-TW" altLang="en-US" dirty="0" smtClean="0"/>
              <a:t>駕駛行為</a:t>
            </a:r>
            <a:r>
              <a:rPr lang="zh-TW" altLang="en-US" dirty="0"/>
              <a:t>判斷</a:t>
            </a:r>
          </a:p>
        </p:txBody>
      </p:sp>
      <p:cxnSp>
        <p:nvCxnSpPr>
          <p:cNvPr id="21" name="直線單箭頭接點 20"/>
          <p:cNvCxnSpPr>
            <a:endCxn id="35" idx="0"/>
          </p:cNvCxnSpPr>
          <p:nvPr/>
        </p:nvCxnSpPr>
        <p:spPr>
          <a:xfrm>
            <a:off x="3214431" y="2969334"/>
            <a:ext cx="1" cy="197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5" idx="0"/>
            <a:endCxn id="35" idx="4"/>
          </p:cNvCxnSpPr>
          <p:nvPr/>
        </p:nvCxnSpPr>
        <p:spPr>
          <a:xfrm flipH="1" flipV="1">
            <a:off x="3214432" y="4209677"/>
            <a:ext cx="1" cy="211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4146141" y="3177863"/>
            <a:ext cx="967643" cy="510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06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2" name="直線單箭頭接點 51"/>
          <p:cNvCxnSpPr/>
          <p:nvPr/>
        </p:nvCxnSpPr>
        <p:spPr>
          <a:xfrm>
            <a:off x="0" y="1591315"/>
            <a:ext cx="505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2206561" y="1593778"/>
            <a:ext cx="505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圓角矩形 24"/>
          <p:cNvSpPr/>
          <p:nvPr/>
        </p:nvSpPr>
        <p:spPr>
          <a:xfrm>
            <a:off x="4918958" y="557492"/>
            <a:ext cx="1700725" cy="206764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雲端呈現</a:t>
            </a:r>
            <a:endParaRPr lang="zh-TW" altLang="en-US" sz="1600" dirty="0"/>
          </a:p>
        </p:txBody>
      </p:sp>
      <p:cxnSp>
        <p:nvCxnSpPr>
          <p:cNvPr id="27" name="直線單箭頭接點 26"/>
          <p:cNvCxnSpPr/>
          <p:nvPr/>
        </p:nvCxnSpPr>
        <p:spPr>
          <a:xfrm>
            <a:off x="4413122" y="1591314"/>
            <a:ext cx="505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533732" y="2804589"/>
            <a:ext cx="1644937" cy="1477328"/>
          </a:xfrm>
          <a:prstGeom prst="rect">
            <a:avLst/>
          </a:prstGeom>
          <a:noFill/>
        </p:spPr>
        <p:txBody>
          <a:bodyPr wrap="none" rtlCol="0">
            <a:spAutoFit/>
          </a:bodyPr>
          <a:lstStyle/>
          <a:p>
            <a:pPr algn="ctr"/>
            <a:r>
              <a:rPr lang="en-US" altLang="zh-TW" dirty="0" smtClean="0">
                <a:solidFill>
                  <a:srgbClr val="FFC000"/>
                </a:solidFill>
              </a:rPr>
              <a:t>Neural network</a:t>
            </a:r>
          </a:p>
          <a:p>
            <a:pPr algn="ctr"/>
            <a:r>
              <a:rPr lang="en-US" altLang="zh-TW" dirty="0" err="1" smtClean="0">
                <a:solidFill>
                  <a:srgbClr val="FFC000"/>
                </a:solidFill>
              </a:rPr>
              <a:t>kNN</a:t>
            </a:r>
            <a:endParaRPr lang="en-US" altLang="zh-TW" dirty="0" smtClean="0">
              <a:solidFill>
                <a:srgbClr val="FFC000"/>
              </a:solidFill>
            </a:endParaRPr>
          </a:p>
          <a:p>
            <a:pPr algn="ctr"/>
            <a:r>
              <a:rPr lang="en-US" altLang="zh-TW" dirty="0" smtClean="0">
                <a:solidFill>
                  <a:srgbClr val="FFC000"/>
                </a:solidFill>
              </a:rPr>
              <a:t>RF</a:t>
            </a:r>
          </a:p>
          <a:p>
            <a:pPr algn="ctr"/>
            <a:r>
              <a:rPr lang="en-US" altLang="zh-TW" dirty="0" smtClean="0">
                <a:solidFill>
                  <a:srgbClr val="FFC000"/>
                </a:solidFill>
              </a:rPr>
              <a:t>SVM</a:t>
            </a:r>
          </a:p>
          <a:p>
            <a:pPr algn="ctr"/>
            <a:r>
              <a:rPr lang="en-US" altLang="zh-TW" dirty="0" smtClean="0">
                <a:solidFill>
                  <a:srgbClr val="FFC000"/>
                </a:solidFill>
              </a:rPr>
              <a:t>fuzzy</a:t>
            </a:r>
          </a:p>
        </p:txBody>
      </p:sp>
      <p:sp>
        <p:nvSpPr>
          <p:cNvPr id="30" name="文字方塊 29"/>
          <p:cNvSpPr txBox="1"/>
          <p:nvPr/>
        </p:nvSpPr>
        <p:spPr>
          <a:xfrm>
            <a:off x="3115202" y="2804589"/>
            <a:ext cx="950901" cy="646331"/>
          </a:xfrm>
          <a:prstGeom prst="rect">
            <a:avLst/>
          </a:prstGeom>
          <a:noFill/>
        </p:spPr>
        <p:txBody>
          <a:bodyPr wrap="none" rtlCol="0">
            <a:spAutoFit/>
          </a:bodyPr>
          <a:lstStyle/>
          <a:p>
            <a:pPr algn="ctr"/>
            <a:r>
              <a:rPr lang="en-US" altLang="zh-TW" dirty="0" err="1" smtClean="0">
                <a:solidFill>
                  <a:srgbClr val="FFC000"/>
                </a:solidFill>
              </a:rPr>
              <a:t>OpenCV</a:t>
            </a:r>
            <a:endParaRPr lang="en-US" altLang="zh-TW" dirty="0" smtClean="0">
              <a:solidFill>
                <a:srgbClr val="FFC000"/>
              </a:solidFill>
            </a:endParaRPr>
          </a:p>
          <a:p>
            <a:pPr algn="ctr"/>
            <a:r>
              <a:rPr lang="en-US" altLang="zh-TW" dirty="0" err="1" smtClean="0">
                <a:solidFill>
                  <a:srgbClr val="FFC000"/>
                </a:solidFill>
              </a:rPr>
              <a:t>Matlab</a:t>
            </a:r>
            <a:endParaRPr lang="en-US" altLang="zh-TW" dirty="0" smtClean="0">
              <a:solidFill>
                <a:srgbClr val="FFC000"/>
              </a:solidFill>
            </a:endParaRPr>
          </a:p>
        </p:txBody>
      </p:sp>
      <p:sp>
        <p:nvSpPr>
          <p:cNvPr id="31" name="文字方塊 30"/>
          <p:cNvSpPr txBox="1"/>
          <p:nvPr/>
        </p:nvSpPr>
        <p:spPr>
          <a:xfrm>
            <a:off x="5401269" y="2804589"/>
            <a:ext cx="736099" cy="923330"/>
          </a:xfrm>
          <a:prstGeom prst="rect">
            <a:avLst/>
          </a:prstGeom>
          <a:noFill/>
        </p:spPr>
        <p:txBody>
          <a:bodyPr wrap="none" rtlCol="0">
            <a:spAutoFit/>
          </a:bodyPr>
          <a:lstStyle/>
          <a:p>
            <a:pPr algn="ctr"/>
            <a:r>
              <a:rPr lang="en-US" altLang="zh-TW" dirty="0" smtClean="0">
                <a:solidFill>
                  <a:srgbClr val="FFC000"/>
                </a:solidFill>
              </a:rPr>
              <a:t>HTML</a:t>
            </a:r>
          </a:p>
          <a:p>
            <a:pPr algn="ctr"/>
            <a:r>
              <a:rPr lang="en-US" altLang="zh-TW" dirty="0" smtClean="0">
                <a:solidFill>
                  <a:srgbClr val="FFC000"/>
                </a:solidFill>
              </a:rPr>
              <a:t>CSS</a:t>
            </a:r>
          </a:p>
          <a:p>
            <a:pPr algn="ctr"/>
            <a:r>
              <a:rPr lang="en-US" altLang="zh-TW" dirty="0" smtClean="0">
                <a:solidFill>
                  <a:srgbClr val="FFC000"/>
                </a:solidFill>
              </a:rPr>
              <a:t>JS</a:t>
            </a:r>
          </a:p>
        </p:txBody>
      </p:sp>
      <p:sp>
        <p:nvSpPr>
          <p:cNvPr id="11" name="橢圓 10"/>
          <p:cNvSpPr/>
          <p:nvPr/>
        </p:nvSpPr>
        <p:spPr>
          <a:xfrm>
            <a:off x="533732" y="904710"/>
            <a:ext cx="1700726" cy="13732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AI</a:t>
            </a:r>
            <a:r>
              <a:rPr lang="zh-TW" altLang="en-US" dirty="0"/>
              <a:t>系統</a:t>
            </a:r>
          </a:p>
        </p:txBody>
      </p:sp>
      <p:sp>
        <p:nvSpPr>
          <p:cNvPr id="12" name="橢圓 11"/>
          <p:cNvSpPr/>
          <p:nvPr/>
        </p:nvSpPr>
        <p:spPr>
          <a:xfrm>
            <a:off x="2684500" y="904710"/>
            <a:ext cx="1700726" cy="13732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a:t>
            </a:r>
            <a:endParaRPr lang="en-US" altLang="zh-TW" dirty="0" smtClean="0"/>
          </a:p>
          <a:p>
            <a:pPr algn="ctr"/>
            <a:r>
              <a:rPr lang="zh-TW" altLang="en-US" dirty="0" smtClean="0"/>
              <a:t>後</a:t>
            </a:r>
            <a:r>
              <a:rPr lang="zh-TW" altLang="en-US" dirty="0"/>
              <a:t>處理</a:t>
            </a:r>
          </a:p>
        </p:txBody>
      </p:sp>
    </p:spTree>
    <p:extLst>
      <p:ext uri="{BB962C8B-B14F-4D97-AF65-F5344CB8AC3E}">
        <p14:creationId xmlns:p14="http://schemas.microsoft.com/office/powerpoint/2010/main" val="424654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549923" y="361300"/>
            <a:ext cx="2492990"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zh-TW" altLang="en-US" sz="30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物流平台系統</a:t>
            </a:r>
            <a:endParaRPr kumimoji="0" lang="en-US" altLang="zh-TW" sz="3000" b="1" i="0" u="none" strike="noStrike" kern="1200" cap="none" spc="0" normalizeH="0" baseline="0" noProof="0" dirty="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868499" y="1486466"/>
            <a:ext cx="2847254" cy="1246495"/>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003399"/>
              </a:buClr>
              <a:buSzPct val="75000"/>
              <a:buFont typeface="Wingdings" panose="05000000000000000000" pitchFamily="2" charset="2"/>
              <a:buChar char="Ø"/>
              <a:tabLst/>
              <a:defRPr/>
            </a:pPr>
            <a:r>
              <a:rPr kumimoji="0" lang="en-US" altLang="zh-TW"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WMS</a:t>
            </a:r>
            <a:r>
              <a:rPr kumimoji="0" lang="zh-TW" altLang="en-US"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 </a:t>
            </a:r>
            <a:r>
              <a:rPr kumimoji="0" lang="en-US" altLang="zh-TW"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API</a:t>
            </a:r>
            <a:r>
              <a:rPr kumimoji="0" lang="zh-TW" altLang="en-US"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 規劃</a:t>
            </a:r>
            <a:endParaRPr kumimoji="0" lang="en-US" altLang="zh-TW"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a:p>
            <a:pPr marL="342900" marR="0" lvl="0" indent="-342900" algn="l" defTabSz="914400" rtl="0" eaLnBrk="1" fontAlgn="ctr" latinLnBrk="0" hangingPunct="1">
              <a:lnSpc>
                <a:spcPct val="100000"/>
              </a:lnSpc>
              <a:spcBef>
                <a:spcPts val="0"/>
              </a:spcBef>
              <a:spcAft>
                <a:spcPts val="0"/>
              </a:spcAft>
              <a:buClr>
                <a:srgbClr val="003399"/>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功能驗證</a:t>
            </a:r>
            <a:endParaRPr kumimoji="0" lang="en-US" altLang="zh-TW"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a:p>
            <a:pPr marL="342900" marR="0" lvl="0" indent="-342900" algn="l" defTabSz="914400" rtl="0" eaLnBrk="1" fontAlgn="ctr" latinLnBrk="0" hangingPunct="1">
              <a:lnSpc>
                <a:spcPct val="100000"/>
              </a:lnSpc>
              <a:spcBef>
                <a:spcPts val="0"/>
              </a:spcBef>
              <a:spcAft>
                <a:spcPts val="0"/>
              </a:spcAft>
              <a:buClr>
                <a:srgbClr val="003399"/>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項目邏輯討論</a:t>
            </a:r>
            <a:endParaRPr kumimoji="0" lang="en-US" altLang="zh-TW" sz="2500" b="1" i="0" u="none" strike="noStrike" kern="1200" cap="none" spc="0" normalizeH="0" baseline="0" noProof="0" dirty="0">
              <a:ln>
                <a:noFill/>
              </a:ln>
              <a:gradFill>
                <a:gsLst>
                  <a:gs pos="72000">
                    <a:schemeClr val="accent2">
                      <a:lumMod val="75000"/>
                    </a:schemeClr>
                  </a:gs>
                  <a:gs pos="41000">
                    <a:srgbClr val="D75244"/>
                  </a:gs>
                  <a:gs pos="0">
                    <a:schemeClr val="accent4">
                      <a:lumMod val="60000"/>
                      <a:lumOff val="40000"/>
                    </a:schemeClr>
                  </a:gs>
                  <a:gs pos="100000">
                    <a:srgbClr val="FF0000"/>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20657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2" name="群組 1"/>
          <p:cNvGrpSpPr/>
          <p:nvPr/>
        </p:nvGrpSpPr>
        <p:grpSpPr>
          <a:xfrm>
            <a:off x="1228086" y="1185313"/>
            <a:ext cx="6384588" cy="1967712"/>
            <a:chOff x="1228086" y="1185313"/>
            <a:chExt cx="6384588" cy="1967712"/>
          </a:xfrm>
        </p:grpSpPr>
        <p:sp>
          <p:nvSpPr>
            <p:cNvPr id="12" name="矩形 11"/>
            <p:cNvSpPr/>
            <p:nvPr/>
          </p:nvSpPr>
          <p:spPr>
            <a:xfrm>
              <a:off x="1228087" y="1185313"/>
              <a:ext cx="3310522"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急加速造成的損害</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圓角矩形 15"/>
            <p:cNvSpPr/>
            <p:nvPr/>
          </p:nvSpPr>
          <p:spPr>
            <a:xfrm>
              <a:off x="1228086" y="1847373"/>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輪胎磨損比例增加</a:t>
              </a:r>
              <a:endParaRPr lang="zh-TW" altLang="en-US" b="1" dirty="0">
                <a:ea typeface="PingFang TC Semibold" panose="020B0400000000000000"/>
              </a:endParaRPr>
            </a:p>
          </p:txBody>
        </p:sp>
        <p:sp>
          <p:nvSpPr>
            <p:cNvPr id="22" name="圓角矩形 21"/>
            <p:cNvSpPr/>
            <p:nvPr/>
          </p:nvSpPr>
          <p:spPr>
            <a:xfrm>
              <a:off x="1228086" y="259096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貨物 損傷</a:t>
              </a:r>
              <a:endParaRPr lang="zh-TW" altLang="en-US" b="1" dirty="0">
                <a:ea typeface="PingFang TC Semibold" panose="020B0400000000000000"/>
              </a:endParaRPr>
            </a:p>
          </p:txBody>
        </p:sp>
      </p:grpSp>
      <p:sp>
        <p:nvSpPr>
          <p:cNvPr id="23" name="矩形 22"/>
          <p:cNvSpPr/>
          <p:nvPr/>
        </p:nvSpPr>
        <p:spPr>
          <a:xfrm>
            <a:off x="1228086" y="3341516"/>
            <a:ext cx="2669320"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急加速定義量</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4" name="圓角矩形 23"/>
          <p:cNvSpPr/>
          <p:nvPr/>
        </p:nvSpPr>
        <p:spPr>
          <a:xfrm>
            <a:off x="1228086" y="4009099"/>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endParaRPr lang="zh-TW" altLang="en-US" b="1" dirty="0">
              <a:ea typeface="PingFang TC Semibold" panose="020B0400000000000000"/>
            </a:endParaRPr>
          </a:p>
        </p:txBody>
      </p:sp>
      <p:sp>
        <p:nvSpPr>
          <p:cNvPr id="30" name="圓角矩形 29"/>
          <p:cNvSpPr/>
          <p:nvPr/>
        </p:nvSpPr>
        <p:spPr>
          <a:xfrm>
            <a:off x="1228086" y="4761692"/>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endParaRPr lang="zh-TW" altLang="en-US" dirty="0"/>
          </a:p>
        </p:txBody>
      </p:sp>
      <p:sp>
        <p:nvSpPr>
          <p:cNvPr id="31" name="圓角矩形 30"/>
          <p:cNvSpPr/>
          <p:nvPr/>
        </p:nvSpPr>
        <p:spPr>
          <a:xfrm>
            <a:off x="1228086" y="550876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endParaRPr lang="zh-TW" altLang="en-US" dirty="0"/>
          </a:p>
        </p:txBody>
      </p:sp>
    </p:spTree>
    <p:extLst>
      <p:ext uri="{BB962C8B-B14F-4D97-AF65-F5344CB8AC3E}">
        <p14:creationId xmlns:p14="http://schemas.microsoft.com/office/powerpoint/2010/main" val="204659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2" name="群組 1"/>
          <p:cNvGrpSpPr/>
          <p:nvPr/>
        </p:nvGrpSpPr>
        <p:grpSpPr>
          <a:xfrm>
            <a:off x="1228086" y="1185313"/>
            <a:ext cx="6384588" cy="2718263"/>
            <a:chOff x="1228086" y="1185313"/>
            <a:chExt cx="6384588" cy="2718263"/>
          </a:xfrm>
        </p:grpSpPr>
        <p:sp>
          <p:nvSpPr>
            <p:cNvPr id="12" name="矩形 11"/>
            <p:cNvSpPr/>
            <p:nvPr/>
          </p:nvSpPr>
          <p:spPr>
            <a:xfrm>
              <a:off x="1228087" y="1185313"/>
              <a:ext cx="3310522"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急減速造成的損害</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28086" y="1847373"/>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輪胎磨損比例增加</a:t>
              </a:r>
              <a:endParaRPr lang="zh-TW" altLang="en-US" b="1" dirty="0">
                <a:ea typeface="PingFang TC Semibold" panose="020B0400000000000000"/>
              </a:endParaRPr>
            </a:p>
          </p:txBody>
        </p:sp>
        <p:sp>
          <p:nvSpPr>
            <p:cNvPr id="14" name="圓角矩形 13"/>
            <p:cNvSpPr/>
            <p:nvPr/>
          </p:nvSpPr>
          <p:spPr>
            <a:xfrm>
              <a:off x="1228086" y="259096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人員</a:t>
              </a:r>
              <a:r>
                <a:rPr lang="en-US" altLang="zh-TW" b="1" dirty="0">
                  <a:ea typeface="PingFang TC Semibold" panose="020B0400000000000000"/>
                </a:rPr>
                <a:t>/</a:t>
              </a:r>
              <a:r>
                <a:rPr lang="zh-TW" altLang="en-US" b="1" dirty="0" smtClean="0">
                  <a:ea typeface="PingFang TC Semibold" panose="020B0400000000000000"/>
                </a:rPr>
                <a:t>貨物損傷</a:t>
              </a:r>
              <a:endParaRPr lang="zh-TW" altLang="en-US" b="1" dirty="0">
                <a:ea typeface="PingFang TC Semibold" panose="020B0400000000000000"/>
              </a:endParaRPr>
            </a:p>
          </p:txBody>
        </p:sp>
        <p:sp>
          <p:nvSpPr>
            <p:cNvPr id="10" name="圓角矩形 9"/>
            <p:cNvSpPr/>
            <p:nvPr/>
          </p:nvSpPr>
          <p:spPr>
            <a:xfrm>
              <a:off x="1228086" y="3341512"/>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ea typeface="PingFang TC Semibold" panose="020B0400000000000000"/>
                </a:rPr>
                <a:t>周圍</a:t>
              </a:r>
              <a:r>
                <a:rPr lang="zh-TW" altLang="en-US" b="1" dirty="0" smtClean="0">
                  <a:ea typeface="PingFang TC Semibold" panose="020B0400000000000000"/>
                </a:rPr>
                <a:t>車輛安全</a:t>
              </a:r>
              <a:endParaRPr lang="zh-TW" altLang="en-US" b="1" dirty="0">
                <a:ea typeface="PingFang TC Semibold" panose="020B0400000000000000"/>
              </a:endParaRPr>
            </a:p>
          </p:txBody>
        </p:sp>
      </p:grpSp>
      <p:grpSp>
        <p:nvGrpSpPr>
          <p:cNvPr id="3" name="群組 2"/>
          <p:cNvGrpSpPr/>
          <p:nvPr/>
        </p:nvGrpSpPr>
        <p:grpSpPr>
          <a:xfrm>
            <a:off x="1228086" y="4092063"/>
            <a:ext cx="6384588" cy="1227605"/>
            <a:chOff x="1228086" y="4092063"/>
            <a:chExt cx="6384588" cy="1227605"/>
          </a:xfrm>
        </p:grpSpPr>
        <p:sp>
          <p:nvSpPr>
            <p:cNvPr id="15" name="矩形 14"/>
            <p:cNvSpPr/>
            <p:nvPr/>
          </p:nvSpPr>
          <p:spPr>
            <a:xfrm>
              <a:off x="1228086" y="4092063"/>
              <a:ext cx="2669320"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a:t>
              </a: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減速</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定義量</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6" y="475760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VSCC(</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車輛安全審驗中心</a:t>
              </a: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規定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&gt;</a:t>
              </a: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4</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m/s^2 (0.41G)</a:t>
              </a:r>
            </a:p>
          </p:txBody>
        </p:sp>
      </p:grpSp>
    </p:spTree>
    <p:extLst>
      <p:ext uri="{BB962C8B-B14F-4D97-AF65-F5344CB8AC3E}">
        <p14:creationId xmlns:p14="http://schemas.microsoft.com/office/powerpoint/2010/main" val="45559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3" name="群組 2"/>
          <p:cNvGrpSpPr/>
          <p:nvPr/>
        </p:nvGrpSpPr>
        <p:grpSpPr>
          <a:xfrm>
            <a:off x="1228086" y="4092063"/>
            <a:ext cx="6384588" cy="1953302"/>
            <a:chOff x="1228086" y="4092063"/>
            <a:chExt cx="6384588" cy="1953302"/>
          </a:xfrm>
        </p:grpSpPr>
        <p:sp>
          <p:nvSpPr>
            <p:cNvPr id="13" name="矩形 12"/>
            <p:cNvSpPr/>
            <p:nvPr/>
          </p:nvSpPr>
          <p:spPr>
            <a:xfrm>
              <a:off x="1228086" y="4092063"/>
              <a:ext cx="2669320"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急轉彎定義量</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圓角矩形 9"/>
            <p:cNvSpPr/>
            <p:nvPr/>
          </p:nvSpPr>
          <p:spPr>
            <a:xfrm>
              <a:off x="1228086" y="475760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迴轉半徑 </a:t>
              </a: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2.2m</a:t>
              </a:r>
            </a:p>
          </p:txBody>
        </p:sp>
        <p:sp>
          <p:nvSpPr>
            <p:cNvPr id="11" name="圓角矩形 10"/>
            <p:cNvSpPr/>
            <p:nvPr/>
          </p:nvSpPr>
          <p:spPr>
            <a:xfrm>
              <a:off x="1228086" y="548330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30km/h </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過 </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10R</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彎道   </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(R=</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重心至一後輪距離</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nvGrpSpPr>
          <p:cNvPr id="2" name="群組 1"/>
          <p:cNvGrpSpPr/>
          <p:nvPr/>
        </p:nvGrpSpPr>
        <p:grpSpPr>
          <a:xfrm>
            <a:off x="1228086" y="1185313"/>
            <a:ext cx="6384588" cy="2693409"/>
            <a:chOff x="1228086" y="1185313"/>
            <a:chExt cx="6384588" cy="2693409"/>
          </a:xfrm>
        </p:grpSpPr>
        <p:sp>
          <p:nvSpPr>
            <p:cNvPr id="12" name="矩形 11"/>
            <p:cNvSpPr/>
            <p:nvPr/>
          </p:nvSpPr>
          <p:spPr>
            <a:xfrm>
              <a:off x="1228087" y="1185313"/>
              <a:ext cx="3310522"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急轉彎造成</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的損害</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28086" y="1847373"/>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車輛傾倒</a:t>
              </a:r>
              <a:endParaRPr lang="zh-TW" altLang="en-US" b="1" dirty="0">
                <a:ea typeface="PingFang TC Semibold" panose="020B0400000000000000"/>
              </a:endParaRPr>
            </a:p>
          </p:txBody>
        </p:sp>
        <p:sp>
          <p:nvSpPr>
            <p:cNvPr id="14" name="圓角矩形 13"/>
            <p:cNvSpPr/>
            <p:nvPr/>
          </p:nvSpPr>
          <p:spPr>
            <a:xfrm>
              <a:off x="1228086" y="3316658"/>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人員</a:t>
              </a:r>
              <a:r>
                <a:rPr lang="en-US" altLang="zh-TW" b="1" dirty="0" smtClean="0">
                  <a:ea typeface="PingFang TC Semibold" panose="020B0400000000000000"/>
                </a:rPr>
                <a:t>/</a:t>
              </a:r>
              <a:r>
                <a:rPr lang="zh-TW" altLang="en-US" b="1" dirty="0" smtClean="0">
                  <a:ea typeface="PingFang TC Semibold" panose="020B0400000000000000"/>
                </a:rPr>
                <a:t>貨物 損傷</a:t>
              </a:r>
              <a:endParaRPr lang="zh-TW" altLang="en-US" b="1" dirty="0">
                <a:ea typeface="PingFang TC Semibold" panose="020B0400000000000000"/>
              </a:endParaRPr>
            </a:p>
          </p:txBody>
        </p:sp>
        <p:sp>
          <p:nvSpPr>
            <p:cNvPr id="15" name="圓角矩形 14"/>
            <p:cNvSpPr/>
            <p:nvPr/>
          </p:nvSpPr>
          <p:spPr>
            <a:xfrm>
              <a:off x="1228086" y="259096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打滑</a:t>
              </a:r>
              <a:endParaRPr lang="zh-TW" altLang="en-US" b="1" dirty="0">
                <a:ea typeface="PingFang TC Semibold" panose="020B0400000000000000"/>
              </a:endParaRPr>
            </a:p>
          </p:txBody>
        </p:sp>
      </p:grpSp>
    </p:spTree>
    <p:extLst>
      <p:ext uri="{BB962C8B-B14F-4D97-AF65-F5344CB8AC3E}">
        <p14:creationId xmlns:p14="http://schemas.microsoft.com/office/powerpoint/2010/main" val="494285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28086" y="1172247"/>
            <a:ext cx="3736920"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車輛轉彎發生傾倒條</a:t>
            </a: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件</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0" name="群組 9"/>
          <p:cNvGrpSpPr/>
          <p:nvPr/>
        </p:nvGrpSpPr>
        <p:grpSpPr>
          <a:xfrm>
            <a:off x="1228086" y="1833967"/>
            <a:ext cx="7417657" cy="3980261"/>
            <a:chOff x="684488" y="440678"/>
            <a:chExt cx="10857482" cy="5826046"/>
          </a:xfrm>
        </p:grpSpPr>
        <p:sp>
          <p:nvSpPr>
            <p:cNvPr id="6" name="矩形 5"/>
            <p:cNvSpPr/>
            <p:nvPr/>
          </p:nvSpPr>
          <p:spPr>
            <a:xfrm>
              <a:off x="8546844" y="447869"/>
              <a:ext cx="2995126" cy="58188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88" y="440678"/>
              <a:ext cx="10857482" cy="582604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 name="矩形 2"/>
          <p:cNvSpPr/>
          <p:nvPr/>
        </p:nvSpPr>
        <p:spPr>
          <a:xfrm>
            <a:off x="4693298" y="4637314"/>
            <a:ext cx="1763486" cy="223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手繪多邊形 12"/>
          <p:cNvSpPr/>
          <p:nvPr/>
        </p:nvSpPr>
        <p:spPr>
          <a:xfrm rot="2466668">
            <a:off x="6509337" y="4544009"/>
            <a:ext cx="2360645" cy="1231641"/>
          </a:xfrm>
          <a:custGeom>
            <a:avLst/>
            <a:gdLst>
              <a:gd name="connsiteX0" fmla="*/ 0 w 3088432"/>
              <a:gd name="connsiteY0" fmla="*/ 1110343 h 1231641"/>
              <a:gd name="connsiteX1" fmla="*/ 186612 w 3088432"/>
              <a:gd name="connsiteY1" fmla="*/ 1026367 h 1231641"/>
              <a:gd name="connsiteX2" fmla="*/ 625151 w 3088432"/>
              <a:gd name="connsiteY2" fmla="*/ 783771 h 1231641"/>
              <a:gd name="connsiteX3" fmla="*/ 727787 w 3088432"/>
              <a:gd name="connsiteY3" fmla="*/ 746449 h 1231641"/>
              <a:gd name="connsiteX4" fmla="*/ 765110 w 3088432"/>
              <a:gd name="connsiteY4" fmla="*/ 737118 h 1231641"/>
              <a:gd name="connsiteX5" fmla="*/ 1063689 w 3088432"/>
              <a:gd name="connsiteY5" fmla="*/ 662473 h 1231641"/>
              <a:gd name="connsiteX6" fmla="*/ 1604865 w 3088432"/>
              <a:gd name="connsiteY6" fmla="*/ 690465 h 1231641"/>
              <a:gd name="connsiteX7" fmla="*/ 1763485 w 3088432"/>
              <a:gd name="connsiteY7" fmla="*/ 746449 h 1231641"/>
              <a:gd name="connsiteX8" fmla="*/ 1847461 w 3088432"/>
              <a:gd name="connsiteY8" fmla="*/ 811763 h 1231641"/>
              <a:gd name="connsiteX9" fmla="*/ 1884783 w 3088432"/>
              <a:gd name="connsiteY9" fmla="*/ 886408 h 1231641"/>
              <a:gd name="connsiteX10" fmla="*/ 1875453 w 3088432"/>
              <a:gd name="connsiteY10" fmla="*/ 1091682 h 1231641"/>
              <a:gd name="connsiteX11" fmla="*/ 1856792 w 3088432"/>
              <a:gd name="connsiteY11" fmla="*/ 1129004 h 1231641"/>
              <a:gd name="connsiteX12" fmla="*/ 1754155 w 3088432"/>
              <a:gd name="connsiteY12" fmla="*/ 1212980 h 1231641"/>
              <a:gd name="connsiteX13" fmla="*/ 1698171 w 3088432"/>
              <a:gd name="connsiteY13" fmla="*/ 1231641 h 1231641"/>
              <a:gd name="connsiteX14" fmla="*/ 1511559 w 3088432"/>
              <a:gd name="connsiteY14" fmla="*/ 1222310 h 1231641"/>
              <a:gd name="connsiteX15" fmla="*/ 1455575 w 3088432"/>
              <a:gd name="connsiteY15" fmla="*/ 1166326 h 1231641"/>
              <a:gd name="connsiteX16" fmla="*/ 1418253 w 3088432"/>
              <a:gd name="connsiteY16" fmla="*/ 1119673 h 1231641"/>
              <a:gd name="connsiteX17" fmla="*/ 1464906 w 3088432"/>
              <a:gd name="connsiteY17" fmla="*/ 746449 h 1231641"/>
              <a:gd name="connsiteX18" fmla="*/ 1539551 w 3088432"/>
              <a:gd name="connsiteY18" fmla="*/ 643812 h 1231641"/>
              <a:gd name="connsiteX19" fmla="*/ 1604865 w 3088432"/>
              <a:gd name="connsiteY19" fmla="*/ 559837 h 1231641"/>
              <a:gd name="connsiteX20" fmla="*/ 1623526 w 3088432"/>
              <a:gd name="connsiteY20" fmla="*/ 541175 h 1231641"/>
              <a:gd name="connsiteX21" fmla="*/ 1707502 w 3088432"/>
              <a:gd name="connsiteY21" fmla="*/ 438539 h 1231641"/>
              <a:gd name="connsiteX22" fmla="*/ 1726163 w 3088432"/>
              <a:gd name="connsiteY22" fmla="*/ 419877 h 1231641"/>
              <a:gd name="connsiteX23" fmla="*/ 1763485 w 3088432"/>
              <a:gd name="connsiteY23" fmla="*/ 401216 h 1231641"/>
              <a:gd name="connsiteX24" fmla="*/ 1782147 w 3088432"/>
              <a:gd name="connsiteY24" fmla="*/ 382555 h 1231641"/>
              <a:gd name="connsiteX25" fmla="*/ 1828800 w 3088432"/>
              <a:gd name="connsiteY25" fmla="*/ 345233 h 1231641"/>
              <a:gd name="connsiteX26" fmla="*/ 1847461 w 3088432"/>
              <a:gd name="connsiteY26" fmla="*/ 326571 h 1231641"/>
              <a:gd name="connsiteX27" fmla="*/ 1959428 w 3088432"/>
              <a:gd name="connsiteY27" fmla="*/ 298580 h 1231641"/>
              <a:gd name="connsiteX28" fmla="*/ 2080726 w 3088432"/>
              <a:gd name="connsiteY28" fmla="*/ 242596 h 1231641"/>
              <a:gd name="connsiteX29" fmla="*/ 2267338 w 3088432"/>
              <a:gd name="connsiteY29" fmla="*/ 205273 h 1231641"/>
              <a:gd name="connsiteX30" fmla="*/ 2407298 w 3088432"/>
              <a:gd name="connsiteY30" fmla="*/ 177282 h 1231641"/>
              <a:gd name="connsiteX31" fmla="*/ 2519265 w 3088432"/>
              <a:gd name="connsiteY31" fmla="*/ 139959 h 1231641"/>
              <a:gd name="connsiteX32" fmla="*/ 2668555 w 3088432"/>
              <a:gd name="connsiteY32" fmla="*/ 102637 h 1231641"/>
              <a:gd name="connsiteX33" fmla="*/ 2761861 w 3088432"/>
              <a:gd name="connsiteY33" fmla="*/ 65314 h 1231641"/>
              <a:gd name="connsiteX34" fmla="*/ 2920481 w 3088432"/>
              <a:gd name="connsiteY34" fmla="*/ 37322 h 1231641"/>
              <a:gd name="connsiteX35" fmla="*/ 3088432 w 3088432"/>
              <a:gd name="connsiteY35" fmla="*/ 0 h 123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88432" h="1231641">
                <a:moveTo>
                  <a:pt x="0" y="1110343"/>
                </a:moveTo>
                <a:cubicBezTo>
                  <a:pt x="107640" y="1088814"/>
                  <a:pt x="2186" y="1114570"/>
                  <a:pt x="186612" y="1026367"/>
                </a:cubicBezTo>
                <a:cubicBezTo>
                  <a:pt x="516968" y="868372"/>
                  <a:pt x="293632" y="985051"/>
                  <a:pt x="625151" y="783771"/>
                </a:cubicBezTo>
                <a:cubicBezTo>
                  <a:pt x="662402" y="761154"/>
                  <a:pt x="682183" y="758887"/>
                  <a:pt x="727787" y="746449"/>
                </a:cubicBezTo>
                <a:cubicBezTo>
                  <a:pt x="740159" y="743075"/>
                  <a:pt x="752944" y="741173"/>
                  <a:pt x="765110" y="737118"/>
                </a:cubicBezTo>
                <a:cubicBezTo>
                  <a:pt x="965256" y="670403"/>
                  <a:pt x="768018" y="718792"/>
                  <a:pt x="1063689" y="662473"/>
                </a:cubicBezTo>
                <a:cubicBezTo>
                  <a:pt x="1183656" y="665263"/>
                  <a:pt x="1447811" y="656810"/>
                  <a:pt x="1604865" y="690465"/>
                </a:cubicBezTo>
                <a:cubicBezTo>
                  <a:pt x="1621195" y="693964"/>
                  <a:pt x="1727209" y="721335"/>
                  <a:pt x="1763485" y="746449"/>
                </a:cubicBezTo>
                <a:cubicBezTo>
                  <a:pt x="1792642" y="766634"/>
                  <a:pt x="1847461" y="811763"/>
                  <a:pt x="1847461" y="811763"/>
                </a:cubicBezTo>
                <a:cubicBezTo>
                  <a:pt x="1859902" y="836645"/>
                  <a:pt x="1886046" y="858618"/>
                  <a:pt x="1884783" y="886408"/>
                </a:cubicBezTo>
                <a:cubicBezTo>
                  <a:pt x="1881673" y="954833"/>
                  <a:pt x="1883304" y="1023638"/>
                  <a:pt x="1875453" y="1091682"/>
                </a:cubicBezTo>
                <a:cubicBezTo>
                  <a:pt x="1873859" y="1105499"/>
                  <a:pt x="1865331" y="1118025"/>
                  <a:pt x="1856792" y="1129004"/>
                </a:cubicBezTo>
                <a:cubicBezTo>
                  <a:pt x="1832464" y="1160282"/>
                  <a:pt x="1789496" y="1195310"/>
                  <a:pt x="1754155" y="1212980"/>
                </a:cubicBezTo>
                <a:cubicBezTo>
                  <a:pt x="1736561" y="1221777"/>
                  <a:pt x="1716832" y="1225421"/>
                  <a:pt x="1698171" y="1231641"/>
                </a:cubicBezTo>
                <a:cubicBezTo>
                  <a:pt x="1635967" y="1228531"/>
                  <a:pt x="1573360" y="1230035"/>
                  <a:pt x="1511559" y="1222310"/>
                </a:cubicBezTo>
                <a:cubicBezTo>
                  <a:pt x="1469450" y="1217046"/>
                  <a:pt x="1472801" y="1196472"/>
                  <a:pt x="1455575" y="1166326"/>
                </a:cubicBezTo>
                <a:cubicBezTo>
                  <a:pt x="1439883" y="1138864"/>
                  <a:pt x="1438686" y="1140107"/>
                  <a:pt x="1418253" y="1119673"/>
                </a:cubicBezTo>
                <a:cubicBezTo>
                  <a:pt x="1433804" y="995265"/>
                  <a:pt x="1437444" y="868781"/>
                  <a:pt x="1464906" y="746449"/>
                </a:cubicBezTo>
                <a:cubicBezTo>
                  <a:pt x="1481300" y="673421"/>
                  <a:pt x="1508728" y="681484"/>
                  <a:pt x="1539551" y="643812"/>
                </a:cubicBezTo>
                <a:cubicBezTo>
                  <a:pt x="1562007" y="616366"/>
                  <a:pt x="1582409" y="587283"/>
                  <a:pt x="1604865" y="559837"/>
                </a:cubicBezTo>
                <a:cubicBezTo>
                  <a:pt x="1610436" y="553028"/>
                  <a:pt x="1617844" y="547891"/>
                  <a:pt x="1623526" y="541175"/>
                </a:cubicBezTo>
                <a:cubicBezTo>
                  <a:pt x="1652079" y="507430"/>
                  <a:pt x="1678949" y="472284"/>
                  <a:pt x="1707502" y="438539"/>
                </a:cubicBezTo>
                <a:cubicBezTo>
                  <a:pt x="1713184" y="431823"/>
                  <a:pt x="1718843" y="424757"/>
                  <a:pt x="1726163" y="419877"/>
                </a:cubicBezTo>
                <a:cubicBezTo>
                  <a:pt x="1737736" y="412161"/>
                  <a:pt x="1751912" y="408931"/>
                  <a:pt x="1763485" y="401216"/>
                </a:cubicBezTo>
                <a:cubicBezTo>
                  <a:pt x="1770805" y="396336"/>
                  <a:pt x="1775468" y="388280"/>
                  <a:pt x="1782147" y="382555"/>
                </a:cubicBezTo>
                <a:cubicBezTo>
                  <a:pt x="1797268" y="369595"/>
                  <a:pt x="1813680" y="358194"/>
                  <a:pt x="1828800" y="345233"/>
                </a:cubicBezTo>
                <a:cubicBezTo>
                  <a:pt x="1835479" y="339508"/>
                  <a:pt x="1839176" y="329530"/>
                  <a:pt x="1847461" y="326571"/>
                </a:cubicBezTo>
                <a:cubicBezTo>
                  <a:pt x="1883691" y="313632"/>
                  <a:pt x="1924498" y="314702"/>
                  <a:pt x="1959428" y="298580"/>
                </a:cubicBezTo>
                <a:cubicBezTo>
                  <a:pt x="1999861" y="279919"/>
                  <a:pt x="2038876" y="257814"/>
                  <a:pt x="2080726" y="242596"/>
                </a:cubicBezTo>
                <a:cubicBezTo>
                  <a:pt x="2113664" y="230618"/>
                  <a:pt x="2239545" y="211813"/>
                  <a:pt x="2267338" y="205273"/>
                </a:cubicBezTo>
                <a:cubicBezTo>
                  <a:pt x="2415320" y="170453"/>
                  <a:pt x="2210306" y="199168"/>
                  <a:pt x="2407298" y="177282"/>
                </a:cubicBezTo>
                <a:cubicBezTo>
                  <a:pt x="2481897" y="139980"/>
                  <a:pt x="2404689" y="175213"/>
                  <a:pt x="2519265" y="139959"/>
                </a:cubicBezTo>
                <a:cubicBezTo>
                  <a:pt x="2656093" y="97859"/>
                  <a:pt x="2429253" y="146146"/>
                  <a:pt x="2668555" y="102637"/>
                </a:cubicBezTo>
                <a:cubicBezTo>
                  <a:pt x="2707728" y="63462"/>
                  <a:pt x="2671751" y="93040"/>
                  <a:pt x="2761861" y="65314"/>
                </a:cubicBezTo>
                <a:cubicBezTo>
                  <a:pt x="2876789" y="29952"/>
                  <a:pt x="2716910" y="54287"/>
                  <a:pt x="2920481" y="37322"/>
                </a:cubicBezTo>
                <a:lnTo>
                  <a:pt x="3088432" y="0"/>
                </a:lnTo>
              </a:path>
            </a:pathLst>
          </a:custGeom>
          <a:noFill/>
          <a:ln w="571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8983872" y="5245750"/>
            <a:ext cx="2664512" cy="477054"/>
          </a:xfrm>
          <a:prstGeom prst="rect">
            <a:avLst/>
          </a:prstGeom>
        </p:spPr>
        <p:txBody>
          <a:bodyPr wrap="none">
            <a:spAutoFit/>
          </a:bodyPr>
          <a:lstStyle/>
          <a:p>
            <a:pPr fontAlgn="ctr">
              <a:buClr>
                <a:srgbClr val="003399"/>
              </a:buClr>
              <a:buSzPct val="75000"/>
              <a:defRPr/>
            </a:pPr>
            <a:r>
              <a:rPr lang="en-US" altLang="zh-TW" sz="2500" b="1" dirty="0" smtClean="0">
                <a:solidFill>
                  <a:schemeClr val="bg1"/>
                </a:solidFill>
                <a:latin typeface="Microsoft YaHei UI" panose="020B0503020204020204" pitchFamily="34" charset="-122"/>
                <a:ea typeface="Microsoft YaHei UI" panose="020B0503020204020204" pitchFamily="34" charset="-122"/>
              </a:rPr>
              <a:t>Fc x H &gt; </a:t>
            </a:r>
            <a:r>
              <a:rPr lang="en-US" altLang="zh-TW" sz="2500" b="1" dirty="0" err="1" smtClean="0">
                <a:solidFill>
                  <a:schemeClr val="bg1"/>
                </a:solidFill>
                <a:latin typeface="Microsoft YaHei UI" panose="020B0503020204020204" pitchFamily="34" charset="-122"/>
                <a:ea typeface="Microsoft YaHei UI" panose="020B0503020204020204" pitchFamily="34" charset="-122"/>
              </a:rPr>
              <a:t>Fw</a:t>
            </a:r>
            <a:r>
              <a:rPr lang="en-US" altLang="zh-TW" sz="2500" b="1" dirty="0" smtClean="0">
                <a:solidFill>
                  <a:schemeClr val="bg1"/>
                </a:solidFill>
                <a:latin typeface="Microsoft YaHei UI" panose="020B0503020204020204" pitchFamily="34" charset="-122"/>
                <a:ea typeface="Microsoft YaHei UI" panose="020B0503020204020204" pitchFamily="34" charset="-122"/>
              </a:rPr>
              <a:t> x R</a:t>
            </a:r>
            <a:endParaRPr lang="zh-TW" altLang="en-US" sz="2500" b="1" dirty="0">
              <a:solidFill>
                <a:schemeClr val="bg1"/>
              </a:solidFill>
              <a:latin typeface="Microsoft YaHei UI" panose="020B0503020204020204" pitchFamily="34" charset="-122"/>
              <a:ea typeface="Microsoft YaHei UI" panose="020B0503020204020204" pitchFamily="34" charset="-122"/>
            </a:endParaRPr>
          </a:p>
        </p:txBody>
      </p:sp>
      <p:sp>
        <p:nvSpPr>
          <p:cNvPr id="17" name="矩形 16"/>
          <p:cNvSpPr/>
          <p:nvPr/>
        </p:nvSpPr>
        <p:spPr>
          <a:xfrm>
            <a:off x="3374627" y="5921385"/>
            <a:ext cx="3124573" cy="369332"/>
          </a:xfrm>
          <a:prstGeom prst="rect">
            <a:avLst/>
          </a:prstGeom>
        </p:spPr>
        <p:txBody>
          <a:bodyPr wrap="none">
            <a:spAutoFit/>
          </a:bodyPr>
          <a:lstStyle/>
          <a:p>
            <a:pPr fontAlgn="ctr">
              <a:buClr>
                <a:srgbClr val="003399"/>
              </a:buClr>
              <a:buSzPct val="75000"/>
              <a:defRPr/>
            </a:pPr>
            <a:r>
              <a:rPr lang="zh-TW" altLang="en-US" b="1" dirty="0" smtClean="0">
                <a:solidFill>
                  <a:schemeClr val="bg1"/>
                </a:solidFill>
                <a:ea typeface="PingFang TC Semibold" panose="020B0400000000000000"/>
              </a:rPr>
              <a:t>資料來源 </a:t>
            </a:r>
            <a:r>
              <a:rPr lang="en-US" altLang="zh-TW" b="1" dirty="0" smtClean="0">
                <a:solidFill>
                  <a:schemeClr val="bg1"/>
                </a:solidFill>
                <a:ea typeface="PingFang TC Semibold" panose="020B0400000000000000"/>
              </a:rPr>
              <a:t>: </a:t>
            </a:r>
            <a:r>
              <a:rPr lang="zh-TW" altLang="en-US" b="1" dirty="0" smtClean="0">
                <a:solidFill>
                  <a:schemeClr val="bg1"/>
                </a:solidFill>
                <a:ea typeface="PingFang TC Semibold" panose="020B0400000000000000"/>
              </a:rPr>
              <a:t>三輪車科專計畫書</a:t>
            </a:r>
            <a:endParaRPr lang="zh-TW" altLang="en-US" b="1" dirty="0">
              <a:solidFill>
                <a:schemeClr val="bg1"/>
              </a:solidFill>
              <a:ea typeface="PingFang TC Semibold" panose="020B0400000000000000"/>
            </a:endParaRPr>
          </a:p>
        </p:txBody>
      </p:sp>
    </p:spTree>
    <p:extLst>
      <p:ext uri="{BB962C8B-B14F-4D97-AF65-F5344CB8AC3E}">
        <p14:creationId xmlns:p14="http://schemas.microsoft.com/office/powerpoint/2010/main" val="3136213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8" name="群組 17"/>
          <p:cNvGrpSpPr/>
          <p:nvPr/>
        </p:nvGrpSpPr>
        <p:grpSpPr>
          <a:xfrm>
            <a:off x="1228086" y="1185313"/>
            <a:ext cx="6384588" cy="1900957"/>
            <a:chOff x="1228086" y="1185313"/>
            <a:chExt cx="6384588" cy="1900957"/>
          </a:xfrm>
        </p:grpSpPr>
        <p:grpSp>
          <p:nvGrpSpPr>
            <p:cNvPr id="3" name="群組 2"/>
            <p:cNvGrpSpPr/>
            <p:nvPr/>
          </p:nvGrpSpPr>
          <p:grpSpPr>
            <a:xfrm>
              <a:off x="1228086" y="1185313"/>
              <a:ext cx="6384588" cy="1224124"/>
              <a:chOff x="1228086" y="1185313"/>
              <a:chExt cx="6384588" cy="1224124"/>
            </a:xfrm>
          </p:grpSpPr>
          <p:sp>
            <p:nvSpPr>
              <p:cNvPr id="12" name="矩形 11"/>
              <p:cNvSpPr/>
              <p:nvPr/>
            </p:nvSpPr>
            <p:spPr>
              <a:xfrm>
                <a:off x="1228087" y="1185313"/>
                <a:ext cx="3631122"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傾角過大造成的損害</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28086" y="1847373"/>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車輛傾倒</a:t>
                </a:r>
                <a:endParaRPr lang="zh-TW" altLang="en-US" b="1" dirty="0">
                  <a:ea typeface="PingFang TC Semibold" panose="020B0400000000000000"/>
                </a:endParaRPr>
              </a:p>
            </p:txBody>
          </p:sp>
        </p:grpSp>
        <p:sp>
          <p:nvSpPr>
            <p:cNvPr id="14" name="圓角矩形 13"/>
            <p:cNvSpPr/>
            <p:nvPr/>
          </p:nvSpPr>
          <p:spPr>
            <a:xfrm>
              <a:off x="1228086" y="2524206"/>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ea typeface="PingFang TC Semibold" panose="020B0400000000000000"/>
                </a:rPr>
                <a:t>爬坡動力不足</a:t>
              </a:r>
              <a:endParaRPr lang="zh-TW" altLang="en-US" b="1" dirty="0">
                <a:ea typeface="PingFang TC Semibold" panose="020B0400000000000000"/>
              </a:endParaRPr>
            </a:p>
          </p:txBody>
        </p:sp>
      </p:grpSp>
      <p:grpSp>
        <p:nvGrpSpPr>
          <p:cNvPr id="25" name="群組 24"/>
          <p:cNvGrpSpPr/>
          <p:nvPr/>
        </p:nvGrpSpPr>
        <p:grpSpPr>
          <a:xfrm>
            <a:off x="1228086" y="3201040"/>
            <a:ext cx="8513049" cy="3406707"/>
            <a:chOff x="1228086" y="3201040"/>
            <a:chExt cx="8513049" cy="3406707"/>
          </a:xfrm>
        </p:grpSpPr>
        <p:grpSp>
          <p:nvGrpSpPr>
            <p:cNvPr id="20" name="群組 19"/>
            <p:cNvGrpSpPr/>
            <p:nvPr/>
          </p:nvGrpSpPr>
          <p:grpSpPr>
            <a:xfrm>
              <a:off x="1228086" y="3201040"/>
              <a:ext cx="5777670" cy="3406707"/>
              <a:chOff x="1228086" y="3201040"/>
              <a:chExt cx="5777670" cy="3406707"/>
            </a:xfrm>
          </p:grpSpPr>
          <p:sp>
            <p:nvSpPr>
              <p:cNvPr id="13" name="矩形 12"/>
              <p:cNvSpPr/>
              <p:nvPr/>
            </p:nvSpPr>
            <p:spPr>
              <a:xfrm>
                <a:off x="1228086" y="3201040"/>
                <a:ext cx="3881191"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車輛</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傾角定義量</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上坡</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矩形 16"/>
              <p:cNvSpPr/>
              <p:nvPr/>
            </p:nvSpPr>
            <p:spPr>
              <a:xfrm>
                <a:off x="3881183" y="6238415"/>
                <a:ext cx="3124573" cy="369332"/>
              </a:xfrm>
              <a:prstGeom prst="rect">
                <a:avLst/>
              </a:prstGeom>
            </p:spPr>
            <p:txBody>
              <a:bodyPr wrap="none">
                <a:spAutoFit/>
              </a:bodyPr>
              <a:lstStyle/>
              <a:p>
                <a:pPr fontAlgn="ctr">
                  <a:buClr>
                    <a:srgbClr val="003399"/>
                  </a:buClr>
                  <a:buSzPct val="75000"/>
                  <a:defRPr/>
                </a:pPr>
                <a:r>
                  <a:rPr lang="zh-TW" altLang="en-US" b="1" dirty="0" smtClean="0">
                    <a:solidFill>
                      <a:schemeClr val="bg1"/>
                    </a:solidFill>
                    <a:ea typeface="PingFang TC Semibold" panose="020B0400000000000000"/>
                  </a:rPr>
                  <a:t>資料來源 </a:t>
                </a:r>
                <a:r>
                  <a:rPr lang="en-US" altLang="zh-TW" b="1" dirty="0" smtClean="0">
                    <a:solidFill>
                      <a:schemeClr val="bg1"/>
                    </a:solidFill>
                    <a:ea typeface="PingFang TC Semibold" panose="020B0400000000000000"/>
                  </a:rPr>
                  <a:t>: </a:t>
                </a:r>
                <a:r>
                  <a:rPr lang="zh-TW" altLang="en-US" b="1" dirty="0" smtClean="0">
                    <a:solidFill>
                      <a:schemeClr val="bg1"/>
                    </a:solidFill>
                    <a:ea typeface="PingFang TC Semibold" panose="020B0400000000000000"/>
                  </a:rPr>
                  <a:t>三輪車科專計畫書</a:t>
                </a:r>
                <a:endParaRPr lang="zh-TW" altLang="en-US" b="1" dirty="0">
                  <a:solidFill>
                    <a:schemeClr val="bg1"/>
                  </a:solidFill>
                  <a:ea typeface="PingFang TC Semibold" panose="020B0400000000000000"/>
                </a:endParaRPr>
              </a:p>
            </p:txBody>
          </p:sp>
        </p:grpSp>
        <p:pic>
          <p:nvPicPr>
            <p:cNvPr id="24" name="圖片 23"/>
            <p:cNvPicPr>
              <a:picLocks noChangeAspect="1"/>
            </p:cNvPicPr>
            <p:nvPr/>
          </p:nvPicPr>
          <p:blipFill rotWithShape="1">
            <a:blip r:embed="rId3"/>
            <a:srcRect l="2267" t="10108" r="1365" b="2628"/>
            <a:stretch/>
          </p:blipFill>
          <p:spPr>
            <a:xfrm>
              <a:off x="1228086" y="3678094"/>
              <a:ext cx="8430768" cy="2560321"/>
            </a:xfrm>
            <a:prstGeom prst="rect">
              <a:avLst/>
            </a:prstGeom>
          </p:spPr>
        </p:pic>
        <p:sp>
          <p:nvSpPr>
            <p:cNvPr id="26" name="矩形 25"/>
            <p:cNvSpPr/>
            <p:nvPr/>
          </p:nvSpPr>
          <p:spPr>
            <a:xfrm>
              <a:off x="1280657" y="5905784"/>
              <a:ext cx="8460478" cy="3326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592643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47543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Target Analysis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28086" y="1172247"/>
            <a:ext cx="2454518"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車輛側傾示意</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 name="矩形 12"/>
          <p:cNvSpPr/>
          <p:nvPr/>
        </p:nvSpPr>
        <p:spPr>
          <a:xfrm>
            <a:off x="3374627" y="5939105"/>
            <a:ext cx="3124573" cy="369332"/>
          </a:xfrm>
          <a:prstGeom prst="rect">
            <a:avLst/>
          </a:prstGeom>
        </p:spPr>
        <p:txBody>
          <a:bodyPr wrap="none">
            <a:spAutoFit/>
          </a:bodyPr>
          <a:lstStyle/>
          <a:p>
            <a:pPr fontAlgn="ctr">
              <a:buClr>
                <a:srgbClr val="003399"/>
              </a:buClr>
              <a:buSzPct val="75000"/>
              <a:defRPr/>
            </a:pPr>
            <a:r>
              <a:rPr lang="zh-TW" altLang="en-US" b="1" dirty="0" smtClean="0">
                <a:solidFill>
                  <a:schemeClr val="bg1"/>
                </a:solidFill>
                <a:ea typeface="PingFang TC Semibold" panose="020B0400000000000000"/>
              </a:rPr>
              <a:t>資料來源 </a:t>
            </a:r>
            <a:r>
              <a:rPr lang="en-US" altLang="zh-TW" b="1" dirty="0" smtClean="0">
                <a:solidFill>
                  <a:schemeClr val="bg1"/>
                </a:solidFill>
                <a:ea typeface="PingFang TC Semibold" panose="020B0400000000000000"/>
              </a:rPr>
              <a:t>: </a:t>
            </a:r>
            <a:r>
              <a:rPr lang="zh-TW" altLang="en-US" b="1" dirty="0" smtClean="0">
                <a:solidFill>
                  <a:schemeClr val="bg1"/>
                </a:solidFill>
                <a:ea typeface="PingFang TC Semibold" panose="020B0400000000000000"/>
              </a:rPr>
              <a:t>三輪車科專計畫書</a:t>
            </a:r>
            <a:endParaRPr lang="zh-TW" altLang="en-US" b="1" dirty="0">
              <a:solidFill>
                <a:schemeClr val="bg1"/>
              </a:solidFill>
              <a:ea typeface="PingFang TC Semibold" panose="020B0400000000000000"/>
            </a:endParaRPr>
          </a:p>
        </p:txBody>
      </p:sp>
      <p:grpSp>
        <p:nvGrpSpPr>
          <p:cNvPr id="21" name="群組 20"/>
          <p:cNvGrpSpPr/>
          <p:nvPr/>
        </p:nvGrpSpPr>
        <p:grpSpPr>
          <a:xfrm>
            <a:off x="1228086" y="1833967"/>
            <a:ext cx="7417657" cy="3980261"/>
            <a:chOff x="1228086" y="1833967"/>
            <a:chExt cx="7417657" cy="3980261"/>
          </a:xfrm>
        </p:grpSpPr>
        <p:grpSp>
          <p:nvGrpSpPr>
            <p:cNvPr id="19" name="群組 18"/>
            <p:cNvGrpSpPr/>
            <p:nvPr/>
          </p:nvGrpSpPr>
          <p:grpSpPr>
            <a:xfrm>
              <a:off x="1228086" y="1833967"/>
              <a:ext cx="7417657" cy="3980261"/>
              <a:chOff x="1228086" y="1833967"/>
              <a:chExt cx="7417657" cy="3980261"/>
            </a:xfrm>
          </p:grpSpPr>
          <p:grpSp>
            <p:nvGrpSpPr>
              <p:cNvPr id="10" name="群組 9"/>
              <p:cNvGrpSpPr/>
              <p:nvPr/>
            </p:nvGrpSpPr>
            <p:grpSpPr>
              <a:xfrm>
                <a:off x="1228086" y="1833967"/>
                <a:ext cx="7417657" cy="3980261"/>
                <a:chOff x="684488" y="440678"/>
                <a:chExt cx="10857482" cy="5826046"/>
              </a:xfrm>
            </p:grpSpPr>
            <p:sp>
              <p:nvSpPr>
                <p:cNvPr id="6" name="矩形 5"/>
                <p:cNvSpPr/>
                <p:nvPr/>
              </p:nvSpPr>
              <p:spPr>
                <a:xfrm>
                  <a:off x="8546844" y="447869"/>
                  <a:ext cx="2995126" cy="58188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88" y="440678"/>
                  <a:ext cx="10857482" cy="5826046"/>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11" name="直線接點 10"/>
              <p:cNvCxnSpPr/>
              <p:nvPr/>
            </p:nvCxnSpPr>
            <p:spPr>
              <a:xfrm>
                <a:off x="2944368" y="3968496"/>
                <a:ext cx="859536" cy="1252728"/>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3822192" y="3977640"/>
                <a:ext cx="0" cy="1234440"/>
              </a:xfrm>
              <a:prstGeom prst="line">
                <a:avLst/>
              </a:prstGeom>
              <a:ln w="57150">
                <a:solidFill>
                  <a:srgbClr val="FF0000"/>
                </a:solidFill>
                <a:headEnd type="oval" w="med" len="med"/>
                <a:tailEnd type="oval"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74136" y="4173499"/>
                <a:ext cx="393056" cy="553998"/>
              </a:xfrm>
              <a:prstGeom prst="rect">
                <a:avLst/>
              </a:prstGeom>
            </p:spPr>
            <p:txBody>
              <a:bodyPr wrap="none">
                <a:spAutoFit/>
              </a:bodyPr>
              <a:lstStyle/>
              <a:p>
                <a:r>
                  <a:rPr lang="el-GR" altLang="zh-TW" sz="3000" b="1" dirty="0">
                    <a:solidFill>
                      <a:srgbClr val="FF0000"/>
                    </a:solidFill>
                    <a:latin typeface="Arial" panose="020B0604020202020204" pitchFamily="34" charset="0"/>
                  </a:rPr>
                  <a:t>θ</a:t>
                </a:r>
                <a:endParaRPr lang="zh-TW" altLang="en-US" sz="3000" dirty="0">
                  <a:solidFill>
                    <a:srgbClr val="FF0000"/>
                  </a:solidFill>
                </a:endParaRPr>
              </a:p>
            </p:txBody>
          </p:sp>
        </p:grpSp>
        <p:sp>
          <p:nvSpPr>
            <p:cNvPr id="16" name="弧形 15"/>
            <p:cNvSpPr/>
            <p:nvPr/>
          </p:nvSpPr>
          <p:spPr>
            <a:xfrm rot="17844308">
              <a:off x="3464997" y="4651951"/>
              <a:ext cx="469994" cy="489321"/>
            </a:xfrm>
            <a:prstGeom prst="arc">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rgbClr val="FF0000"/>
                </a:solidFill>
              </a:endParaRPr>
            </a:p>
          </p:txBody>
        </p:sp>
      </p:grpSp>
      <p:grpSp>
        <p:nvGrpSpPr>
          <p:cNvPr id="23" name="群組 22"/>
          <p:cNvGrpSpPr/>
          <p:nvPr/>
        </p:nvGrpSpPr>
        <p:grpSpPr>
          <a:xfrm>
            <a:off x="6499200" y="4647336"/>
            <a:ext cx="5069016" cy="1169551"/>
            <a:chOff x="6499200" y="4647336"/>
            <a:chExt cx="5069016" cy="1169551"/>
          </a:xfrm>
        </p:grpSpPr>
        <p:sp>
          <p:nvSpPr>
            <p:cNvPr id="20" name="矩形 19"/>
            <p:cNvSpPr/>
            <p:nvPr/>
          </p:nvSpPr>
          <p:spPr>
            <a:xfrm>
              <a:off x="6499200" y="4647336"/>
              <a:ext cx="5069016" cy="1169551"/>
            </a:xfrm>
            <a:prstGeom prst="rect">
              <a:avLst/>
            </a:prstGeom>
          </p:spPr>
          <p:txBody>
            <a:bodyPr wrap="none">
              <a:spAutoFit/>
            </a:bodyPr>
            <a:lstStyle/>
            <a:p>
              <a:r>
                <a:rPr lang="el-GR" altLang="zh-TW" sz="3500" b="1" dirty="0" smtClean="0">
                  <a:solidFill>
                    <a:srgbClr val="FF0000"/>
                  </a:solidFill>
                  <a:latin typeface="Arial" panose="020B0604020202020204" pitchFamily="34" charset="0"/>
                </a:rPr>
                <a:t>Θ</a:t>
              </a:r>
              <a:r>
                <a:rPr lang="en-US" altLang="zh-TW" sz="3500" b="1" dirty="0" smtClean="0">
                  <a:solidFill>
                    <a:srgbClr val="FF0000"/>
                  </a:solidFill>
                  <a:latin typeface="Arial" panose="020B0604020202020204" pitchFamily="34" charset="0"/>
                </a:rPr>
                <a:t> = </a:t>
              </a:r>
              <a:r>
                <a:rPr lang="en-US" altLang="zh-TW" sz="3500" b="1" dirty="0" err="1" smtClean="0">
                  <a:solidFill>
                    <a:srgbClr val="FF0000"/>
                  </a:solidFill>
                  <a:latin typeface="Arial" panose="020B0604020202020204" pitchFamily="34" charset="0"/>
                </a:rPr>
                <a:t>arctan</a:t>
              </a:r>
              <a:r>
                <a:rPr lang="en-US" altLang="zh-TW" sz="3500" b="1" dirty="0" smtClean="0">
                  <a:solidFill>
                    <a:srgbClr val="FF0000"/>
                  </a:solidFill>
                  <a:latin typeface="Arial" panose="020B0604020202020204" pitchFamily="34" charset="0"/>
                </a:rPr>
                <a:t>(0.495/0.712)</a:t>
              </a:r>
            </a:p>
            <a:p>
              <a:r>
                <a:rPr lang="en-US" altLang="zh-TW" sz="3500" b="1" dirty="0">
                  <a:solidFill>
                    <a:srgbClr val="FF0000"/>
                  </a:solidFill>
                  <a:latin typeface="Arial" panose="020B0604020202020204" pitchFamily="34" charset="0"/>
                </a:rPr>
                <a:t> </a:t>
              </a:r>
              <a:r>
                <a:rPr lang="en-US" altLang="zh-TW" sz="3500" b="1" dirty="0" smtClean="0">
                  <a:solidFill>
                    <a:srgbClr val="FF0000"/>
                  </a:solidFill>
                  <a:latin typeface="Arial" panose="020B0604020202020204" pitchFamily="34" charset="0"/>
                </a:rPr>
                <a:t>    = 34.79930051</a:t>
              </a:r>
              <a:endParaRPr lang="zh-TW" altLang="en-US" sz="3500" dirty="0">
                <a:solidFill>
                  <a:srgbClr val="FF0000"/>
                </a:solidFill>
              </a:endParaRPr>
            </a:p>
          </p:txBody>
        </p:sp>
        <p:sp>
          <p:nvSpPr>
            <p:cNvPr id="22" name="橢圓 21"/>
            <p:cNvSpPr/>
            <p:nvPr/>
          </p:nvSpPr>
          <p:spPr>
            <a:xfrm>
              <a:off x="10204704" y="5232111"/>
              <a:ext cx="137160" cy="155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59205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122630" y="241585"/>
            <a:ext cx="11871177" cy="6316576"/>
            <a:chOff x="122630" y="294136"/>
            <a:chExt cx="11871177" cy="6316576"/>
          </a:xfrm>
        </p:grpSpPr>
        <p:grpSp>
          <p:nvGrpSpPr>
            <p:cNvPr id="195" name="群組 194"/>
            <p:cNvGrpSpPr/>
            <p:nvPr/>
          </p:nvGrpSpPr>
          <p:grpSpPr>
            <a:xfrm>
              <a:off x="695630" y="4605290"/>
              <a:ext cx="11298177" cy="1801369"/>
              <a:chOff x="633747" y="3985102"/>
              <a:chExt cx="11298177" cy="1801369"/>
            </a:xfrm>
          </p:grpSpPr>
          <p:cxnSp>
            <p:nvCxnSpPr>
              <p:cNvPr id="204" name="直線接點 203"/>
              <p:cNvCxnSpPr/>
              <p:nvPr/>
            </p:nvCxnSpPr>
            <p:spPr>
              <a:xfrm>
                <a:off x="633747" y="4074920"/>
                <a:ext cx="10814845" cy="0"/>
              </a:xfrm>
              <a:prstGeom prst="line">
                <a:avLst/>
              </a:prstGeom>
              <a:ln w="57150">
                <a:solidFill>
                  <a:schemeClr val="accent3">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05" name="群組 204"/>
              <p:cNvGrpSpPr/>
              <p:nvPr/>
            </p:nvGrpSpPr>
            <p:grpSpPr>
              <a:xfrm rot="10800000">
                <a:off x="2909828" y="3985102"/>
                <a:ext cx="972287" cy="1801369"/>
                <a:chOff x="2132314" y="1278648"/>
                <a:chExt cx="972287" cy="2109537"/>
              </a:xfrm>
              <a:solidFill>
                <a:schemeClr val="accent5">
                  <a:lumMod val="50000"/>
                </a:schemeClr>
              </a:solidFill>
            </p:grpSpPr>
            <p:sp>
              <p:nvSpPr>
                <p:cNvPr id="218" name="橢圓 217"/>
                <p:cNvSpPr/>
                <p:nvPr/>
              </p:nvSpPr>
              <p:spPr>
                <a:xfrm rot="10800000">
                  <a:off x="2132314" y="1278648"/>
                  <a:ext cx="972287" cy="82089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Calibri" panose="020F0502020204030204"/>
                      <a:ea typeface="新細明體" panose="02020500000000000000" pitchFamily="18" charset="-120"/>
                      <a:cs typeface="+mn-cs"/>
                    </a:rPr>
                    <a:t>3/15</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9" name="直線接點 218"/>
                <p:cNvCxnSpPr/>
                <p:nvPr/>
              </p:nvCxnSpPr>
              <p:spPr>
                <a:xfrm rot="10800000" flipV="1">
                  <a:off x="2618455" y="2099536"/>
                  <a:ext cx="2" cy="1162764"/>
                </a:xfrm>
                <a:prstGeom prst="line">
                  <a:avLst/>
                </a:prstGeom>
                <a:grpFill/>
                <a:ln w="28575">
                  <a:solidFill>
                    <a:srgbClr val="A5A58D"/>
                  </a:solidFill>
                </a:ln>
              </p:spPr>
              <p:style>
                <a:lnRef idx="1">
                  <a:schemeClr val="accent1"/>
                </a:lnRef>
                <a:fillRef idx="0">
                  <a:schemeClr val="accent1"/>
                </a:fillRef>
                <a:effectRef idx="0">
                  <a:schemeClr val="accent1"/>
                </a:effectRef>
                <a:fontRef idx="minor">
                  <a:schemeClr val="tx1"/>
                </a:fontRef>
              </p:style>
            </p:cxnSp>
            <p:sp>
              <p:nvSpPr>
                <p:cNvPr id="220" name="橢圓 219"/>
                <p:cNvSpPr/>
                <p:nvPr/>
              </p:nvSpPr>
              <p:spPr>
                <a:xfrm>
                  <a:off x="2493990" y="3085022"/>
                  <a:ext cx="247017" cy="303163"/>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206" name="群組 205"/>
              <p:cNvGrpSpPr/>
              <p:nvPr/>
            </p:nvGrpSpPr>
            <p:grpSpPr>
              <a:xfrm rot="10800000">
                <a:off x="5596354" y="3985102"/>
                <a:ext cx="972287" cy="1801369"/>
                <a:chOff x="2132314" y="1278648"/>
                <a:chExt cx="972287" cy="2109537"/>
              </a:xfrm>
              <a:solidFill>
                <a:schemeClr val="accent5">
                  <a:lumMod val="50000"/>
                </a:schemeClr>
              </a:solidFill>
            </p:grpSpPr>
            <p:sp>
              <p:nvSpPr>
                <p:cNvPr id="215" name="橢圓 214"/>
                <p:cNvSpPr/>
                <p:nvPr/>
              </p:nvSpPr>
              <p:spPr>
                <a:xfrm rot="10800000">
                  <a:off x="2132314" y="1278648"/>
                  <a:ext cx="972287" cy="82089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prstClr val="white"/>
                      </a:solidFill>
                      <a:latin typeface="Calibri" panose="020F0502020204030204"/>
                      <a:ea typeface="新細明體" panose="02020500000000000000" pitchFamily="18" charset="-120"/>
                    </a:rPr>
                    <a:t>3/25</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6" name="直線接點 215"/>
                <p:cNvCxnSpPr/>
                <p:nvPr/>
              </p:nvCxnSpPr>
              <p:spPr>
                <a:xfrm rot="10800000" flipV="1">
                  <a:off x="2618455" y="2099536"/>
                  <a:ext cx="2" cy="1162764"/>
                </a:xfrm>
                <a:prstGeom prst="line">
                  <a:avLst/>
                </a:prstGeom>
                <a:grpFill/>
                <a:ln w="28575">
                  <a:solidFill>
                    <a:srgbClr val="A5A58D"/>
                  </a:solidFill>
                </a:ln>
              </p:spPr>
              <p:style>
                <a:lnRef idx="1">
                  <a:schemeClr val="accent1"/>
                </a:lnRef>
                <a:fillRef idx="0">
                  <a:schemeClr val="accent1"/>
                </a:fillRef>
                <a:effectRef idx="0">
                  <a:schemeClr val="accent1"/>
                </a:effectRef>
                <a:fontRef idx="minor">
                  <a:schemeClr val="tx1"/>
                </a:fontRef>
              </p:style>
            </p:cxnSp>
            <p:sp>
              <p:nvSpPr>
                <p:cNvPr id="217" name="橢圓 216"/>
                <p:cNvSpPr/>
                <p:nvPr/>
              </p:nvSpPr>
              <p:spPr>
                <a:xfrm>
                  <a:off x="2493990" y="3085022"/>
                  <a:ext cx="247017" cy="303163"/>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207" name="群組 206"/>
              <p:cNvGrpSpPr/>
              <p:nvPr/>
            </p:nvGrpSpPr>
            <p:grpSpPr>
              <a:xfrm rot="10800000">
                <a:off x="8297295" y="3985102"/>
                <a:ext cx="972287" cy="1801369"/>
                <a:chOff x="2132314" y="1278648"/>
                <a:chExt cx="972287" cy="2109537"/>
              </a:xfrm>
              <a:solidFill>
                <a:schemeClr val="accent5">
                  <a:lumMod val="50000"/>
                </a:schemeClr>
              </a:solidFill>
            </p:grpSpPr>
            <p:sp>
              <p:nvSpPr>
                <p:cNvPr id="212" name="橢圓 211"/>
                <p:cNvSpPr/>
                <p:nvPr/>
              </p:nvSpPr>
              <p:spPr>
                <a:xfrm rot="10800000">
                  <a:off x="2132314" y="1278648"/>
                  <a:ext cx="972287" cy="82089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prstClr val="white"/>
                      </a:solidFill>
                      <a:latin typeface="Calibri" panose="020F0502020204030204"/>
                      <a:ea typeface="新細明體" panose="02020500000000000000" pitchFamily="18" charset="-120"/>
                    </a:rPr>
                    <a:t>5/??</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3" name="直線接點 212"/>
                <p:cNvCxnSpPr/>
                <p:nvPr/>
              </p:nvCxnSpPr>
              <p:spPr>
                <a:xfrm rot="10800000" flipV="1">
                  <a:off x="2618455" y="2099543"/>
                  <a:ext cx="2" cy="1162763"/>
                </a:xfrm>
                <a:prstGeom prst="line">
                  <a:avLst/>
                </a:prstGeom>
                <a:grpFill/>
                <a:ln w="28575">
                  <a:solidFill>
                    <a:srgbClr val="A5A58D"/>
                  </a:solidFill>
                </a:ln>
              </p:spPr>
              <p:style>
                <a:lnRef idx="1">
                  <a:schemeClr val="accent1"/>
                </a:lnRef>
                <a:fillRef idx="0">
                  <a:schemeClr val="accent1"/>
                </a:fillRef>
                <a:effectRef idx="0">
                  <a:schemeClr val="accent1"/>
                </a:effectRef>
                <a:fontRef idx="minor">
                  <a:schemeClr val="tx1"/>
                </a:fontRef>
              </p:style>
            </p:cxnSp>
            <p:sp>
              <p:nvSpPr>
                <p:cNvPr id="214" name="橢圓 213"/>
                <p:cNvSpPr/>
                <p:nvPr/>
              </p:nvSpPr>
              <p:spPr>
                <a:xfrm>
                  <a:off x="2493990" y="3085022"/>
                  <a:ext cx="247017" cy="303163"/>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208" name="群組 207"/>
              <p:cNvGrpSpPr/>
              <p:nvPr/>
            </p:nvGrpSpPr>
            <p:grpSpPr>
              <a:xfrm rot="10800000">
                <a:off x="10959637" y="3985102"/>
                <a:ext cx="972287" cy="1801369"/>
                <a:chOff x="2132314" y="1278648"/>
                <a:chExt cx="972287" cy="2109537"/>
              </a:xfrm>
              <a:solidFill>
                <a:schemeClr val="accent5">
                  <a:lumMod val="50000"/>
                </a:schemeClr>
              </a:solidFill>
            </p:grpSpPr>
            <p:sp>
              <p:nvSpPr>
                <p:cNvPr id="209" name="橢圓 208"/>
                <p:cNvSpPr/>
                <p:nvPr/>
              </p:nvSpPr>
              <p:spPr>
                <a:xfrm rot="10800000">
                  <a:off x="2132314" y="1278648"/>
                  <a:ext cx="972287" cy="82089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solidFill>
                        <a:prstClr val="white"/>
                      </a:solidFill>
                      <a:latin typeface="Calibri" panose="020F0502020204030204"/>
                      <a:ea typeface="新細明體" panose="02020500000000000000" pitchFamily="18" charset="-120"/>
                    </a:rPr>
                    <a:t>未來</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0" name="直線接點 209"/>
                <p:cNvCxnSpPr/>
                <p:nvPr/>
              </p:nvCxnSpPr>
              <p:spPr>
                <a:xfrm rot="10800000" flipV="1">
                  <a:off x="2618455" y="2099541"/>
                  <a:ext cx="2" cy="1162764"/>
                </a:xfrm>
                <a:prstGeom prst="line">
                  <a:avLst/>
                </a:prstGeom>
                <a:grpFill/>
                <a:ln w="28575">
                  <a:solidFill>
                    <a:srgbClr val="A5A58D"/>
                  </a:solidFill>
                </a:ln>
              </p:spPr>
              <p:style>
                <a:lnRef idx="1">
                  <a:schemeClr val="accent1"/>
                </a:lnRef>
                <a:fillRef idx="0">
                  <a:schemeClr val="accent1"/>
                </a:fillRef>
                <a:effectRef idx="0">
                  <a:schemeClr val="accent1"/>
                </a:effectRef>
                <a:fontRef idx="minor">
                  <a:schemeClr val="tx1"/>
                </a:fontRef>
              </p:style>
            </p:cxnSp>
            <p:sp>
              <p:nvSpPr>
                <p:cNvPr id="211" name="橢圓 210"/>
                <p:cNvSpPr/>
                <p:nvPr/>
              </p:nvSpPr>
              <p:spPr>
                <a:xfrm>
                  <a:off x="2493990" y="3085022"/>
                  <a:ext cx="247017" cy="303163"/>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sp>
          <p:nvSpPr>
            <p:cNvPr id="201" name="圓角矩形 200"/>
            <p:cNvSpPr/>
            <p:nvPr/>
          </p:nvSpPr>
          <p:spPr>
            <a:xfrm>
              <a:off x="122630" y="5792538"/>
              <a:ext cx="1419830" cy="814400"/>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t>django</a:t>
              </a:r>
              <a:r>
                <a:rPr lang="en-US" altLang="zh-TW" b="1" dirty="0"/>
                <a:t>-rest-framework</a:t>
              </a:r>
            </a:p>
          </p:txBody>
        </p:sp>
        <p:sp>
          <p:nvSpPr>
            <p:cNvPr id="202" name="圓角矩形 201"/>
            <p:cNvSpPr/>
            <p:nvPr/>
          </p:nvSpPr>
          <p:spPr>
            <a:xfrm>
              <a:off x="1685081" y="5796312"/>
              <a:ext cx="1144008" cy="8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外部</a:t>
              </a:r>
              <a:r>
                <a:rPr lang="zh-TW" altLang="en-US" sz="1600" dirty="0"/>
                <a:t>工作</a:t>
              </a:r>
              <a:endParaRPr lang="en-US" altLang="zh-TW" sz="1600" dirty="0" smtClean="0"/>
            </a:p>
          </p:txBody>
        </p:sp>
        <p:sp>
          <p:nvSpPr>
            <p:cNvPr id="203" name="圓角矩形 202"/>
            <p:cNvSpPr/>
            <p:nvPr/>
          </p:nvSpPr>
          <p:spPr>
            <a:xfrm>
              <a:off x="133788" y="4896426"/>
              <a:ext cx="1123684"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內部程序</a:t>
              </a:r>
              <a:endParaRPr lang="zh-TW" altLang="en-US" sz="1600" dirty="0"/>
            </a:p>
          </p:txBody>
        </p:sp>
        <p:grpSp>
          <p:nvGrpSpPr>
            <p:cNvPr id="15" name="群組 14"/>
            <p:cNvGrpSpPr/>
            <p:nvPr/>
          </p:nvGrpSpPr>
          <p:grpSpPr>
            <a:xfrm>
              <a:off x="133788" y="294136"/>
              <a:ext cx="11524805" cy="4109836"/>
              <a:chOff x="133788" y="294136"/>
              <a:chExt cx="11524805" cy="4109836"/>
            </a:xfrm>
          </p:grpSpPr>
          <p:sp>
            <p:nvSpPr>
              <p:cNvPr id="173" name="圓角矩形 172"/>
              <p:cNvSpPr/>
              <p:nvPr/>
            </p:nvSpPr>
            <p:spPr>
              <a:xfrm>
                <a:off x="1277796" y="1234145"/>
                <a:ext cx="8788152" cy="3169827"/>
              </a:xfrm>
              <a:prstGeom prst="roundRect">
                <a:avLst/>
              </a:prstGeom>
              <a:solidFill>
                <a:srgbClr val="C5D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圓角矩形 173"/>
              <p:cNvSpPr/>
              <p:nvPr/>
            </p:nvSpPr>
            <p:spPr>
              <a:xfrm>
                <a:off x="143438" y="2258664"/>
                <a:ext cx="1124709" cy="814400"/>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IMU</a:t>
                </a:r>
                <a:r>
                  <a:rPr lang="zh-TW" altLang="en-US" sz="1600" dirty="0" smtClean="0"/>
                  <a:t>資料</a:t>
                </a:r>
                <a:endParaRPr lang="zh-TW" altLang="en-US" sz="1600" dirty="0"/>
              </a:p>
            </p:txBody>
          </p:sp>
          <p:sp>
            <p:nvSpPr>
              <p:cNvPr id="175" name="圓角矩形 174"/>
              <p:cNvSpPr/>
              <p:nvPr/>
            </p:nvSpPr>
            <p:spPr>
              <a:xfrm>
                <a:off x="1478461" y="2258664"/>
                <a:ext cx="1143751"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ML(</a:t>
                </a:r>
                <a:r>
                  <a:rPr lang="zh-TW" altLang="en-US" sz="1600" dirty="0" smtClean="0"/>
                  <a:t>分類</a:t>
                </a:r>
                <a:r>
                  <a:rPr lang="en-US" altLang="zh-TW" sz="1600" dirty="0" smtClean="0"/>
                  <a:t>)</a:t>
                </a:r>
                <a:endParaRPr lang="zh-TW" altLang="en-US" sz="1600" dirty="0"/>
              </a:p>
            </p:txBody>
          </p:sp>
          <p:sp>
            <p:nvSpPr>
              <p:cNvPr id="176" name="圓角矩形 175"/>
              <p:cNvSpPr/>
              <p:nvPr/>
            </p:nvSpPr>
            <p:spPr>
              <a:xfrm>
                <a:off x="4848864" y="2258664"/>
                <a:ext cx="1143751"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ML(</a:t>
                </a:r>
                <a:r>
                  <a:rPr lang="zh-TW" altLang="en-US" sz="1600" dirty="0" smtClean="0"/>
                  <a:t>回歸</a:t>
                </a:r>
                <a:r>
                  <a:rPr lang="en-US" altLang="zh-TW" sz="1600" dirty="0" smtClean="0"/>
                  <a:t>)</a:t>
                </a:r>
                <a:endParaRPr lang="zh-TW" altLang="en-US" sz="1600" dirty="0"/>
              </a:p>
            </p:txBody>
          </p:sp>
          <p:sp>
            <p:nvSpPr>
              <p:cNvPr id="177" name="圓角矩形 176"/>
              <p:cNvSpPr/>
              <p:nvPr/>
            </p:nvSpPr>
            <p:spPr>
              <a:xfrm>
                <a:off x="6201905" y="2258664"/>
                <a:ext cx="1124709" cy="814400"/>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行為程度</a:t>
                </a:r>
                <a:endParaRPr lang="zh-TW" altLang="en-US" sz="1600" dirty="0"/>
              </a:p>
            </p:txBody>
          </p:sp>
          <p:sp>
            <p:nvSpPr>
              <p:cNvPr id="178" name="圓角矩形 177"/>
              <p:cNvSpPr/>
              <p:nvPr/>
            </p:nvSpPr>
            <p:spPr>
              <a:xfrm>
                <a:off x="7565845" y="2258680"/>
                <a:ext cx="1144008" cy="8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模糊邏輯</a:t>
                </a:r>
                <a:endParaRPr lang="en-US" altLang="zh-TW" sz="1600" dirty="0" smtClean="0"/>
              </a:p>
              <a:p>
                <a:pPr algn="ctr"/>
                <a:r>
                  <a:rPr lang="en-US" altLang="zh-TW" sz="1600" dirty="0" smtClean="0"/>
                  <a:t>Activation Function</a:t>
                </a:r>
                <a:endParaRPr lang="zh-TW" altLang="en-US" sz="1600" dirty="0"/>
              </a:p>
            </p:txBody>
          </p:sp>
          <p:sp>
            <p:nvSpPr>
              <p:cNvPr id="179" name="圓角矩形 178"/>
              <p:cNvSpPr/>
              <p:nvPr/>
            </p:nvSpPr>
            <p:spPr>
              <a:xfrm>
                <a:off x="6201904" y="1288846"/>
                <a:ext cx="1124709" cy="814400"/>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過去計算結果</a:t>
                </a:r>
                <a:endParaRPr lang="zh-TW" altLang="en-US" sz="1600" dirty="0"/>
              </a:p>
            </p:txBody>
          </p:sp>
          <p:cxnSp>
            <p:nvCxnSpPr>
              <p:cNvPr id="180" name="直線單箭頭接點 179"/>
              <p:cNvCxnSpPr>
                <a:stCxn id="174" idx="3"/>
                <a:endCxn id="175" idx="1"/>
              </p:cNvCxnSpPr>
              <p:nvPr/>
            </p:nvCxnSpPr>
            <p:spPr>
              <a:xfrm>
                <a:off x="1268147" y="2665864"/>
                <a:ext cx="2103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65" idx="3"/>
                <a:endCxn id="176" idx="1"/>
              </p:cNvCxnSpPr>
              <p:nvPr/>
            </p:nvCxnSpPr>
            <p:spPr>
              <a:xfrm flipV="1">
                <a:off x="4281409" y="2665864"/>
                <a:ext cx="567455" cy="2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76" idx="3"/>
                <a:endCxn id="177" idx="1"/>
              </p:cNvCxnSpPr>
              <p:nvPr/>
            </p:nvCxnSpPr>
            <p:spPr>
              <a:xfrm>
                <a:off x="5992615" y="2665864"/>
                <a:ext cx="2092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79" idx="3"/>
                <a:endCxn id="178" idx="1"/>
              </p:cNvCxnSpPr>
              <p:nvPr/>
            </p:nvCxnSpPr>
            <p:spPr>
              <a:xfrm>
                <a:off x="7326613" y="1696046"/>
                <a:ext cx="239232" cy="969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77" idx="3"/>
                <a:endCxn id="178" idx="1"/>
              </p:cNvCxnSpPr>
              <p:nvPr/>
            </p:nvCxnSpPr>
            <p:spPr>
              <a:xfrm>
                <a:off x="7326614" y="2665864"/>
                <a:ext cx="239231" cy="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圓角矩形 184"/>
              <p:cNvSpPr/>
              <p:nvPr/>
            </p:nvSpPr>
            <p:spPr>
              <a:xfrm>
                <a:off x="8918630" y="2259556"/>
                <a:ext cx="1124709" cy="814400"/>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危險駕駛</a:t>
                </a:r>
                <a:endParaRPr lang="zh-TW" altLang="en-US" sz="1600" dirty="0"/>
              </a:p>
            </p:txBody>
          </p:sp>
          <p:cxnSp>
            <p:nvCxnSpPr>
              <p:cNvPr id="186" name="直線單箭頭接點 185"/>
              <p:cNvCxnSpPr>
                <a:stCxn id="178" idx="3"/>
                <a:endCxn id="185" idx="1"/>
              </p:cNvCxnSpPr>
              <p:nvPr/>
            </p:nvCxnSpPr>
            <p:spPr>
              <a:xfrm>
                <a:off x="8709853" y="2665880"/>
                <a:ext cx="208777" cy="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圓角矩形 186"/>
              <p:cNvSpPr/>
              <p:nvPr/>
            </p:nvSpPr>
            <p:spPr>
              <a:xfrm>
                <a:off x="8918630" y="306453"/>
                <a:ext cx="1124709" cy="8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零件資訊</a:t>
                </a:r>
                <a:endParaRPr lang="zh-TW" altLang="en-US" sz="1600" dirty="0"/>
              </a:p>
            </p:txBody>
          </p:sp>
          <p:sp>
            <p:nvSpPr>
              <p:cNvPr id="192" name="文字方塊 191"/>
              <p:cNvSpPr txBox="1"/>
              <p:nvPr/>
            </p:nvSpPr>
            <p:spPr>
              <a:xfrm>
                <a:off x="3281093" y="3420362"/>
                <a:ext cx="929264" cy="954107"/>
              </a:xfrm>
              <a:prstGeom prst="rect">
                <a:avLst/>
              </a:prstGeom>
              <a:noFill/>
            </p:spPr>
            <p:txBody>
              <a:bodyPr wrap="square" rtlCol="0">
                <a:spAutoFit/>
              </a:bodyPr>
              <a:lstStyle/>
              <a:p>
                <a:r>
                  <a:rPr lang="en-US" altLang="zh-TW" sz="1400" dirty="0" smtClean="0">
                    <a:latin typeface="Microsoft YaHei UI" panose="020B0503020204020204" pitchFamily="34" charset="-122"/>
                    <a:ea typeface="Microsoft YaHei UI" panose="020B0503020204020204" pitchFamily="34" charset="-122"/>
                  </a:rPr>
                  <a:t>1.</a:t>
                </a:r>
                <a:r>
                  <a:rPr lang="zh-TW" altLang="en-US" sz="1400" dirty="0" smtClean="0">
                    <a:latin typeface="Microsoft YaHei UI" panose="020B0503020204020204" pitchFamily="34" charset="-122"/>
                    <a:ea typeface="Microsoft YaHei UI" panose="020B0503020204020204" pitchFamily="34" charset="-122"/>
                  </a:rPr>
                  <a:t>急加減</a:t>
                </a:r>
                <a:endParaRPr lang="en-US" altLang="zh-TW" sz="1400" dirty="0" smtClean="0">
                  <a:latin typeface="Microsoft YaHei UI" panose="020B0503020204020204" pitchFamily="34" charset="-122"/>
                  <a:ea typeface="Microsoft YaHei UI" panose="020B0503020204020204" pitchFamily="34" charset="-122"/>
                </a:endParaRPr>
              </a:p>
              <a:p>
                <a:r>
                  <a:rPr lang="en-US" altLang="zh-TW" sz="1400" dirty="0" smtClean="0">
                    <a:latin typeface="Microsoft YaHei UI" panose="020B0503020204020204" pitchFamily="34" charset="-122"/>
                    <a:ea typeface="Microsoft YaHei UI" panose="020B0503020204020204" pitchFamily="34" charset="-122"/>
                  </a:rPr>
                  <a:t>2.</a:t>
                </a:r>
                <a:r>
                  <a:rPr lang="zh-TW" altLang="en-US" sz="1400" dirty="0" smtClean="0">
                    <a:latin typeface="Microsoft YaHei UI" panose="020B0503020204020204" pitchFamily="34" charset="-122"/>
                    <a:ea typeface="Microsoft YaHei UI" panose="020B0503020204020204" pitchFamily="34" charset="-122"/>
                  </a:rPr>
                  <a:t>左右彎</a:t>
                </a:r>
                <a:endParaRPr lang="en-US" altLang="zh-TW" sz="1400" dirty="0" smtClean="0">
                  <a:latin typeface="Microsoft YaHei UI" panose="020B0503020204020204" pitchFamily="34" charset="-122"/>
                  <a:ea typeface="Microsoft YaHei UI" panose="020B0503020204020204" pitchFamily="34" charset="-122"/>
                </a:endParaRPr>
              </a:p>
              <a:p>
                <a:r>
                  <a:rPr lang="en-US" altLang="zh-TW" sz="1400" dirty="0" smtClean="0">
                    <a:latin typeface="Microsoft YaHei UI" panose="020B0503020204020204" pitchFamily="34" charset="-122"/>
                    <a:ea typeface="Microsoft YaHei UI" panose="020B0503020204020204" pitchFamily="34" charset="-122"/>
                  </a:rPr>
                  <a:t>3.</a:t>
                </a:r>
                <a:r>
                  <a:rPr lang="zh-TW" altLang="en-US" sz="1400" dirty="0" smtClean="0">
                    <a:latin typeface="Microsoft YaHei UI" panose="020B0503020204020204" pitchFamily="34" charset="-122"/>
                    <a:ea typeface="Microsoft YaHei UI" panose="020B0503020204020204" pitchFamily="34" charset="-122"/>
                  </a:rPr>
                  <a:t>傾角</a:t>
                </a:r>
              </a:p>
              <a:p>
                <a:r>
                  <a:rPr lang="en-US" altLang="zh-TW" sz="1400" dirty="0" smtClean="0">
                    <a:latin typeface="Microsoft YaHei UI" panose="020B0503020204020204" pitchFamily="34" charset="-122"/>
                    <a:ea typeface="Microsoft YaHei UI" panose="020B0503020204020204" pitchFamily="34" charset="-122"/>
                  </a:rPr>
                  <a:t>4……….</a:t>
                </a:r>
                <a:endParaRPr lang="zh-TW" altLang="en-US" sz="1400" dirty="0" smtClean="0">
                  <a:latin typeface="Microsoft YaHei UI" panose="020B0503020204020204" pitchFamily="34" charset="-122"/>
                  <a:ea typeface="Microsoft YaHei UI" panose="020B0503020204020204" pitchFamily="34" charset="-122"/>
                </a:endParaRPr>
              </a:p>
            </p:txBody>
          </p:sp>
          <p:sp>
            <p:nvSpPr>
              <p:cNvPr id="193" name="文字方塊 192"/>
              <p:cNvSpPr txBox="1"/>
              <p:nvPr/>
            </p:nvSpPr>
            <p:spPr>
              <a:xfrm>
                <a:off x="6144380" y="3418877"/>
                <a:ext cx="1462224" cy="523220"/>
              </a:xfrm>
              <a:prstGeom prst="rect">
                <a:avLst/>
              </a:prstGeom>
              <a:noFill/>
            </p:spPr>
            <p:txBody>
              <a:bodyPr wrap="square" rtlCol="0">
                <a:spAutoFit/>
              </a:bodyPr>
              <a:lstStyle/>
              <a:p>
                <a:r>
                  <a:rPr lang="en-US" altLang="zh-TW" sz="1400" dirty="0" smtClean="0">
                    <a:latin typeface="Microsoft YaHei UI" panose="020B0503020204020204" pitchFamily="34" charset="-122"/>
                    <a:ea typeface="Microsoft YaHei UI" panose="020B0503020204020204" pitchFamily="34" charset="-122"/>
                  </a:rPr>
                  <a:t>1.</a:t>
                </a:r>
                <a:r>
                  <a:rPr lang="zh-TW" altLang="en-US" sz="1400" dirty="0" smtClean="0">
                    <a:latin typeface="Microsoft YaHei UI" panose="020B0503020204020204" pitchFamily="34" charset="-122"/>
                    <a:ea typeface="Microsoft YaHei UI" panose="020B0503020204020204" pitchFamily="34" charset="-122"/>
                  </a:rPr>
                  <a:t>行為程度分級</a:t>
                </a:r>
                <a:endParaRPr lang="en-US" altLang="zh-TW" sz="1400" dirty="0" smtClean="0">
                  <a:latin typeface="Microsoft YaHei UI" panose="020B0503020204020204" pitchFamily="34" charset="-122"/>
                  <a:ea typeface="Microsoft YaHei UI" panose="020B0503020204020204" pitchFamily="34" charset="-122"/>
                </a:endParaRPr>
              </a:p>
              <a:p>
                <a:r>
                  <a:rPr lang="en-US" altLang="zh-TW" sz="1400" dirty="0" smtClean="0">
                    <a:latin typeface="Microsoft YaHei UI" panose="020B0503020204020204" pitchFamily="34" charset="-122"/>
                    <a:ea typeface="Microsoft YaHei UI" panose="020B0503020204020204" pitchFamily="34" charset="-122"/>
                  </a:rPr>
                  <a:t>2.</a:t>
                </a:r>
                <a:r>
                  <a:rPr lang="zh-TW" altLang="en-US" sz="1400" dirty="0" smtClean="0">
                    <a:latin typeface="Microsoft YaHei UI" panose="020B0503020204020204" pitchFamily="34" charset="-122"/>
                    <a:ea typeface="Microsoft YaHei UI" panose="020B0503020204020204" pitchFamily="34" charset="-122"/>
                  </a:rPr>
                  <a:t>時間參數</a:t>
                </a:r>
                <a:endParaRPr lang="en-US" altLang="zh-TW" sz="1400" dirty="0" smtClean="0">
                  <a:latin typeface="Microsoft YaHei UI" panose="020B0503020204020204" pitchFamily="34" charset="-122"/>
                  <a:ea typeface="Microsoft YaHei UI" panose="020B0503020204020204" pitchFamily="34" charset="-122"/>
                </a:endParaRPr>
              </a:p>
            </p:txBody>
          </p:sp>
          <p:sp>
            <p:nvSpPr>
              <p:cNvPr id="194" name="文字方塊 193"/>
              <p:cNvSpPr txBox="1"/>
              <p:nvPr/>
            </p:nvSpPr>
            <p:spPr>
              <a:xfrm>
                <a:off x="8774499" y="3199064"/>
                <a:ext cx="1412970" cy="307777"/>
              </a:xfrm>
              <a:prstGeom prst="rect">
                <a:avLst/>
              </a:prstGeom>
              <a:noFill/>
            </p:spPr>
            <p:txBody>
              <a:bodyPr wrap="square" rtlCol="0">
                <a:spAutoFit/>
              </a:bodyPr>
              <a:lstStyle/>
              <a:p>
                <a:r>
                  <a:rPr lang="en-US" altLang="zh-TW" sz="1400" dirty="0" smtClean="0">
                    <a:latin typeface="Microsoft YaHei UI" panose="020B0503020204020204" pitchFamily="34" charset="-122"/>
                    <a:ea typeface="Microsoft YaHei UI" panose="020B0503020204020204" pitchFamily="34" charset="-122"/>
                  </a:rPr>
                  <a:t>1.</a:t>
                </a:r>
                <a:r>
                  <a:rPr lang="zh-TW" altLang="en-US" sz="1400" dirty="0" smtClean="0">
                    <a:latin typeface="Microsoft YaHei UI" panose="020B0503020204020204" pitchFamily="34" charset="-122"/>
                    <a:ea typeface="Microsoft YaHei UI" panose="020B0503020204020204" pitchFamily="34" charset="-122"/>
                  </a:rPr>
                  <a:t>危險駕駛結果</a:t>
                </a:r>
              </a:p>
            </p:txBody>
          </p:sp>
          <p:sp>
            <p:nvSpPr>
              <p:cNvPr id="196" name="文字方塊 195"/>
              <p:cNvSpPr txBox="1"/>
              <p:nvPr/>
            </p:nvSpPr>
            <p:spPr>
              <a:xfrm>
                <a:off x="1514218" y="1325185"/>
                <a:ext cx="1107994" cy="400110"/>
              </a:xfrm>
              <a:prstGeom prst="rect">
                <a:avLst/>
              </a:prstGeom>
              <a:noFill/>
            </p:spPr>
            <p:txBody>
              <a:bodyPr wrap="square" rtlCol="0">
                <a:spAutoFit/>
              </a:bodyPr>
              <a:lstStyle/>
              <a:p>
                <a:r>
                  <a:rPr lang="en-US" altLang="zh-TW" sz="2000" b="1" dirty="0" smtClean="0">
                    <a:solidFill>
                      <a:schemeClr val="accent5">
                        <a:lumMod val="50000"/>
                      </a:schemeClr>
                    </a:solidFill>
                    <a:latin typeface="Microsoft YaHei UI" panose="020B0503020204020204" pitchFamily="34" charset="-122"/>
                    <a:ea typeface="Microsoft YaHei UI" panose="020B0503020204020204" pitchFamily="34" charset="-122"/>
                  </a:rPr>
                  <a:t>Docker</a:t>
                </a:r>
                <a:endParaRPr lang="zh-TW" altLang="en-US" sz="2000" b="1" dirty="0" smtClean="0">
                  <a:solidFill>
                    <a:schemeClr val="accent5">
                      <a:lumMod val="50000"/>
                    </a:schemeClr>
                  </a:solidFill>
                  <a:latin typeface="Microsoft YaHei UI" panose="020B0503020204020204" pitchFamily="34" charset="-122"/>
                  <a:ea typeface="Microsoft YaHei UI" panose="020B0503020204020204" pitchFamily="34" charset="-122"/>
                </a:endParaRPr>
              </a:p>
            </p:txBody>
          </p:sp>
          <p:sp>
            <p:nvSpPr>
              <p:cNvPr id="197" name="圓角矩形 196"/>
              <p:cNvSpPr/>
              <p:nvPr/>
            </p:nvSpPr>
            <p:spPr>
              <a:xfrm>
                <a:off x="7565845" y="294136"/>
                <a:ext cx="1144008" cy="8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警示回傳</a:t>
                </a:r>
                <a:endParaRPr lang="en-US" altLang="zh-TW" sz="1600" dirty="0" smtClean="0"/>
              </a:p>
            </p:txBody>
          </p:sp>
          <p:cxnSp>
            <p:nvCxnSpPr>
              <p:cNvPr id="198" name="直線單箭頭接點 197"/>
              <p:cNvCxnSpPr>
                <a:stCxn id="178" idx="0"/>
                <a:endCxn id="197" idx="2"/>
              </p:cNvCxnSpPr>
              <p:nvPr/>
            </p:nvCxnSpPr>
            <p:spPr>
              <a:xfrm flipV="1">
                <a:off x="8137849" y="1108536"/>
                <a:ext cx="0" cy="11501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9" name="圓角矩形 198"/>
              <p:cNvSpPr/>
              <p:nvPr/>
            </p:nvSpPr>
            <p:spPr>
              <a:xfrm>
                <a:off x="133788" y="306453"/>
                <a:ext cx="1144008" cy="8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車輛資訊接收</a:t>
                </a:r>
                <a:endParaRPr lang="en-US" altLang="zh-TW" sz="1600" dirty="0" smtClean="0"/>
              </a:p>
            </p:txBody>
          </p:sp>
          <p:cxnSp>
            <p:nvCxnSpPr>
              <p:cNvPr id="200" name="直線單箭頭接點 199"/>
              <p:cNvCxnSpPr>
                <a:stCxn id="199" idx="2"/>
                <a:endCxn id="174" idx="0"/>
              </p:cNvCxnSpPr>
              <p:nvPr/>
            </p:nvCxnSpPr>
            <p:spPr>
              <a:xfrm>
                <a:off x="705792" y="1120853"/>
                <a:ext cx="1" cy="113781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2" name="圓角矩形 161"/>
              <p:cNvSpPr/>
              <p:nvPr/>
            </p:nvSpPr>
            <p:spPr>
              <a:xfrm>
                <a:off x="10514585" y="2258664"/>
                <a:ext cx="1144008" cy="814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I</a:t>
                </a:r>
                <a:r>
                  <a:rPr lang="en-US" altLang="zh-TW" sz="1600" dirty="0" smtClean="0"/>
                  <a:t>nfluxDB</a:t>
                </a:r>
              </a:p>
            </p:txBody>
          </p:sp>
          <p:cxnSp>
            <p:nvCxnSpPr>
              <p:cNvPr id="163" name="直線單箭頭接點 162"/>
              <p:cNvCxnSpPr>
                <a:stCxn id="185" idx="3"/>
                <a:endCxn id="162" idx="1"/>
              </p:cNvCxnSpPr>
              <p:nvPr/>
            </p:nvCxnSpPr>
            <p:spPr>
              <a:xfrm flipV="1">
                <a:off x="10043339" y="2665864"/>
                <a:ext cx="471246" cy="89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4" name="圓角矩形 163"/>
              <p:cNvSpPr/>
              <p:nvPr/>
            </p:nvSpPr>
            <p:spPr>
              <a:xfrm>
                <a:off x="3138085" y="1929381"/>
                <a:ext cx="1143324" cy="449921"/>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t>車輛行為</a:t>
                </a:r>
                <a:r>
                  <a:rPr lang="en-US" altLang="zh-TW" sz="1600" dirty="0"/>
                  <a:t>1</a:t>
                </a:r>
                <a:endParaRPr lang="zh-TW" altLang="en-US" sz="1600" dirty="0"/>
              </a:p>
            </p:txBody>
          </p:sp>
          <p:sp>
            <p:nvSpPr>
              <p:cNvPr id="165" name="圓角矩形 164"/>
              <p:cNvSpPr/>
              <p:nvPr/>
            </p:nvSpPr>
            <p:spPr>
              <a:xfrm>
                <a:off x="3138085" y="2443811"/>
                <a:ext cx="1143324" cy="449921"/>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t>車輛</a:t>
                </a:r>
                <a:r>
                  <a:rPr lang="zh-TW" altLang="en-US" sz="1600" dirty="0" smtClean="0"/>
                  <a:t>行為</a:t>
                </a:r>
                <a:r>
                  <a:rPr lang="en-US" altLang="zh-TW" sz="1600" dirty="0" smtClean="0"/>
                  <a:t>2</a:t>
                </a:r>
                <a:endParaRPr lang="zh-TW" altLang="en-US" sz="1600" dirty="0"/>
              </a:p>
            </p:txBody>
          </p:sp>
          <p:sp>
            <p:nvSpPr>
              <p:cNvPr id="166" name="圓角矩形 165"/>
              <p:cNvSpPr/>
              <p:nvPr/>
            </p:nvSpPr>
            <p:spPr>
              <a:xfrm>
                <a:off x="3143460" y="2952765"/>
                <a:ext cx="1143324" cy="449921"/>
              </a:xfrm>
              <a:prstGeom prst="roundRect">
                <a:avLst/>
              </a:prstGeom>
              <a:solidFill>
                <a:srgbClr val="CB99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t>車輛</a:t>
                </a:r>
                <a:r>
                  <a:rPr lang="zh-TW" altLang="en-US" sz="1600" dirty="0" smtClean="0"/>
                  <a:t>行為</a:t>
                </a:r>
                <a:r>
                  <a:rPr lang="en-US" altLang="zh-TW" sz="1600" dirty="0" smtClean="0"/>
                  <a:t>3</a:t>
                </a:r>
                <a:endParaRPr lang="zh-TW" altLang="en-US" sz="1600" dirty="0"/>
              </a:p>
            </p:txBody>
          </p:sp>
          <p:cxnSp>
            <p:nvCxnSpPr>
              <p:cNvPr id="167" name="直線單箭頭接點 166"/>
              <p:cNvCxnSpPr>
                <a:stCxn id="164" idx="3"/>
                <a:endCxn id="176" idx="1"/>
              </p:cNvCxnSpPr>
              <p:nvPr/>
            </p:nvCxnSpPr>
            <p:spPr>
              <a:xfrm>
                <a:off x="4281409" y="2154342"/>
                <a:ext cx="567455" cy="511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66" idx="3"/>
                <a:endCxn id="176" idx="1"/>
              </p:cNvCxnSpPr>
              <p:nvPr/>
            </p:nvCxnSpPr>
            <p:spPr>
              <a:xfrm flipV="1">
                <a:off x="4286784" y="2665864"/>
                <a:ext cx="562080" cy="511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文字方塊 168"/>
              <p:cNvSpPr txBox="1"/>
              <p:nvPr/>
            </p:nvSpPr>
            <p:spPr>
              <a:xfrm>
                <a:off x="2791062" y="1344562"/>
                <a:ext cx="1837369" cy="523220"/>
              </a:xfrm>
              <a:prstGeom prst="rect">
                <a:avLst/>
              </a:prstGeom>
              <a:noFill/>
            </p:spPr>
            <p:txBody>
              <a:bodyPr wrap="square" rtlCol="0">
                <a:spAutoFit/>
              </a:bodyPr>
              <a:lstStyle/>
              <a:p>
                <a:r>
                  <a:rPr lang="zh-TW" altLang="en-US" sz="1400" dirty="0" smtClean="0">
                    <a:latin typeface="Microsoft YaHei UI" panose="020B0503020204020204" pitchFamily="34" charset="-122"/>
                    <a:ea typeface="Microsoft YaHei UI" panose="020B0503020204020204" pitchFamily="34" charset="-122"/>
                  </a:rPr>
                  <a:t>*輸出幾個高可信度的行為</a:t>
                </a:r>
                <a:r>
                  <a:rPr lang="en-US" altLang="zh-TW" sz="1400" dirty="0" smtClean="0">
                    <a:latin typeface="Microsoft YaHei UI" panose="020B0503020204020204" pitchFamily="34" charset="-122"/>
                    <a:ea typeface="Microsoft YaHei UI" panose="020B0503020204020204" pitchFamily="34" charset="-122"/>
                  </a:rPr>
                  <a:t>,</a:t>
                </a:r>
                <a:r>
                  <a:rPr lang="zh-TW" altLang="en-US" sz="1400" dirty="0" smtClean="0">
                    <a:latin typeface="Microsoft YaHei UI" panose="020B0503020204020204" pitchFamily="34" charset="-122"/>
                    <a:ea typeface="Microsoft YaHei UI" panose="020B0503020204020204" pitchFamily="34" charset="-122"/>
                  </a:rPr>
                  <a:t>丟入回歸模型</a:t>
                </a:r>
              </a:p>
            </p:txBody>
          </p:sp>
          <p:cxnSp>
            <p:nvCxnSpPr>
              <p:cNvPr id="170" name="直線單箭頭接點 169"/>
              <p:cNvCxnSpPr>
                <a:stCxn id="175" idx="3"/>
                <a:endCxn id="165" idx="1"/>
              </p:cNvCxnSpPr>
              <p:nvPr/>
            </p:nvCxnSpPr>
            <p:spPr>
              <a:xfrm>
                <a:off x="2622212" y="2665864"/>
                <a:ext cx="515873" cy="2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75" idx="3"/>
                <a:endCxn id="164" idx="1"/>
              </p:cNvCxnSpPr>
              <p:nvPr/>
            </p:nvCxnSpPr>
            <p:spPr>
              <a:xfrm flipV="1">
                <a:off x="2622212" y="2154342"/>
                <a:ext cx="515873" cy="511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75" idx="3"/>
                <a:endCxn id="166" idx="1"/>
              </p:cNvCxnSpPr>
              <p:nvPr/>
            </p:nvCxnSpPr>
            <p:spPr>
              <a:xfrm>
                <a:off x="2622212" y="2665864"/>
                <a:ext cx="521248" cy="511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5" name="肘形接點 24"/>
          <p:cNvCxnSpPr>
            <a:stCxn id="187" idx="3"/>
            <a:endCxn id="162" idx="0"/>
          </p:cNvCxnSpPr>
          <p:nvPr/>
        </p:nvCxnSpPr>
        <p:spPr>
          <a:xfrm>
            <a:off x="10043339" y="661102"/>
            <a:ext cx="1043250" cy="1545011"/>
          </a:xfrm>
          <a:prstGeom prst="bentConnector2">
            <a:avLst/>
          </a:prstGeom>
          <a:ln w="19050">
            <a:solidFill>
              <a:schemeClr val="bg1"/>
            </a:solidFill>
            <a:headEnd type="none" w="med" len="med"/>
            <a:tailEnd type="arrow"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760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397495" y="3133727"/>
            <a:ext cx="1880643"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outline</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grpSp>
        <p:nvGrpSpPr>
          <p:cNvPr id="12" name="群組 11"/>
          <p:cNvGrpSpPr/>
          <p:nvPr/>
        </p:nvGrpSpPr>
        <p:grpSpPr>
          <a:xfrm>
            <a:off x="4251877" y="1413967"/>
            <a:ext cx="3336204" cy="4022949"/>
            <a:chOff x="4251877" y="1639948"/>
            <a:chExt cx="3336204" cy="4022949"/>
          </a:xfrm>
        </p:grpSpPr>
        <p:sp>
          <p:nvSpPr>
            <p:cNvPr id="8" name="標題 3"/>
            <p:cNvSpPr txBox="1">
              <a:spLocks/>
            </p:cNvSpPr>
            <p:nvPr/>
          </p:nvSpPr>
          <p:spPr>
            <a:xfrm>
              <a:off x="4582130" y="3266246"/>
              <a:ext cx="300595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zh-TW" altLang="en-US"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演算法架構</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標題 3"/>
            <p:cNvSpPr txBox="1">
              <a:spLocks/>
            </p:cNvSpPr>
            <p:nvPr/>
          </p:nvSpPr>
          <p:spPr>
            <a:xfrm>
              <a:off x="4917161" y="1639948"/>
              <a:ext cx="182537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fontAlgn="ctr">
                <a:buClr>
                  <a:srgbClr val="00ADB5"/>
                </a:buClr>
                <a:buSzPct val="75000"/>
                <a:buFont typeface="Wingdings" panose="05000000000000000000" pitchFamily="2" charset="2"/>
                <a:buChar char="Ø"/>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ntro</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標題 3"/>
            <p:cNvSpPr txBox="1">
              <a:spLocks/>
            </p:cNvSpPr>
            <p:nvPr/>
          </p:nvSpPr>
          <p:spPr>
            <a:xfrm>
              <a:off x="4251877" y="5072351"/>
              <a:ext cx="2557110"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zh-TW" altLang="en-US"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程式實作</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spTree>
    <p:extLst>
      <p:ext uri="{BB962C8B-B14F-4D97-AF65-F5344CB8AC3E}">
        <p14:creationId xmlns:p14="http://schemas.microsoft.com/office/powerpoint/2010/main" val="1011238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hlinkClick r:id="rId2"/>
          </p:cNvPr>
          <p:cNvSpPr/>
          <p:nvPr/>
        </p:nvSpPr>
        <p:spPr>
          <a:xfrm>
            <a:off x="5234226" y="3075057"/>
            <a:ext cx="1723549" cy="707886"/>
          </a:xfrm>
          <a:prstGeom prst="rect">
            <a:avLst/>
          </a:prstGeom>
        </p:spPr>
        <p:txBody>
          <a:bodyPr wrap="none">
            <a:spAutoFit/>
          </a:bodyPr>
          <a:lstStyle/>
          <a:p>
            <a:pPr fontAlgn="ctr">
              <a:buClr>
                <a:srgbClr val="003399"/>
              </a:buClr>
              <a:buSzPct val="75000"/>
              <a:defRPr/>
            </a:pPr>
            <a:r>
              <a:rPr lang="zh-TW" altLang="en-US" sz="4000" b="1" u="sng"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流程圖</a:t>
            </a:r>
            <a:endParaRPr lang="en-US" altLang="zh-TW" sz="4000" b="1"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188460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0256" y="1849814"/>
            <a:ext cx="11999256" cy="4096775"/>
            <a:chOff x="-67332" y="2575303"/>
            <a:chExt cx="11999256" cy="4096775"/>
          </a:xfrm>
        </p:grpSpPr>
        <p:cxnSp>
          <p:nvCxnSpPr>
            <p:cNvPr id="85" name="直線接點 84"/>
            <p:cNvCxnSpPr/>
            <p:nvPr/>
          </p:nvCxnSpPr>
          <p:spPr>
            <a:xfrm>
              <a:off x="630936" y="4211992"/>
              <a:ext cx="10814845" cy="0"/>
            </a:xfrm>
            <a:prstGeom prst="line">
              <a:avLst/>
            </a:prstGeom>
            <a:ln w="57150">
              <a:gradFill flip="none" rotWithShape="1">
                <a:gsLst>
                  <a:gs pos="0">
                    <a:schemeClr val="accent1">
                      <a:lumMod val="75000"/>
                    </a:schemeClr>
                  </a:gs>
                  <a:gs pos="50000">
                    <a:srgbClr val="A0C7A5"/>
                  </a:gs>
                  <a:gs pos="25000">
                    <a:srgbClr val="FF0000"/>
                  </a:gs>
                  <a:gs pos="75000">
                    <a:srgbClr val="92D050"/>
                  </a:gs>
                  <a:gs pos="100000">
                    <a:schemeClr val="accent4">
                      <a:lumMod val="75000"/>
                    </a:schemeClr>
                  </a:gs>
                </a:gsLst>
                <a:lin ang="10800000" scaled="1"/>
                <a:tileRect/>
              </a:gradFill>
              <a:headEnd type="oval" w="med" len="med"/>
              <a:tailEnd type="oval"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86" name="群組 85"/>
            <p:cNvGrpSpPr/>
            <p:nvPr/>
          </p:nvGrpSpPr>
          <p:grpSpPr>
            <a:xfrm rot="10800000">
              <a:off x="144795" y="4117796"/>
              <a:ext cx="972287" cy="1801369"/>
              <a:chOff x="2132314" y="1476620"/>
              <a:chExt cx="972287" cy="2109533"/>
            </a:xfrm>
            <a:solidFill>
              <a:schemeClr val="accent5">
                <a:lumMod val="50000"/>
              </a:schemeClr>
            </a:solidFill>
          </p:grpSpPr>
          <p:sp>
            <p:nvSpPr>
              <p:cNvPr id="99" name="橢圓 98"/>
              <p:cNvSpPr/>
              <p:nvPr/>
            </p:nvSpPr>
            <p:spPr>
              <a:xfrm rot="10800000">
                <a:off x="2132314" y="1476620"/>
                <a:ext cx="972287" cy="820890"/>
              </a:xfrm>
              <a:prstGeom prst="ellipse">
                <a:avLst/>
              </a:prstGeom>
              <a:noFill/>
              <a:ln w="28575">
                <a:solidFill>
                  <a:srgbClr val="BA9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Calibri" panose="020F0502020204030204"/>
                    <a:ea typeface="新細明體" panose="02020500000000000000" pitchFamily="18" charset="-120"/>
                    <a:cs typeface="+mn-cs"/>
                  </a:rPr>
                  <a:t>3/1</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100" name="直線接點 99"/>
              <p:cNvCxnSpPr/>
              <p:nvPr/>
            </p:nvCxnSpPr>
            <p:spPr>
              <a:xfrm rot="10800000" flipV="1">
                <a:off x="2618455" y="2297510"/>
                <a:ext cx="2" cy="1162764"/>
              </a:xfrm>
              <a:prstGeom prst="line">
                <a:avLst/>
              </a:prstGeom>
              <a:grpFill/>
              <a:ln w="28575">
                <a:solidFill>
                  <a:srgbClr val="BA9608"/>
                </a:solidFill>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2493990" y="3282990"/>
                <a:ext cx="247017" cy="303163"/>
              </a:xfrm>
              <a:prstGeom prst="ellipse">
                <a:avLst/>
              </a:prstGeom>
              <a:grpFill/>
              <a:ln w="28575">
                <a:solidFill>
                  <a:srgbClr val="BA9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87" name="群組 86"/>
            <p:cNvGrpSpPr/>
            <p:nvPr/>
          </p:nvGrpSpPr>
          <p:grpSpPr>
            <a:xfrm>
              <a:off x="1947269" y="2575303"/>
              <a:ext cx="972287" cy="1801369"/>
              <a:chOff x="2132314" y="1476620"/>
              <a:chExt cx="972287" cy="2109533"/>
            </a:xfrm>
            <a:solidFill>
              <a:schemeClr val="accent5">
                <a:lumMod val="50000"/>
              </a:schemeClr>
            </a:solidFill>
          </p:grpSpPr>
          <p:sp>
            <p:nvSpPr>
              <p:cNvPr id="96" name="橢圓 95"/>
              <p:cNvSpPr/>
              <p:nvPr/>
            </p:nvSpPr>
            <p:spPr>
              <a:xfrm>
                <a:off x="2132314" y="1476620"/>
                <a:ext cx="972287" cy="820890"/>
              </a:xfrm>
              <a:prstGeom prst="ellipse">
                <a:avLst/>
              </a:prstGeom>
              <a:noFill/>
              <a:ln w="28575">
                <a:solidFill>
                  <a:srgbClr val="A3B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Calibri" panose="020F0502020204030204"/>
                    <a:ea typeface="新細明體" panose="02020500000000000000" pitchFamily="18" charset="-120"/>
                    <a:cs typeface="+mn-cs"/>
                  </a:rPr>
                  <a:t>3/3</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97" name="直線接點 96"/>
              <p:cNvCxnSpPr/>
              <p:nvPr/>
            </p:nvCxnSpPr>
            <p:spPr>
              <a:xfrm rot="10800000" flipV="1">
                <a:off x="2618455" y="2297510"/>
                <a:ext cx="2" cy="1162764"/>
              </a:xfrm>
              <a:prstGeom prst="line">
                <a:avLst/>
              </a:prstGeom>
              <a:grpFill/>
              <a:ln w="28575">
                <a:solidFill>
                  <a:srgbClr val="A3B832"/>
                </a:solidFill>
              </a:ln>
            </p:spPr>
            <p:style>
              <a:lnRef idx="1">
                <a:schemeClr val="accent1"/>
              </a:lnRef>
              <a:fillRef idx="0">
                <a:schemeClr val="accent1"/>
              </a:fillRef>
              <a:effectRef idx="0">
                <a:schemeClr val="accent1"/>
              </a:effectRef>
              <a:fontRef idx="minor">
                <a:schemeClr val="tx1"/>
              </a:fontRef>
            </p:style>
          </p:cxnSp>
          <p:sp>
            <p:nvSpPr>
              <p:cNvPr id="98" name="橢圓 97"/>
              <p:cNvSpPr/>
              <p:nvPr/>
            </p:nvSpPr>
            <p:spPr>
              <a:xfrm>
                <a:off x="2493990" y="3282990"/>
                <a:ext cx="247017" cy="303163"/>
              </a:xfrm>
              <a:prstGeom prst="ellipse">
                <a:avLst/>
              </a:prstGeom>
              <a:grpFill/>
              <a:ln w="28575">
                <a:solidFill>
                  <a:srgbClr val="A3B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88" name="群組 87"/>
            <p:cNvGrpSpPr/>
            <p:nvPr/>
          </p:nvGrpSpPr>
          <p:grpSpPr>
            <a:xfrm rot="10800000">
              <a:off x="3749743" y="4117796"/>
              <a:ext cx="972287" cy="1801369"/>
              <a:chOff x="2132314" y="1476620"/>
              <a:chExt cx="972287" cy="2109533"/>
            </a:xfrm>
            <a:solidFill>
              <a:schemeClr val="accent5">
                <a:lumMod val="50000"/>
              </a:schemeClr>
            </a:solidFill>
          </p:grpSpPr>
          <p:sp>
            <p:nvSpPr>
              <p:cNvPr id="93" name="橢圓 92"/>
              <p:cNvSpPr/>
              <p:nvPr/>
            </p:nvSpPr>
            <p:spPr>
              <a:xfrm rot="10800000">
                <a:off x="2132314" y="1476620"/>
                <a:ext cx="972287" cy="820890"/>
              </a:xfrm>
              <a:prstGeom prst="ellipse">
                <a:avLst/>
              </a:prstGeom>
              <a:noFill/>
              <a:ln w="28575">
                <a:solidFill>
                  <a:srgbClr val="96CD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prstClr val="white"/>
                    </a:solidFill>
                    <a:latin typeface="Calibri" panose="020F0502020204030204"/>
                    <a:ea typeface="新細明體" panose="02020500000000000000" pitchFamily="18" charset="-120"/>
                  </a:rPr>
                  <a:t>3/10</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94" name="直線接點 93"/>
              <p:cNvCxnSpPr/>
              <p:nvPr/>
            </p:nvCxnSpPr>
            <p:spPr>
              <a:xfrm rot="10800000" flipV="1">
                <a:off x="2618455" y="2297510"/>
                <a:ext cx="2" cy="1162764"/>
              </a:xfrm>
              <a:prstGeom prst="line">
                <a:avLst/>
              </a:prstGeom>
              <a:grpFill/>
              <a:ln w="28575">
                <a:solidFill>
                  <a:srgbClr val="96CD68"/>
                </a:solidFill>
              </a:ln>
            </p:spPr>
            <p:style>
              <a:lnRef idx="1">
                <a:schemeClr val="accent1"/>
              </a:lnRef>
              <a:fillRef idx="0">
                <a:schemeClr val="accent1"/>
              </a:fillRef>
              <a:effectRef idx="0">
                <a:schemeClr val="accent1"/>
              </a:effectRef>
              <a:fontRef idx="minor">
                <a:schemeClr val="tx1"/>
              </a:fontRef>
            </p:style>
          </p:cxnSp>
          <p:sp>
            <p:nvSpPr>
              <p:cNvPr id="95" name="橢圓 94"/>
              <p:cNvSpPr/>
              <p:nvPr/>
            </p:nvSpPr>
            <p:spPr>
              <a:xfrm>
                <a:off x="2493990" y="3282990"/>
                <a:ext cx="247017" cy="303163"/>
              </a:xfrm>
              <a:prstGeom prst="ellipse">
                <a:avLst/>
              </a:prstGeom>
              <a:grpFill/>
              <a:ln w="28575">
                <a:solidFill>
                  <a:srgbClr val="96CD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89" name="群組 88"/>
            <p:cNvGrpSpPr/>
            <p:nvPr/>
          </p:nvGrpSpPr>
          <p:grpSpPr>
            <a:xfrm rot="10800000">
              <a:off x="10959637" y="4117796"/>
              <a:ext cx="972287" cy="1801369"/>
              <a:chOff x="2132314" y="1476620"/>
              <a:chExt cx="972287" cy="2109533"/>
            </a:xfrm>
            <a:solidFill>
              <a:schemeClr val="accent5">
                <a:lumMod val="50000"/>
              </a:schemeClr>
            </a:solidFill>
          </p:grpSpPr>
          <p:sp>
            <p:nvSpPr>
              <p:cNvPr id="90" name="橢圓 89"/>
              <p:cNvSpPr/>
              <p:nvPr/>
            </p:nvSpPr>
            <p:spPr>
              <a:xfrm rot="10800000">
                <a:off x="2132314" y="1476620"/>
                <a:ext cx="972287" cy="820890"/>
              </a:xfrm>
              <a:prstGeom prst="ellipse">
                <a:avLst/>
              </a:prstGeom>
              <a:noFill/>
              <a:ln w="28575">
                <a:solidFill>
                  <a:srgbClr val="414D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solidFill>
                      <a:prstClr val="white"/>
                    </a:solidFill>
                    <a:latin typeface="Calibri" panose="020F0502020204030204"/>
                    <a:ea typeface="新細明體" panose="02020500000000000000" pitchFamily="18" charset="-120"/>
                  </a:rPr>
                  <a:t>未來</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91" name="直線接點 90"/>
              <p:cNvCxnSpPr/>
              <p:nvPr/>
            </p:nvCxnSpPr>
            <p:spPr>
              <a:xfrm rot="10800000" flipV="1">
                <a:off x="2618455" y="2297510"/>
                <a:ext cx="2" cy="1162764"/>
              </a:xfrm>
              <a:prstGeom prst="line">
                <a:avLst/>
              </a:prstGeom>
              <a:grpFill/>
              <a:ln w="28575">
                <a:solidFill>
                  <a:srgbClr val="414D89"/>
                </a:solidFill>
              </a:ln>
            </p:spPr>
            <p:style>
              <a:lnRef idx="1">
                <a:schemeClr val="accent1"/>
              </a:lnRef>
              <a:fillRef idx="0">
                <a:schemeClr val="accent1"/>
              </a:fillRef>
              <a:effectRef idx="0">
                <a:schemeClr val="accent1"/>
              </a:effectRef>
              <a:fontRef idx="minor">
                <a:schemeClr val="tx1"/>
              </a:fontRef>
            </p:style>
          </p:cxnSp>
          <p:sp>
            <p:nvSpPr>
              <p:cNvPr id="92" name="橢圓 91"/>
              <p:cNvSpPr/>
              <p:nvPr/>
            </p:nvSpPr>
            <p:spPr>
              <a:xfrm>
                <a:off x="2493990" y="3282990"/>
                <a:ext cx="247017" cy="303163"/>
              </a:xfrm>
              <a:prstGeom prst="ellipse">
                <a:avLst/>
              </a:prstGeom>
              <a:grpFill/>
              <a:ln w="28575">
                <a:solidFill>
                  <a:srgbClr val="414D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106" name="群組 105"/>
            <p:cNvGrpSpPr/>
            <p:nvPr/>
          </p:nvGrpSpPr>
          <p:grpSpPr>
            <a:xfrm>
              <a:off x="5552217" y="2575303"/>
              <a:ext cx="972287" cy="1801369"/>
              <a:chOff x="2132314" y="1476620"/>
              <a:chExt cx="972287" cy="2109533"/>
            </a:xfrm>
            <a:solidFill>
              <a:schemeClr val="accent5">
                <a:lumMod val="50000"/>
              </a:schemeClr>
            </a:solidFill>
          </p:grpSpPr>
          <p:sp>
            <p:nvSpPr>
              <p:cNvPr id="107" name="橢圓 106"/>
              <p:cNvSpPr/>
              <p:nvPr/>
            </p:nvSpPr>
            <p:spPr>
              <a:xfrm>
                <a:off x="2132314" y="1476620"/>
                <a:ext cx="972287" cy="820890"/>
              </a:xfrm>
              <a:prstGeom prst="ellipse">
                <a:avLst/>
              </a:prstGeom>
              <a:noFill/>
              <a:ln w="28575">
                <a:solidFill>
                  <a:srgbClr val="9FC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Calibri" panose="020F0502020204030204"/>
                    <a:ea typeface="新細明體" panose="02020500000000000000" pitchFamily="18" charset="-120"/>
                    <a:cs typeface="+mn-cs"/>
                  </a:rPr>
                  <a:t>3/15</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108" name="直線接點 107"/>
              <p:cNvCxnSpPr/>
              <p:nvPr/>
            </p:nvCxnSpPr>
            <p:spPr>
              <a:xfrm rot="10800000" flipV="1">
                <a:off x="2618455" y="2297510"/>
                <a:ext cx="2" cy="1162764"/>
              </a:xfrm>
              <a:prstGeom prst="line">
                <a:avLst/>
              </a:prstGeom>
              <a:grpFill/>
              <a:ln w="28575">
                <a:solidFill>
                  <a:srgbClr val="9FC8A0"/>
                </a:solidFill>
              </a:ln>
            </p:spPr>
            <p:style>
              <a:lnRef idx="1">
                <a:schemeClr val="accent1"/>
              </a:lnRef>
              <a:fillRef idx="0">
                <a:schemeClr val="accent1"/>
              </a:fillRef>
              <a:effectRef idx="0">
                <a:schemeClr val="accent1"/>
              </a:effectRef>
              <a:fontRef idx="minor">
                <a:schemeClr val="tx1"/>
              </a:fontRef>
            </p:style>
          </p:cxnSp>
          <p:sp>
            <p:nvSpPr>
              <p:cNvPr id="109" name="橢圓 108"/>
              <p:cNvSpPr/>
              <p:nvPr/>
            </p:nvSpPr>
            <p:spPr>
              <a:xfrm>
                <a:off x="2493990" y="3282990"/>
                <a:ext cx="247017" cy="303163"/>
              </a:xfrm>
              <a:prstGeom prst="ellipse">
                <a:avLst/>
              </a:prstGeom>
              <a:grpFill/>
              <a:ln w="28575">
                <a:solidFill>
                  <a:srgbClr val="9FC8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110" name="群組 109"/>
            <p:cNvGrpSpPr/>
            <p:nvPr/>
          </p:nvGrpSpPr>
          <p:grpSpPr>
            <a:xfrm>
              <a:off x="9157165" y="2575303"/>
              <a:ext cx="972287" cy="1801369"/>
              <a:chOff x="2132314" y="1476620"/>
              <a:chExt cx="972287" cy="2109533"/>
            </a:xfrm>
            <a:solidFill>
              <a:schemeClr val="accent5">
                <a:lumMod val="50000"/>
              </a:schemeClr>
            </a:solidFill>
          </p:grpSpPr>
          <p:sp>
            <p:nvSpPr>
              <p:cNvPr id="111" name="橢圓 110"/>
              <p:cNvSpPr/>
              <p:nvPr/>
            </p:nvSpPr>
            <p:spPr>
              <a:xfrm>
                <a:off x="2132314" y="1476620"/>
                <a:ext cx="972287" cy="820890"/>
              </a:xfrm>
              <a:prstGeom prst="ellipse">
                <a:avLst/>
              </a:prstGeom>
              <a:noFill/>
              <a:ln w="28575">
                <a:solidFill>
                  <a:srgbClr val="C916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prstClr val="white"/>
                    </a:solidFill>
                    <a:latin typeface="Calibri" panose="020F0502020204030204"/>
                    <a:ea typeface="新細明體" panose="02020500000000000000" pitchFamily="18" charset="-120"/>
                  </a:rPr>
                  <a:t>4</a:t>
                </a:r>
                <a:r>
                  <a:rPr kumimoji="0" lang="en-US" altLang="zh-TW" sz="1800" b="0" i="0" u="none" strike="noStrike" kern="1200" cap="none" spc="0" normalizeH="0" baseline="0" noProof="0" dirty="0" smtClean="0">
                    <a:ln>
                      <a:noFill/>
                    </a:ln>
                    <a:solidFill>
                      <a:prstClr val="white"/>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112" name="直線接點 111"/>
              <p:cNvCxnSpPr/>
              <p:nvPr/>
            </p:nvCxnSpPr>
            <p:spPr>
              <a:xfrm rot="10800000" flipV="1">
                <a:off x="2618455" y="2297510"/>
                <a:ext cx="2" cy="1162764"/>
              </a:xfrm>
              <a:prstGeom prst="line">
                <a:avLst/>
              </a:prstGeom>
              <a:grpFill/>
              <a:ln w="28575">
                <a:solidFill>
                  <a:srgbClr val="C91627"/>
                </a:solidFill>
              </a:ln>
            </p:spPr>
            <p:style>
              <a:lnRef idx="1">
                <a:schemeClr val="accent1"/>
              </a:lnRef>
              <a:fillRef idx="0">
                <a:schemeClr val="accent1"/>
              </a:fillRef>
              <a:effectRef idx="0">
                <a:schemeClr val="accent1"/>
              </a:effectRef>
              <a:fontRef idx="minor">
                <a:schemeClr val="tx1"/>
              </a:fontRef>
            </p:style>
          </p:cxnSp>
          <p:sp>
            <p:nvSpPr>
              <p:cNvPr id="113" name="橢圓 112"/>
              <p:cNvSpPr/>
              <p:nvPr/>
            </p:nvSpPr>
            <p:spPr>
              <a:xfrm>
                <a:off x="2493990" y="3282990"/>
                <a:ext cx="247017" cy="303163"/>
              </a:xfrm>
              <a:prstGeom prst="ellipse">
                <a:avLst/>
              </a:prstGeom>
              <a:grpFill/>
              <a:ln w="28575">
                <a:solidFill>
                  <a:srgbClr val="C916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123" name="群組 122"/>
            <p:cNvGrpSpPr/>
            <p:nvPr/>
          </p:nvGrpSpPr>
          <p:grpSpPr>
            <a:xfrm rot="10800000">
              <a:off x="7354691" y="4118106"/>
              <a:ext cx="972287" cy="1801369"/>
              <a:chOff x="2132314" y="1476620"/>
              <a:chExt cx="972287" cy="2109533"/>
            </a:xfrm>
            <a:solidFill>
              <a:schemeClr val="accent5">
                <a:lumMod val="50000"/>
              </a:schemeClr>
            </a:solidFill>
          </p:grpSpPr>
          <p:sp>
            <p:nvSpPr>
              <p:cNvPr id="124" name="橢圓 123"/>
              <p:cNvSpPr/>
              <p:nvPr/>
            </p:nvSpPr>
            <p:spPr>
              <a:xfrm rot="10800000">
                <a:off x="2132314" y="1476620"/>
                <a:ext cx="972287" cy="820890"/>
              </a:xfrm>
              <a:prstGeom prst="ellipse">
                <a:avLst/>
              </a:prstGeom>
              <a:noFill/>
              <a:ln w="28575">
                <a:solidFill>
                  <a:srgbClr val="D94E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prstClr val="white"/>
                    </a:solidFill>
                    <a:latin typeface="Calibri" panose="020F0502020204030204"/>
                    <a:ea typeface="新細明體" panose="02020500000000000000" pitchFamily="18" charset="-120"/>
                  </a:rPr>
                  <a:t>3/23</a:t>
                </a: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125" name="直線接點 124"/>
              <p:cNvCxnSpPr/>
              <p:nvPr/>
            </p:nvCxnSpPr>
            <p:spPr>
              <a:xfrm rot="10800000" flipV="1">
                <a:off x="2618455" y="2297510"/>
                <a:ext cx="2" cy="1162764"/>
              </a:xfrm>
              <a:prstGeom prst="line">
                <a:avLst/>
              </a:prstGeom>
              <a:grpFill/>
              <a:ln w="28575">
                <a:solidFill>
                  <a:srgbClr val="D94E41"/>
                </a:solidFill>
              </a:ln>
            </p:spPr>
            <p:style>
              <a:lnRef idx="1">
                <a:schemeClr val="accent1"/>
              </a:lnRef>
              <a:fillRef idx="0">
                <a:schemeClr val="accent1"/>
              </a:fillRef>
              <a:effectRef idx="0">
                <a:schemeClr val="accent1"/>
              </a:effectRef>
              <a:fontRef idx="minor">
                <a:schemeClr val="tx1"/>
              </a:fontRef>
            </p:style>
          </p:cxnSp>
          <p:sp>
            <p:nvSpPr>
              <p:cNvPr id="126" name="橢圓 125"/>
              <p:cNvSpPr/>
              <p:nvPr/>
            </p:nvSpPr>
            <p:spPr>
              <a:xfrm>
                <a:off x="2493990" y="3282990"/>
                <a:ext cx="247017" cy="303163"/>
              </a:xfrm>
              <a:prstGeom prst="ellipse">
                <a:avLst/>
              </a:prstGeom>
              <a:grpFill/>
              <a:ln w="28575">
                <a:solidFill>
                  <a:srgbClr val="D94E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131" name="矩形 130"/>
            <p:cNvSpPr/>
            <p:nvPr/>
          </p:nvSpPr>
          <p:spPr>
            <a:xfrm>
              <a:off x="-67332" y="2590825"/>
              <a:ext cx="1396536" cy="369332"/>
            </a:xfrm>
            <a:prstGeom prst="rect">
              <a:avLst/>
            </a:prstGeom>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BA9608"/>
                </a:buClr>
                <a:buSzPct val="75000"/>
                <a:buFont typeface="Wingdings" panose="05000000000000000000" pitchFamily="2" charset="2"/>
                <a:buChar char="Ø"/>
                <a:tabLst/>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架構規</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劃</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2" name="矩形 131"/>
            <p:cNvSpPr/>
            <p:nvPr/>
          </p:nvSpPr>
          <p:spPr>
            <a:xfrm>
              <a:off x="1502001" y="4640753"/>
              <a:ext cx="1858201" cy="369332"/>
            </a:xfrm>
            <a:prstGeom prst="rect">
              <a:avLst/>
            </a:prstGeom>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A3B731"/>
                </a:buClr>
                <a:buSzPct val="75000"/>
                <a:buFont typeface="Wingdings" panose="05000000000000000000" pitchFamily="2" charset="2"/>
                <a:buChar char="Ø"/>
                <a:tabLst/>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工作項目展開</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3" name="矩形 132"/>
            <p:cNvSpPr/>
            <p:nvPr/>
          </p:nvSpPr>
          <p:spPr>
            <a:xfrm>
              <a:off x="4962505" y="4640753"/>
              <a:ext cx="2396810" cy="2031325"/>
            </a:xfrm>
            <a:prstGeom prst="rect">
              <a:avLst/>
            </a:prstGeom>
          </p:spPr>
          <p:txBody>
            <a:bodyPr wrap="none">
              <a:spAutoFit/>
            </a:bodyPr>
            <a:lstStyle/>
            <a:p>
              <a:pPr marL="285750" indent="-285750" fontAlgn="ctr">
                <a:buClr>
                  <a:schemeClr val="accent6">
                    <a:lumMod val="60000"/>
                    <a:lumOff val="40000"/>
                  </a:schemeClr>
                </a:buClr>
                <a:buSzPct val="75000"/>
                <a:buFont typeface="Wingdings" panose="05000000000000000000" pitchFamily="2" charset="2"/>
                <a:buChar char="Ø"/>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完成行為預測</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資料</a:t>
              </a:r>
              <a:endPar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chemeClr val="accent6">
                    <a:lumMod val="60000"/>
                    <a:lumOff val="40000"/>
                  </a:schemeClr>
                </a:buClr>
                <a:buSzPct val="75000"/>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通訊</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等約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4</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支</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程式</a:t>
              </a:r>
              <a:endPar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marL="285750" indent="-285750" fontAlgn="ctr">
                <a:buClr>
                  <a:schemeClr val="accent6">
                    <a:lumMod val="60000"/>
                    <a:lumOff val="40000"/>
                  </a:schemeClr>
                </a:buClr>
                <a:buSzPct val="75000"/>
                <a:buFont typeface="Wingdings" panose="05000000000000000000" pitchFamily="2" charset="2"/>
                <a:buChar char="Ø"/>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完成</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資料庫規劃</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marL="285750" indent="-285750" fontAlgn="ctr">
                <a:buClr>
                  <a:schemeClr val="accent6">
                    <a:lumMod val="60000"/>
                    <a:lumOff val="40000"/>
                  </a:schemeClr>
                </a:buClr>
                <a:buSzPct val="75000"/>
                <a:buFont typeface="Wingdings" panose="05000000000000000000" pitchFamily="2" charset="2"/>
                <a:buChar char="Ø"/>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完成</a:t>
              </a:r>
              <a:r>
                <a:rPr lang="en-US" altLang="zh-TW" b="1" dirty="0" err="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influxDB</a:t>
              </a:r>
              <a:endPar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chemeClr val="accent6">
                    <a:lumMod val="60000"/>
                    <a:lumOff val="40000"/>
                  </a:schemeClr>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API </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規劃</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marL="285750" indent="-285750" fontAlgn="ctr">
                <a:buClr>
                  <a:schemeClr val="accent6">
                    <a:lumMod val="60000"/>
                    <a:lumOff val="40000"/>
                  </a:schemeClr>
                </a:buClr>
                <a:buSzPct val="75000"/>
                <a:buFont typeface="Wingdings" panose="05000000000000000000" pitchFamily="2" charset="2"/>
                <a:buChar char="Ø"/>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完成</a:t>
              </a:r>
              <a:r>
                <a:rPr lang="en-US" altLang="zh-TW" b="1" dirty="0" err="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DjangoDB</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chemeClr val="accent6">
                    <a:lumMod val="60000"/>
                    <a:lumOff val="40000"/>
                  </a:schemeClr>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API </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規劃</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4" name="矩形 133"/>
            <p:cNvSpPr/>
            <p:nvPr/>
          </p:nvSpPr>
          <p:spPr>
            <a:xfrm>
              <a:off x="6861174" y="2590825"/>
              <a:ext cx="1959319" cy="923330"/>
            </a:xfrm>
            <a:prstGeom prst="rect">
              <a:avLst/>
            </a:prstGeom>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D94E41"/>
                </a:buClr>
                <a:buSzPct val="75000"/>
                <a:buFont typeface="Wingdings" panose="05000000000000000000" pitchFamily="2" charset="2"/>
                <a:buChar char="Ø"/>
                <a:tabLst/>
                <a:defRPr/>
              </a:pP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使用</a:t>
              </a:r>
              <a:r>
                <a:rPr lang="zh-TW" altLang="en-US" b="1" noProof="0"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隨機森林</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marR="0" lvl="0" algn="l" defTabSz="914400" rtl="0" eaLnBrk="1" fontAlgn="ctr" latinLnBrk="0" hangingPunct="1">
                <a:lnSpc>
                  <a:spcPct val="100000"/>
                </a:lnSpc>
                <a:spcBef>
                  <a:spcPts val="0"/>
                </a:spcBef>
                <a:spcAft>
                  <a:spcPts val="0"/>
                </a:spcAft>
                <a:buClr>
                  <a:srgbClr val="D94E41"/>
                </a:buClr>
                <a:buSzPct val="75000"/>
                <a:tabLst/>
                <a:defRPr/>
              </a:pPr>
              <a:r>
                <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,XGB</a:t>
              </a: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兩個新的演</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a:p>
              <a:pPr marR="0" lvl="0" algn="l" defTabSz="914400" rtl="0" eaLnBrk="1" fontAlgn="ctr" latinLnBrk="0" hangingPunct="1">
                <a:lnSpc>
                  <a:spcPct val="100000"/>
                </a:lnSpc>
                <a:spcBef>
                  <a:spcPts val="0"/>
                </a:spcBef>
                <a:spcAft>
                  <a:spcPts val="0"/>
                </a:spcAft>
                <a:buClr>
                  <a:srgbClr val="D94E41"/>
                </a:buClr>
                <a:buSzPct val="75000"/>
                <a:tabLst/>
                <a:defRPr/>
              </a:pP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算法做預測</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5" name="矩形 134"/>
            <p:cNvSpPr/>
            <p:nvPr/>
          </p:nvSpPr>
          <p:spPr>
            <a:xfrm>
              <a:off x="3236253" y="2590825"/>
              <a:ext cx="1999265" cy="369332"/>
            </a:xfrm>
            <a:prstGeom prst="rect">
              <a:avLst/>
            </a:prstGeom>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A3B832"/>
                </a:buClr>
                <a:buSzPct val="75000"/>
                <a:buFont typeface="Wingdings" panose="05000000000000000000" pitchFamily="2" charset="2"/>
                <a:buChar char="Ø"/>
                <a:tabLst/>
                <a:defRPr/>
              </a:pP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influxDB</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架設</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6" name="矩形 135"/>
            <p:cNvSpPr/>
            <p:nvPr/>
          </p:nvSpPr>
          <p:spPr>
            <a:xfrm>
              <a:off x="8682324" y="4640753"/>
              <a:ext cx="1940083" cy="646331"/>
            </a:xfrm>
            <a:prstGeom prst="rect">
              <a:avLst/>
            </a:prstGeom>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C91627"/>
                </a:buClr>
                <a:buSzPct val="75000"/>
                <a:buFont typeface="Wingdings" panose="05000000000000000000" pitchFamily="2" charset="2"/>
                <a:buChar char="Ø"/>
                <a:tabLst/>
                <a:defRPr/>
              </a:pP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完成</a:t>
              </a:r>
              <a:r>
                <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VCU</a:t>
              </a: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模糊</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a:p>
              <a:pPr marR="0" lvl="0" algn="l" defTabSz="914400" rtl="0" eaLnBrk="1" fontAlgn="ctr" latinLnBrk="0" hangingPunct="1">
                <a:lnSpc>
                  <a:spcPct val="100000"/>
                </a:lnSpc>
                <a:spcBef>
                  <a:spcPts val="0"/>
                </a:spcBef>
                <a:spcAft>
                  <a:spcPts val="0"/>
                </a:spcAft>
                <a:buClr>
                  <a:srgbClr val="C91627"/>
                </a:buClr>
                <a:buSzPct val="75000"/>
                <a:tabLst/>
                <a:defRPr/>
              </a:pP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邏輯撰寫</a:t>
              </a:r>
              <a:r>
                <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(X)</a:t>
              </a:r>
            </a:p>
          </p:txBody>
        </p:sp>
      </p:grpSp>
      <p:sp>
        <p:nvSpPr>
          <p:cNvPr id="137" name="矩形 136"/>
          <p:cNvSpPr/>
          <p:nvPr/>
        </p:nvSpPr>
        <p:spPr>
          <a:xfrm>
            <a:off x="636107" y="881308"/>
            <a:ext cx="184731" cy="553998"/>
          </a:xfrm>
          <a:prstGeom prst="rect">
            <a:avLst/>
          </a:prstGeom>
        </p:spPr>
        <p:txBody>
          <a:bodyPr wrap="none">
            <a:spAutoFit/>
          </a:bodyPr>
          <a:lstStyle/>
          <a:p>
            <a:pPr fontAlgn="ctr">
              <a:buClr>
                <a:srgbClr val="003399"/>
              </a:buClr>
              <a:buSzPct val="75000"/>
              <a:defRPr/>
            </a:pP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8" name="矩形 137"/>
          <p:cNvSpPr/>
          <p:nvPr/>
        </p:nvSpPr>
        <p:spPr>
          <a:xfrm>
            <a:off x="549923" y="361300"/>
            <a:ext cx="2122504" cy="553998"/>
          </a:xfrm>
          <a:prstGeom prst="rect">
            <a:avLst/>
          </a:prstGeom>
        </p:spPr>
        <p:txBody>
          <a:bodyPr wrap="none">
            <a:spAutoFit/>
          </a:bodyPr>
          <a:lstStyle/>
          <a:p>
            <a:pPr fontAlgn="ctr">
              <a:buClr>
                <a:srgbClr val="003399"/>
              </a:buClr>
              <a:buSzPct val="75000"/>
              <a:defRPr/>
            </a:pPr>
            <a:r>
              <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a:t>
            </a: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chedule</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0" name="矩形 39"/>
          <p:cNvSpPr/>
          <p:nvPr/>
        </p:nvSpPr>
        <p:spPr>
          <a:xfrm>
            <a:off x="10855100" y="1865336"/>
            <a:ext cx="1396536" cy="369332"/>
          </a:xfrm>
          <a:prstGeom prst="rect">
            <a:avLst/>
          </a:prstGeom>
          <a:ln>
            <a:noFill/>
          </a:ln>
        </p:spPr>
        <p:txBody>
          <a:bodyPr wrap="none">
            <a:spAutoFit/>
          </a:bodyPr>
          <a:lstStyle/>
          <a:p>
            <a:pPr marL="285750" marR="0" lvl="0" indent="-285750" algn="l" defTabSz="914400" rtl="0" eaLnBrk="1" fontAlgn="ctr" latinLnBrk="0" hangingPunct="1">
              <a:lnSpc>
                <a:spcPct val="100000"/>
              </a:lnSpc>
              <a:spcBef>
                <a:spcPts val="0"/>
              </a:spcBef>
              <a:spcAft>
                <a:spcPts val="0"/>
              </a:spcAft>
              <a:buClr>
                <a:srgbClr val="327EC4"/>
              </a:buClr>
              <a:buSzPct val="75000"/>
              <a:buFont typeface="Wingdings" panose="05000000000000000000" pitchFamily="2" charset="2"/>
              <a:buChar char="Ø"/>
              <a:tabLst/>
              <a:defRPr/>
            </a:pPr>
            <a:r>
              <a:rPr kumimoji="0" lang="zh-TW" altLang="en-US"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rPr>
              <a:t>移植手機</a:t>
            </a:r>
            <a:endParaRPr kumimoji="0" lang="en-US" altLang="zh-TW" sz="1800" b="1" i="0" u="none" strike="noStrike" kern="1200" cap="none" spc="0" normalizeH="0" baseline="0" noProof="0" dirty="0" smtClean="0">
              <a:ln>
                <a:noFill/>
              </a:ln>
              <a:solidFill>
                <a:prstClr val="whit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79654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2696892"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Base</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2952565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0615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CAP</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30" name="Picture 6" descr="http://static.oschina.net/uploads/space/2015/0227/205421_Zfsn_18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608" y="1296924"/>
            <a:ext cx="6612128" cy="4959096"/>
          </a:xfrm>
          <a:prstGeom prst="rect">
            <a:avLst/>
          </a:prstGeom>
          <a:solidFill>
            <a:srgbClr val="6B705C"/>
          </a:solidFill>
        </p:spPr>
      </p:pic>
      <p:sp>
        <p:nvSpPr>
          <p:cNvPr id="7" name="矩形 6"/>
          <p:cNvSpPr/>
          <p:nvPr/>
        </p:nvSpPr>
        <p:spPr>
          <a:xfrm>
            <a:off x="8040623" y="1423339"/>
            <a:ext cx="4042519" cy="3416320"/>
          </a:xfrm>
          <a:prstGeom prst="rect">
            <a:avLst/>
          </a:prstGeom>
        </p:spPr>
        <p:txBody>
          <a:bodyPr wrap="square">
            <a:spAutoFit/>
          </a:bodyPr>
          <a:lstStyle/>
          <a:p>
            <a:pPr marL="285750" indent="-285750">
              <a:buFont typeface="Arial" panose="020B0604020202020204" pitchFamily="34" charset="0"/>
              <a:buChar char="•"/>
            </a:pPr>
            <a:r>
              <a:rPr lang="zh-TW" altLang="en-US" b="1" dirty="0">
                <a:solidFill>
                  <a:schemeClr val="bg1"/>
                </a:solidFill>
              </a:rPr>
              <a:t>一致性（</a:t>
            </a:r>
            <a:r>
              <a:rPr lang="en-US" altLang="zh-TW" b="1" dirty="0">
                <a:solidFill>
                  <a:schemeClr val="bg1"/>
                </a:solidFill>
              </a:rPr>
              <a:t>consistency</a:t>
            </a:r>
            <a:r>
              <a:rPr lang="zh-TW" altLang="en-US" b="1" dirty="0" smtClean="0">
                <a:solidFill>
                  <a:schemeClr val="bg1"/>
                </a:solidFill>
              </a:rPr>
              <a:t>）</a:t>
            </a:r>
            <a:r>
              <a:rPr lang="en-US" altLang="zh-TW" b="1" dirty="0" smtClean="0">
                <a:solidFill>
                  <a:schemeClr val="bg1"/>
                </a:solidFill>
              </a:rPr>
              <a:t>:</a:t>
            </a:r>
          </a:p>
          <a:p>
            <a:r>
              <a:rPr lang="zh-TW" altLang="en-US" dirty="0">
                <a:solidFill>
                  <a:schemeClr val="bg1"/>
                </a:solidFill>
              </a:rPr>
              <a:t> </a:t>
            </a:r>
            <a:r>
              <a:rPr lang="zh-TW" altLang="en-US" dirty="0" smtClean="0">
                <a:solidFill>
                  <a:schemeClr val="bg1"/>
                </a:solidFill>
              </a:rPr>
              <a:t>   </a:t>
            </a:r>
            <a:r>
              <a:rPr lang="en-US" altLang="zh-TW" dirty="0" smtClean="0">
                <a:solidFill>
                  <a:schemeClr val="bg1"/>
                </a:solidFill>
              </a:rPr>
              <a:t>Every </a:t>
            </a:r>
            <a:r>
              <a:rPr lang="en-US" altLang="zh-TW" dirty="0">
                <a:solidFill>
                  <a:schemeClr val="bg1"/>
                </a:solidFill>
              </a:rPr>
              <a:t>read receives the most </a:t>
            </a:r>
            <a:r>
              <a:rPr lang="en-US" altLang="zh-TW" dirty="0" smtClean="0">
                <a:solidFill>
                  <a:schemeClr val="bg1"/>
                </a:solidFill>
              </a:rPr>
              <a:t>recent</a:t>
            </a:r>
            <a:r>
              <a:rPr lang="en-US" altLang="zh-TW" dirty="0">
                <a:solidFill>
                  <a:schemeClr val="bg1"/>
                </a:solidFill>
              </a:rPr>
              <a:t> </a:t>
            </a:r>
            <a:endParaRPr lang="en-US" altLang="zh-TW" dirty="0" smtClean="0">
              <a:solidFill>
                <a:schemeClr val="bg1"/>
              </a:solidFill>
            </a:endParaRPr>
          </a:p>
          <a:p>
            <a:r>
              <a:rPr lang="en-US" altLang="zh-TW" dirty="0">
                <a:solidFill>
                  <a:schemeClr val="bg1"/>
                </a:solidFill>
              </a:rPr>
              <a:t> </a:t>
            </a:r>
            <a:r>
              <a:rPr lang="en-US" altLang="zh-TW" dirty="0" smtClean="0">
                <a:solidFill>
                  <a:schemeClr val="bg1"/>
                </a:solidFill>
              </a:rPr>
              <a:t>   write </a:t>
            </a:r>
            <a:r>
              <a:rPr lang="en-US" altLang="zh-TW" dirty="0">
                <a:solidFill>
                  <a:schemeClr val="bg1"/>
                </a:solidFill>
              </a:rPr>
              <a:t>or an error</a:t>
            </a:r>
            <a:endParaRPr lang="en-US" altLang="zh-TW" dirty="0" smtClean="0">
              <a:solidFill>
                <a:schemeClr val="bg1"/>
              </a:solidFill>
            </a:endParaRPr>
          </a:p>
          <a:p>
            <a:pPr marL="285750" indent="-285750">
              <a:buFont typeface="Arial" panose="020B0604020202020204" pitchFamily="34" charset="0"/>
              <a:buChar char="•"/>
            </a:pPr>
            <a:r>
              <a:rPr lang="zh-TW" altLang="en-US" b="1" dirty="0" smtClean="0">
                <a:solidFill>
                  <a:schemeClr val="bg1"/>
                </a:solidFill>
              </a:rPr>
              <a:t>可用性</a:t>
            </a:r>
            <a:r>
              <a:rPr lang="zh-TW" altLang="en-US" b="1" dirty="0">
                <a:solidFill>
                  <a:schemeClr val="bg1"/>
                </a:solidFill>
              </a:rPr>
              <a:t>（</a:t>
            </a:r>
            <a:r>
              <a:rPr lang="en-US" altLang="zh-TW" b="1" dirty="0">
                <a:solidFill>
                  <a:schemeClr val="bg1"/>
                </a:solidFill>
              </a:rPr>
              <a:t>availability</a:t>
            </a:r>
            <a:r>
              <a:rPr lang="zh-TW" altLang="en-US" b="1" dirty="0" smtClean="0">
                <a:solidFill>
                  <a:schemeClr val="bg1"/>
                </a:solidFill>
              </a:rPr>
              <a:t>）</a:t>
            </a:r>
            <a:r>
              <a:rPr lang="en-US" altLang="zh-TW" b="1" dirty="0" smtClean="0">
                <a:solidFill>
                  <a:schemeClr val="bg1"/>
                </a:solidFill>
              </a:rPr>
              <a:t>:</a:t>
            </a:r>
          </a:p>
          <a:p>
            <a:r>
              <a:rPr lang="zh-TW" altLang="en-US" dirty="0" smtClean="0">
                <a:solidFill>
                  <a:schemeClr val="bg1"/>
                </a:solidFill>
              </a:rPr>
              <a:t>    </a:t>
            </a:r>
            <a:r>
              <a:rPr lang="en-US" altLang="zh-TW" dirty="0" smtClean="0">
                <a:solidFill>
                  <a:schemeClr val="bg1"/>
                </a:solidFill>
              </a:rPr>
              <a:t>Every </a:t>
            </a:r>
            <a:r>
              <a:rPr lang="en-US" altLang="zh-TW" dirty="0">
                <a:solidFill>
                  <a:schemeClr val="bg1"/>
                </a:solidFill>
              </a:rPr>
              <a:t>request receives a (non-error) </a:t>
            </a:r>
            <a:endParaRPr lang="en-US" altLang="zh-TW" dirty="0" smtClean="0">
              <a:solidFill>
                <a:schemeClr val="bg1"/>
              </a:solidFill>
            </a:endParaRPr>
          </a:p>
          <a:p>
            <a:r>
              <a:rPr lang="en-US" altLang="zh-TW" dirty="0">
                <a:solidFill>
                  <a:schemeClr val="bg1"/>
                </a:solidFill>
              </a:rPr>
              <a:t> </a:t>
            </a:r>
            <a:r>
              <a:rPr lang="en-US" altLang="zh-TW" dirty="0" smtClean="0">
                <a:solidFill>
                  <a:schemeClr val="bg1"/>
                </a:solidFill>
              </a:rPr>
              <a:t>   response</a:t>
            </a:r>
            <a:r>
              <a:rPr lang="en-US" altLang="zh-TW" dirty="0">
                <a:solidFill>
                  <a:schemeClr val="bg1"/>
                </a:solidFill>
              </a:rPr>
              <a:t>, without the guarantee that </a:t>
            </a:r>
            <a:endParaRPr lang="en-US" altLang="zh-TW" dirty="0" smtClean="0">
              <a:solidFill>
                <a:schemeClr val="bg1"/>
              </a:solidFill>
            </a:endParaRPr>
          </a:p>
          <a:p>
            <a:r>
              <a:rPr lang="en-US" altLang="zh-TW" dirty="0">
                <a:solidFill>
                  <a:schemeClr val="bg1"/>
                </a:solidFill>
              </a:rPr>
              <a:t> </a:t>
            </a:r>
            <a:r>
              <a:rPr lang="en-US" altLang="zh-TW" dirty="0" smtClean="0">
                <a:solidFill>
                  <a:schemeClr val="bg1"/>
                </a:solidFill>
              </a:rPr>
              <a:t>   it </a:t>
            </a:r>
            <a:r>
              <a:rPr lang="en-US" altLang="zh-TW" dirty="0">
                <a:solidFill>
                  <a:schemeClr val="bg1"/>
                </a:solidFill>
              </a:rPr>
              <a:t>contains the most recent write</a:t>
            </a:r>
            <a:endParaRPr lang="en-US" altLang="zh-TW" dirty="0" smtClean="0">
              <a:solidFill>
                <a:schemeClr val="bg1"/>
              </a:solidFill>
            </a:endParaRPr>
          </a:p>
          <a:p>
            <a:pPr marL="285750" indent="-285750">
              <a:buFont typeface="Arial" panose="020B0604020202020204" pitchFamily="34" charset="0"/>
              <a:buChar char="•"/>
            </a:pPr>
            <a:r>
              <a:rPr lang="zh-TW" altLang="en-US" b="1" dirty="0" smtClean="0">
                <a:solidFill>
                  <a:schemeClr val="bg1"/>
                </a:solidFill>
              </a:rPr>
              <a:t>分區容错性（</a:t>
            </a:r>
            <a:r>
              <a:rPr lang="en-US" altLang="zh-TW" b="1" dirty="0" smtClean="0">
                <a:solidFill>
                  <a:schemeClr val="bg1"/>
                </a:solidFill>
              </a:rPr>
              <a:t>partition tolerance</a:t>
            </a:r>
            <a:r>
              <a:rPr lang="zh-TW" altLang="en-US" b="1" dirty="0" smtClean="0">
                <a:solidFill>
                  <a:schemeClr val="bg1"/>
                </a:solidFill>
              </a:rPr>
              <a:t>）</a:t>
            </a:r>
            <a:r>
              <a:rPr lang="en-US" altLang="zh-TW" b="1" dirty="0" smtClean="0">
                <a:solidFill>
                  <a:schemeClr val="bg1"/>
                </a:solidFill>
              </a:rPr>
              <a:t>:</a:t>
            </a:r>
          </a:p>
          <a:p>
            <a:r>
              <a:rPr lang="en-US" altLang="zh-TW" dirty="0" smtClean="0">
                <a:solidFill>
                  <a:schemeClr val="bg1"/>
                </a:solidFill>
              </a:rPr>
              <a:t>    The </a:t>
            </a:r>
            <a:r>
              <a:rPr lang="en-US" altLang="zh-TW" dirty="0">
                <a:solidFill>
                  <a:schemeClr val="bg1"/>
                </a:solidFill>
              </a:rPr>
              <a:t>system continues to operate </a:t>
            </a:r>
            <a:endParaRPr lang="en-US" altLang="zh-TW" dirty="0" smtClean="0">
              <a:solidFill>
                <a:schemeClr val="bg1"/>
              </a:solidFill>
            </a:endParaRPr>
          </a:p>
          <a:p>
            <a:r>
              <a:rPr lang="en-US" altLang="zh-TW" dirty="0">
                <a:solidFill>
                  <a:schemeClr val="bg1"/>
                </a:solidFill>
              </a:rPr>
              <a:t> </a:t>
            </a:r>
            <a:r>
              <a:rPr lang="en-US" altLang="zh-TW" dirty="0" smtClean="0">
                <a:solidFill>
                  <a:schemeClr val="bg1"/>
                </a:solidFill>
              </a:rPr>
              <a:t>   despite </a:t>
            </a:r>
            <a:r>
              <a:rPr lang="en-US" altLang="zh-TW" dirty="0">
                <a:solidFill>
                  <a:schemeClr val="bg1"/>
                </a:solidFill>
              </a:rPr>
              <a:t>an arbitrary number of </a:t>
            </a:r>
            <a:endParaRPr lang="en-US" altLang="zh-TW" dirty="0" smtClean="0">
              <a:solidFill>
                <a:schemeClr val="bg1"/>
              </a:solidFill>
            </a:endParaRPr>
          </a:p>
          <a:p>
            <a:r>
              <a:rPr lang="en-US" altLang="zh-TW" dirty="0">
                <a:solidFill>
                  <a:schemeClr val="bg1"/>
                </a:solidFill>
              </a:rPr>
              <a:t> </a:t>
            </a:r>
            <a:r>
              <a:rPr lang="en-US" altLang="zh-TW" dirty="0" smtClean="0">
                <a:solidFill>
                  <a:schemeClr val="bg1"/>
                </a:solidFill>
              </a:rPr>
              <a:t>   messages </a:t>
            </a:r>
            <a:r>
              <a:rPr lang="en-US" altLang="zh-TW" dirty="0">
                <a:solidFill>
                  <a:schemeClr val="bg1"/>
                </a:solidFill>
              </a:rPr>
              <a:t>being dropped (or delayed</a:t>
            </a:r>
            <a:r>
              <a:rPr lang="en-US" altLang="zh-TW" dirty="0" smtClean="0">
                <a:solidFill>
                  <a:schemeClr val="bg1"/>
                </a:solidFill>
              </a:rPr>
              <a:t>)</a:t>
            </a:r>
          </a:p>
          <a:p>
            <a:r>
              <a:rPr lang="en-US" altLang="zh-TW" dirty="0">
                <a:solidFill>
                  <a:schemeClr val="bg1"/>
                </a:solidFill>
              </a:rPr>
              <a:t> </a:t>
            </a:r>
            <a:r>
              <a:rPr lang="en-US" altLang="zh-TW" dirty="0" smtClean="0">
                <a:solidFill>
                  <a:schemeClr val="bg1"/>
                </a:solidFill>
              </a:rPr>
              <a:t>   </a:t>
            </a:r>
            <a:r>
              <a:rPr lang="en-US" altLang="zh-TW" dirty="0">
                <a:solidFill>
                  <a:schemeClr val="bg1"/>
                </a:solidFill>
              </a:rPr>
              <a:t>by the network between nodes</a:t>
            </a:r>
            <a:endParaRPr lang="zh-TW" altLang="en-US" dirty="0">
              <a:solidFill>
                <a:schemeClr val="bg1"/>
              </a:solidFill>
            </a:endParaRPr>
          </a:p>
        </p:txBody>
      </p:sp>
    </p:spTree>
    <p:extLst>
      <p:ext uri="{BB962C8B-B14F-4D97-AF65-F5344CB8AC3E}">
        <p14:creationId xmlns:p14="http://schemas.microsoft.com/office/powerpoint/2010/main" val="74881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226105"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ACID</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 name="矩形 1"/>
          <p:cNvSpPr/>
          <p:nvPr/>
        </p:nvSpPr>
        <p:spPr>
          <a:xfrm>
            <a:off x="1298448" y="1651475"/>
            <a:ext cx="8257032" cy="3693319"/>
          </a:xfrm>
          <a:prstGeom prst="rect">
            <a:avLst/>
          </a:prstGeom>
        </p:spPr>
        <p:txBody>
          <a:bodyPr wrap="square">
            <a:spAutoFit/>
          </a:bodyPr>
          <a:lstStyle/>
          <a:p>
            <a:pPr>
              <a:buFont typeface="Arial" panose="020B0604020202020204" pitchFamily="34" charset="0"/>
              <a:buChar char="•"/>
            </a:pPr>
            <a:r>
              <a:rPr lang="en-US" altLang="zh-TW" b="1" u="sng" dirty="0">
                <a:solidFill>
                  <a:schemeClr val="bg1"/>
                </a:solidFill>
                <a:latin typeface="Arial" panose="020B0604020202020204" pitchFamily="34" charset="0"/>
              </a:rPr>
              <a:t>Atomicity</a:t>
            </a:r>
            <a:r>
              <a:rPr lang="zh-TW" altLang="en-US" b="1" u="sng" dirty="0">
                <a:solidFill>
                  <a:schemeClr val="bg1"/>
                </a:solidFill>
                <a:latin typeface="Arial" panose="020B0604020202020204" pitchFamily="34" charset="0"/>
              </a:rPr>
              <a:t>（原子性）</a:t>
            </a:r>
            <a:r>
              <a:rPr lang="zh-TW" altLang="en-US" dirty="0">
                <a:solidFill>
                  <a:schemeClr val="bg1"/>
                </a:solidFill>
                <a:latin typeface="Arial" panose="020B0604020202020204" pitchFamily="34" charset="0"/>
              </a:rPr>
              <a:t>：一個事務（</a:t>
            </a:r>
            <a:r>
              <a:rPr lang="en-US" altLang="zh-TW" dirty="0">
                <a:solidFill>
                  <a:schemeClr val="bg1"/>
                </a:solidFill>
                <a:latin typeface="Arial" panose="020B0604020202020204" pitchFamily="34" charset="0"/>
              </a:rPr>
              <a:t>transaction</a:t>
            </a:r>
            <a:r>
              <a:rPr lang="zh-TW" altLang="en-US" dirty="0">
                <a:solidFill>
                  <a:schemeClr val="bg1"/>
                </a:solidFill>
                <a:latin typeface="Arial" panose="020B0604020202020204" pitchFamily="34" charset="0"/>
              </a:rPr>
              <a:t>）中的所有操作，或者全部完成，或者全部不完成，不會結束在中間某個環節。事務在執行過程中發生錯誤，會被</a:t>
            </a:r>
            <a:r>
              <a:rPr lang="zh-TW" altLang="en-US" u="sng" dirty="0">
                <a:solidFill>
                  <a:schemeClr val="bg1"/>
                </a:solidFill>
                <a:latin typeface="Arial" panose="020B0604020202020204" pitchFamily="34" charset="0"/>
              </a:rPr>
              <a:t>回滾</a:t>
            </a:r>
            <a:r>
              <a:rPr lang="zh-TW" altLang="en-US" dirty="0">
                <a:solidFill>
                  <a:schemeClr val="bg1"/>
                </a:solidFill>
                <a:latin typeface="Arial" panose="020B0604020202020204" pitchFamily="34" charset="0"/>
              </a:rPr>
              <a:t>（</a:t>
            </a:r>
            <a:r>
              <a:rPr lang="en-US" altLang="zh-TW" dirty="0">
                <a:solidFill>
                  <a:schemeClr val="bg1"/>
                </a:solidFill>
                <a:latin typeface="Arial" panose="020B0604020202020204" pitchFamily="34" charset="0"/>
              </a:rPr>
              <a:t>Rollback</a:t>
            </a:r>
            <a:r>
              <a:rPr lang="zh-TW" altLang="en-US" dirty="0">
                <a:solidFill>
                  <a:schemeClr val="bg1"/>
                </a:solidFill>
                <a:latin typeface="Arial" panose="020B0604020202020204" pitchFamily="34" charset="0"/>
              </a:rPr>
              <a:t>）到事務開始前的狀態，就像這個事務從來沒有執行過一樣。即，事務不可分割、不可約</a:t>
            </a:r>
            <a:r>
              <a:rPr lang="zh-TW" altLang="en-US" dirty="0" smtClean="0">
                <a:solidFill>
                  <a:schemeClr val="bg1"/>
                </a:solidFill>
                <a:latin typeface="Arial" panose="020B0604020202020204" pitchFamily="34" charset="0"/>
              </a:rPr>
              <a:t>簡。</a:t>
            </a:r>
            <a:endParaRPr lang="zh-TW" altLang="en-US" dirty="0">
              <a:solidFill>
                <a:schemeClr val="bg1"/>
              </a:solidFill>
              <a:latin typeface="Arial" panose="020B0604020202020204" pitchFamily="34" charset="0"/>
            </a:endParaRPr>
          </a:p>
          <a:p>
            <a:pPr>
              <a:buFont typeface="Arial" panose="020B0604020202020204" pitchFamily="34" charset="0"/>
              <a:buChar char="•"/>
            </a:pPr>
            <a:r>
              <a:rPr lang="en-US" altLang="zh-TW" b="1" u="sng" dirty="0">
                <a:solidFill>
                  <a:schemeClr val="bg1"/>
                </a:solidFill>
                <a:latin typeface="Arial" panose="020B0604020202020204" pitchFamily="34" charset="0"/>
              </a:rPr>
              <a:t>Consistency</a:t>
            </a:r>
            <a:r>
              <a:rPr lang="zh-TW" altLang="en-US" b="1" u="sng" dirty="0">
                <a:solidFill>
                  <a:schemeClr val="bg1"/>
                </a:solidFill>
                <a:latin typeface="Arial" panose="020B0604020202020204" pitchFamily="34" charset="0"/>
              </a:rPr>
              <a:t>（</a:t>
            </a:r>
            <a:r>
              <a:rPr lang="zh-TW" altLang="en-US" b="1" u="sng" dirty="0" smtClean="0">
                <a:solidFill>
                  <a:schemeClr val="bg1"/>
                </a:solidFill>
                <a:latin typeface="Arial" panose="020B0604020202020204" pitchFamily="34" charset="0"/>
              </a:rPr>
              <a:t>一致性）</a:t>
            </a:r>
            <a:r>
              <a:rPr lang="zh-TW" altLang="en-US" dirty="0" smtClean="0">
                <a:solidFill>
                  <a:schemeClr val="bg1"/>
                </a:solidFill>
                <a:latin typeface="Arial" panose="020B0604020202020204" pitchFamily="34" charset="0"/>
              </a:rPr>
              <a:t>：</a:t>
            </a:r>
            <a:r>
              <a:rPr lang="zh-TW" altLang="en-US" dirty="0">
                <a:solidFill>
                  <a:schemeClr val="bg1"/>
                </a:solidFill>
                <a:latin typeface="Arial" panose="020B0604020202020204" pitchFamily="34" charset="0"/>
              </a:rPr>
              <a:t>在事務開始之前和事務結束以後，資料庫的完整性沒有被破壞。這表示寫入的資料必須完全符合所有的</a:t>
            </a:r>
            <a:r>
              <a:rPr lang="zh-TW" altLang="en-US" dirty="0" smtClean="0">
                <a:solidFill>
                  <a:schemeClr val="bg1"/>
                </a:solidFill>
                <a:latin typeface="Arial" panose="020B0604020202020204" pitchFamily="34" charset="0"/>
              </a:rPr>
              <a:t>預設</a:t>
            </a:r>
            <a:r>
              <a:rPr lang="zh-TW" altLang="en-US" u="sng" dirty="0" smtClean="0">
                <a:solidFill>
                  <a:schemeClr val="bg1"/>
                </a:solidFill>
                <a:latin typeface="Arial" panose="020B0604020202020204" pitchFamily="34" charset="0"/>
              </a:rPr>
              <a:t>約束</a:t>
            </a:r>
            <a:r>
              <a:rPr lang="zh-TW" altLang="en-US" dirty="0">
                <a:solidFill>
                  <a:schemeClr val="bg1"/>
                </a:solidFill>
                <a:latin typeface="Arial" panose="020B0604020202020204" pitchFamily="34" charset="0"/>
              </a:rPr>
              <a:t>、</a:t>
            </a:r>
            <a:r>
              <a:rPr lang="zh-TW" altLang="en-US" u="sng" dirty="0">
                <a:solidFill>
                  <a:schemeClr val="bg1"/>
                </a:solidFill>
                <a:latin typeface="Arial" panose="020B0604020202020204" pitchFamily="34" charset="0"/>
              </a:rPr>
              <a:t>觸發器</a:t>
            </a:r>
            <a:r>
              <a:rPr lang="zh-TW" altLang="en-US" dirty="0">
                <a:solidFill>
                  <a:schemeClr val="bg1"/>
                </a:solidFill>
                <a:latin typeface="Arial" panose="020B0604020202020204" pitchFamily="34" charset="0"/>
              </a:rPr>
              <a:t>、</a:t>
            </a:r>
            <a:r>
              <a:rPr lang="zh-TW" altLang="en-US" u="sng" dirty="0">
                <a:solidFill>
                  <a:schemeClr val="bg1"/>
                </a:solidFill>
                <a:latin typeface="Arial" panose="020B0604020202020204" pitchFamily="34" charset="0"/>
              </a:rPr>
              <a:t>級聯回滾</a:t>
            </a:r>
            <a:r>
              <a:rPr lang="zh-TW" altLang="en-US" dirty="0">
                <a:solidFill>
                  <a:schemeClr val="bg1"/>
                </a:solidFill>
                <a:latin typeface="Arial" panose="020B0604020202020204" pitchFamily="34" charset="0"/>
              </a:rPr>
              <a:t>等</a:t>
            </a:r>
            <a:r>
              <a:rPr lang="zh-TW" altLang="en-US" dirty="0" smtClean="0">
                <a:solidFill>
                  <a:schemeClr val="bg1"/>
                </a:solidFill>
                <a:latin typeface="Arial" panose="020B0604020202020204" pitchFamily="34" charset="0"/>
              </a:rPr>
              <a:t>。</a:t>
            </a:r>
            <a:endParaRPr lang="zh-TW" altLang="en-US" dirty="0">
              <a:solidFill>
                <a:schemeClr val="bg1"/>
              </a:solidFill>
              <a:latin typeface="Arial" panose="020B0604020202020204" pitchFamily="34" charset="0"/>
            </a:endParaRPr>
          </a:p>
          <a:p>
            <a:pPr>
              <a:buFont typeface="Arial" panose="020B0604020202020204" pitchFamily="34" charset="0"/>
              <a:buChar char="•"/>
            </a:pPr>
            <a:r>
              <a:rPr lang="en-US" altLang="zh-TW" b="1" u="sng" dirty="0">
                <a:solidFill>
                  <a:schemeClr val="bg1"/>
                </a:solidFill>
                <a:latin typeface="Arial" panose="020B0604020202020204" pitchFamily="34" charset="0"/>
              </a:rPr>
              <a:t>Isolation</a:t>
            </a:r>
            <a:r>
              <a:rPr lang="zh-TW" altLang="en-US" b="1" u="sng" dirty="0">
                <a:solidFill>
                  <a:schemeClr val="bg1"/>
                </a:solidFill>
                <a:latin typeface="Arial" panose="020B0604020202020204" pitchFamily="34" charset="0"/>
              </a:rPr>
              <a:t>（隔離性）</a:t>
            </a:r>
            <a:r>
              <a:rPr lang="zh-TW" altLang="en-US" dirty="0">
                <a:solidFill>
                  <a:schemeClr val="bg1"/>
                </a:solidFill>
                <a:latin typeface="Arial" panose="020B0604020202020204" pitchFamily="34" charset="0"/>
              </a:rPr>
              <a:t>：資料庫允許多個並發事務同時對其數據進行讀寫和修改的能力，隔離性可以防止多個事務並發執行時由於交叉執行而導致數據的不一致。事務隔離分為不同級別，包括</a:t>
            </a:r>
            <a:r>
              <a:rPr lang="zh-TW" altLang="en-US" u="sng" dirty="0">
                <a:solidFill>
                  <a:schemeClr val="bg1"/>
                </a:solidFill>
                <a:latin typeface="Arial" panose="020B0604020202020204" pitchFamily="34" charset="0"/>
              </a:rPr>
              <a:t>未提交讀</a:t>
            </a:r>
            <a:r>
              <a:rPr lang="zh-TW" altLang="en-US" dirty="0">
                <a:solidFill>
                  <a:schemeClr val="bg1"/>
                </a:solidFill>
                <a:latin typeface="Arial" panose="020B0604020202020204" pitchFamily="34" charset="0"/>
              </a:rPr>
              <a:t>（</a:t>
            </a:r>
            <a:r>
              <a:rPr lang="en-US" altLang="zh-TW" dirty="0">
                <a:solidFill>
                  <a:schemeClr val="bg1"/>
                </a:solidFill>
                <a:latin typeface="Arial" panose="020B0604020202020204" pitchFamily="34" charset="0"/>
              </a:rPr>
              <a:t>Read uncommitted</a:t>
            </a:r>
            <a:r>
              <a:rPr lang="zh-TW" altLang="en-US" dirty="0">
                <a:solidFill>
                  <a:schemeClr val="bg1"/>
                </a:solidFill>
                <a:latin typeface="Arial" panose="020B0604020202020204" pitchFamily="34" charset="0"/>
              </a:rPr>
              <a:t>）、</a:t>
            </a:r>
            <a:r>
              <a:rPr lang="zh-TW" altLang="en-US" u="sng" dirty="0">
                <a:solidFill>
                  <a:schemeClr val="bg1"/>
                </a:solidFill>
                <a:latin typeface="Arial" panose="020B0604020202020204" pitchFamily="34" charset="0"/>
              </a:rPr>
              <a:t>提交讀</a:t>
            </a:r>
            <a:r>
              <a:rPr lang="zh-TW" altLang="en-US" dirty="0">
                <a:solidFill>
                  <a:schemeClr val="bg1"/>
                </a:solidFill>
                <a:latin typeface="Arial" panose="020B0604020202020204" pitchFamily="34" charset="0"/>
              </a:rPr>
              <a:t>（</a:t>
            </a:r>
            <a:r>
              <a:rPr lang="en-US" altLang="zh-TW" dirty="0">
                <a:solidFill>
                  <a:schemeClr val="bg1"/>
                </a:solidFill>
                <a:latin typeface="Arial" panose="020B0604020202020204" pitchFamily="34" charset="0"/>
              </a:rPr>
              <a:t>read committed</a:t>
            </a:r>
            <a:r>
              <a:rPr lang="zh-TW" altLang="en-US" dirty="0">
                <a:solidFill>
                  <a:schemeClr val="bg1"/>
                </a:solidFill>
                <a:latin typeface="Arial" panose="020B0604020202020204" pitchFamily="34" charset="0"/>
              </a:rPr>
              <a:t>）、</a:t>
            </a:r>
            <a:r>
              <a:rPr lang="zh-TW" altLang="en-US" u="sng" dirty="0">
                <a:solidFill>
                  <a:schemeClr val="bg1"/>
                </a:solidFill>
                <a:latin typeface="Arial" panose="020B0604020202020204" pitchFamily="34" charset="0"/>
              </a:rPr>
              <a:t>可重複讀</a:t>
            </a:r>
            <a:r>
              <a:rPr lang="zh-TW" altLang="en-US" dirty="0">
                <a:solidFill>
                  <a:schemeClr val="bg1"/>
                </a:solidFill>
                <a:latin typeface="Arial" panose="020B0604020202020204" pitchFamily="34" charset="0"/>
              </a:rPr>
              <a:t>（</a:t>
            </a:r>
            <a:r>
              <a:rPr lang="en-US" altLang="zh-TW" dirty="0">
                <a:solidFill>
                  <a:schemeClr val="bg1"/>
                </a:solidFill>
                <a:latin typeface="Arial" panose="020B0604020202020204" pitchFamily="34" charset="0"/>
              </a:rPr>
              <a:t>repeatable read</a:t>
            </a:r>
            <a:r>
              <a:rPr lang="zh-TW" altLang="en-US" dirty="0">
                <a:solidFill>
                  <a:schemeClr val="bg1"/>
                </a:solidFill>
                <a:latin typeface="Arial" panose="020B0604020202020204" pitchFamily="34" charset="0"/>
              </a:rPr>
              <a:t>）和</a:t>
            </a:r>
            <a:r>
              <a:rPr lang="zh-TW" altLang="en-US" u="sng" dirty="0">
                <a:solidFill>
                  <a:schemeClr val="bg1"/>
                </a:solidFill>
                <a:latin typeface="Arial" panose="020B0604020202020204" pitchFamily="34" charset="0"/>
              </a:rPr>
              <a:t>串行化</a:t>
            </a:r>
            <a:r>
              <a:rPr lang="zh-TW" altLang="en-US" dirty="0">
                <a:solidFill>
                  <a:schemeClr val="bg1"/>
                </a:solidFill>
                <a:latin typeface="Arial" panose="020B0604020202020204" pitchFamily="34" charset="0"/>
              </a:rPr>
              <a:t>（</a:t>
            </a:r>
            <a:r>
              <a:rPr lang="en-US" altLang="zh-TW" dirty="0">
                <a:solidFill>
                  <a:schemeClr val="bg1"/>
                </a:solidFill>
                <a:latin typeface="Arial" panose="020B0604020202020204" pitchFamily="34" charset="0"/>
              </a:rPr>
              <a:t>Serializable</a:t>
            </a:r>
            <a:r>
              <a:rPr lang="zh-TW" altLang="en-US" dirty="0" smtClean="0">
                <a:solidFill>
                  <a:schemeClr val="bg1"/>
                </a:solidFill>
                <a:latin typeface="Arial" panose="020B0604020202020204" pitchFamily="34" charset="0"/>
              </a:rPr>
              <a:t>）。</a:t>
            </a:r>
            <a:endParaRPr lang="zh-TW" altLang="en-US" dirty="0">
              <a:solidFill>
                <a:schemeClr val="bg1"/>
              </a:solidFill>
              <a:latin typeface="Arial" panose="020B0604020202020204" pitchFamily="34" charset="0"/>
            </a:endParaRPr>
          </a:p>
          <a:p>
            <a:pPr>
              <a:buFont typeface="Arial" panose="020B0604020202020204" pitchFamily="34" charset="0"/>
              <a:buChar char="•"/>
            </a:pPr>
            <a:r>
              <a:rPr lang="en-US" altLang="zh-TW" b="1" u="sng" dirty="0">
                <a:solidFill>
                  <a:schemeClr val="bg1"/>
                </a:solidFill>
                <a:latin typeface="Arial" panose="020B0604020202020204" pitchFamily="34" charset="0"/>
              </a:rPr>
              <a:t>Durability</a:t>
            </a:r>
            <a:r>
              <a:rPr lang="zh-TW" altLang="en-US" b="1" u="sng" dirty="0">
                <a:solidFill>
                  <a:schemeClr val="bg1"/>
                </a:solidFill>
                <a:latin typeface="Arial" panose="020B0604020202020204" pitchFamily="34" charset="0"/>
              </a:rPr>
              <a:t>（持久性）</a:t>
            </a:r>
            <a:r>
              <a:rPr lang="zh-TW" altLang="en-US" dirty="0">
                <a:solidFill>
                  <a:schemeClr val="bg1"/>
                </a:solidFill>
                <a:latin typeface="Arial" panose="020B0604020202020204" pitchFamily="34" charset="0"/>
              </a:rPr>
              <a:t>：事務處理結束後，對數據的修改就是永久的，即便系統故障也不會丟失</a:t>
            </a:r>
            <a:r>
              <a:rPr lang="zh-TW" altLang="en-US" dirty="0" smtClean="0">
                <a:solidFill>
                  <a:schemeClr val="bg1"/>
                </a:solidFill>
                <a:latin typeface="Arial" panose="020B0604020202020204" pitchFamily="34" charset="0"/>
              </a:rPr>
              <a:t>。</a:t>
            </a:r>
            <a:endParaRPr lang="zh-TW" altLang="en-US" b="0"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862352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13258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SQL</a:t>
            </a:r>
            <a:r>
              <a:rPr kumimoji="0" lang="zh-TW" altLang="en-US"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 </a:t>
            </a: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&amp;</a:t>
            </a:r>
            <a:r>
              <a:rPr kumimoji="0" lang="zh-TW" altLang="en-US"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 </a:t>
            </a: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NOSQL</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1605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638590"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Django</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57862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98002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InfluxDB</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28087" y="1185313"/>
            <a:ext cx="7778870" cy="1031051"/>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Intro:</a:t>
            </a:r>
          </a:p>
          <a:p>
            <a:pPr fontAlgn="ctr">
              <a:buClr>
                <a:srgbClr val="003399"/>
              </a:buClr>
              <a:buSzPct val="75000"/>
              <a:defRPr/>
            </a:pPr>
            <a:r>
              <a:rPr lang="en-US" altLang="zh-TW"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hlinkClick r:id="rId3"/>
              </a:rPr>
              <a:t>InfluxDB</a:t>
            </a: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是一直種 </a:t>
            </a:r>
            <a:r>
              <a:rPr lang="en-US" altLang="zh-TW"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時序型資料庫</a:t>
            </a:r>
            <a:r>
              <a:rPr lang="en-US" altLang="zh-TW"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(Time-Series DB)</a:t>
            </a:r>
            <a:r>
              <a:rPr lang="en-US" altLang="zh-TW"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p>
          <a:p>
            <a:pPr fontAlgn="ctr">
              <a:buClr>
                <a:srgbClr val="003399"/>
              </a:buClr>
              <a:buSzPct val="75000"/>
              <a:defRPr/>
            </a:pP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相較其他</a:t>
            </a:r>
            <a:r>
              <a:rPr lang="en-US" altLang="zh-TW" b="1" noProof="0" dirty="0" err="1"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nosql</a:t>
            </a: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資料庫</a:t>
            </a:r>
            <a:r>
              <a:rPr lang="en-US" altLang="zh-TW"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noProof="0"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更適合用來處理時間性質資料</a:t>
            </a:r>
            <a:endPar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6" name="圖片 15"/>
          <p:cNvPicPr>
            <a:picLocks noChangeAspect="1"/>
          </p:cNvPicPr>
          <p:nvPr/>
        </p:nvPicPr>
        <p:blipFill>
          <a:blip r:embed="rId4"/>
          <a:stretch>
            <a:fillRect/>
          </a:stretch>
        </p:blipFill>
        <p:spPr>
          <a:xfrm>
            <a:off x="1228087" y="2693418"/>
            <a:ext cx="6136691" cy="3358169"/>
          </a:xfrm>
          <a:prstGeom prst="rect">
            <a:avLst/>
          </a:prstGeom>
        </p:spPr>
      </p:pic>
      <p:sp>
        <p:nvSpPr>
          <p:cNvPr id="17" name="矩形 16"/>
          <p:cNvSpPr/>
          <p:nvPr/>
        </p:nvSpPr>
        <p:spPr>
          <a:xfrm>
            <a:off x="2992815" y="6051587"/>
            <a:ext cx="2607233" cy="369332"/>
          </a:xfrm>
          <a:prstGeom prst="rect">
            <a:avLst/>
          </a:prstGeom>
        </p:spPr>
        <p:txBody>
          <a:bodyPr wrap="square">
            <a:spAutoFit/>
          </a:bodyPr>
          <a:lstStyle/>
          <a:p>
            <a:r>
              <a:rPr lang="zh-TW" altLang="en-US" dirty="0" smtClean="0">
                <a:solidFill>
                  <a:srgbClr val="EEEEEE"/>
                </a:solidFill>
              </a:rPr>
              <a:t>資料來源db</a:t>
            </a:r>
            <a:r>
              <a:rPr lang="zh-TW" altLang="en-US" dirty="0">
                <a:solidFill>
                  <a:srgbClr val="EEEEEE"/>
                </a:solidFill>
              </a:rPr>
              <a:t>-engines.com</a:t>
            </a:r>
          </a:p>
        </p:txBody>
      </p:sp>
      <p:sp>
        <p:nvSpPr>
          <p:cNvPr id="18" name="矩形 17"/>
          <p:cNvSpPr/>
          <p:nvPr/>
        </p:nvSpPr>
        <p:spPr>
          <a:xfrm>
            <a:off x="1228087" y="2216364"/>
            <a:ext cx="7778870" cy="477054"/>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Time-Series</a:t>
            </a:r>
            <a:r>
              <a:rPr kumimoji="0" lang="en-US" altLang="zh-TW" sz="2500" b="1" i="0" u="none" strike="noStrike" kern="1200" cap="none" spc="0" normalizeH="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 DB </a:t>
            </a:r>
            <a:r>
              <a:rPr kumimoji="0" lang="zh-TW" altLang="en-US" sz="2500" b="1" i="0" u="none" strike="noStrike" kern="1200" cap="none" spc="0" normalizeH="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排名</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Tree>
    <p:extLst>
      <p:ext uri="{BB962C8B-B14F-4D97-AF65-F5344CB8AC3E}">
        <p14:creationId xmlns:p14="http://schemas.microsoft.com/office/powerpoint/2010/main" val="2262205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1980029"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InfluxDB</a:t>
            </a:r>
          </a:p>
        </p:txBody>
      </p:sp>
      <p:sp>
        <p:nvSpPr>
          <p:cNvPr id="6" name="矩形 5"/>
          <p:cNvSpPr/>
          <p:nvPr/>
        </p:nvSpPr>
        <p:spPr>
          <a:xfrm>
            <a:off x="1228087" y="1177727"/>
            <a:ext cx="1423673" cy="477054"/>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優點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28087" y="4464984"/>
            <a:ext cx="1301865" cy="477054"/>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缺點</a:t>
            </a:r>
            <a:endPar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圓角矩形 8"/>
          <p:cNvSpPr/>
          <p:nvPr/>
        </p:nvSpPr>
        <p:spPr>
          <a:xfrm>
            <a:off x="1228089" y="1615175"/>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自帶數據過期功能</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圓角矩形 9"/>
          <p:cNvSpPr/>
          <p:nvPr/>
        </p:nvSpPr>
        <p:spPr>
          <a:xfrm>
            <a:off x="1228088" y="2365826"/>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支持</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http</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API</a:t>
            </a:r>
            <a:endParaRPr lang="en-US" altLang="zh-TW"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28088" y="3116477"/>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SQL</a:t>
            </a:r>
            <a:r>
              <a:rPr lang="zh-TW" altLang="en-US"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語法操作</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1228088" y="3867128"/>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自帶管理介面</a:t>
            </a:r>
            <a:endParaRPr lang="en-US" altLang="zh-TW"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圓角矩形 13"/>
          <p:cNvSpPr/>
          <p:nvPr/>
        </p:nvSpPr>
        <p:spPr>
          <a:xfrm>
            <a:off x="1228088" y="4977830"/>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多</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value</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寫入</a:t>
            </a:r>
            <a:r>
              <a:rPr lang="en-US" altLang="zh-TW"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會拆成多筆資料</a:t>
            </a:r>
            <a:endParaRPr lang="en-US" altLang="zh-TW"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圓角矩形 14"/>
          <p:cNvSpPr/>
          <p:nvPr/>
        </p:nvSpPr>
        <p:spPr>
          <a:xfrm>
            <a:off x="1228088" y="572848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zh-TW" altLang="en-US" b="1">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無刪除及更新功能</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474114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64715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err="1"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InfluxDB</a:t>
            </a: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r>
              <a:rPr kumimoji="0" lang="zh-TW" altLang="en-US"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架設流程</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6" name="群組 5"/>
          <p:cNvGrpSpPr/>
          <p:nvPr/>
        </p:nvGrpSpPr>
        <p:grpSpPr>
          <a:xfrm>
            <a:off x="1096524" y="1095048"/>
            <a:ext cx="9042732" cy="3307996"/>
            <a:chOff x="1149075" y="1515462"/>
            <a:chExt cx="9042732" cy="3307996"/>
          </a:xfrm>
        </p:grpSpPr>
        <p:sp>
          <p:nvSpPr>
            <p:cNvPr id="2" name="矩形 1"/>
            <p:cNvSpPr/>
            <p:nvPr/>
          </p:nvSpPr>
          <p:spPr>
            <a:xfrm>
              <a:off x="1149075" y="1515462"/>
              <a:ext cx="8079008" cy="646331"/>
            </a:xfrm>
            <a:prstGeom prst="rect">
              <a:avLst/>
            </a:prstGeom>
          </p:spPr>
          <p:txBody>
            <a:bodyPr wrap="square">
              <a:spAutoFit/>
            </a:bodyPr>
            <a:lstStyle/>
            <a:p>
              <a:r>
                <a:rPr lang="en-US" altLang="zh-TW" dirty="0" smtClean="0">
                  <a:solidFill>
                    <a:srgbClr val="FFFFFF"/>
                  </a:solidFill>
                </a:rPr>
                <a:t>Step1. </a:t>
              </a:r>
            </a:p>
            <a:p>
              <a:r>
                <a:rPr lang="en-US" altLang="zh-TW" dirty="0" smtClean="0">
                  <a:solidFill>
                    <a:schemeClr val="bg1"/>
                  </a:solidFill>
                </a:rPr>
                <a:t>wget https</a:t>
              </a:r>
              <a:r>
                <a:rPr lang="en-US" altLang="zh-TW" dirty="0">
                  <a:solidFill>
                    <a:schemeClr val="bg1"/>
                  </a:solidFill>
                </a:rPr>
                <a:t>://</a:t>
              </a:r>
              <a:r>
                <a:rPr lang="en-US" altLang="zh-TW" dirty="0" smtClean="0">
                  <a:solidFill>
                    <a:schemeClr val="bg1"/>
                  </a:solidFill>
                </a:rPr>
                <a:t>dl.influxdata.com/influxdb/releases/influxdb2-2.0.4-linux-amd64.tar.gz</a:t>
              </a:r>
              <a:endParaRPr lang="zh-TW" altLang="en-US" dirty="0">
                <a:solidFill>
                  <a:schemeClr val="bg1"/>
                </a:solidFill>
              </a:endParaRPr>
            </a:p>
          </p:txBody>
        </p:sp>
        <p:sp>
          <p:nvSpPr>
            <p:cNvPr id="3" name="Rectangle 1"/>
            <p:cNvSpPr>
              <a:spLocks noChangeArrowheads="1"/>
            </p:cNvSpPr>
            <p:nvPr/>
          </p:nvSpPr>
          <p:spPr bwMode="auto">
            <a:xfrm>
              <a:off x="1149075" y="2159330"/>
              <a:ext cx="6393673"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TW" dirty="0" smtClean="0">
                  <a:solidFill>
                    <a:srgbClr val="FFFFFF"/>
                  </a:solidFill>
                </a:rPr>
                <a:t>Step2. </a:t>
              </a:r>
              <a:endParaRPr kumimoji="0" lang="en-US" altLang="zh-TW" b="0" i="0" u="none" strike="noStrike" cap="none" normalizeH="0" baseline="0" dirty="0" smtClean="0">
                <a:ln>
                  <a:noFill/>
                </a:ln>
                <a:solidFill>
                  <a:srgbClr val="FFFFFF"/>
                </a:solidFill>
                <a:effectLst/>
                <a:ea typeface="Rubi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1" u="none" strike="noStrike" cap="none" normalizeH="0" baseline="0" dirty="0" smtClean="0">
                  <a:ln>
                    <a:noFill/>
                  </a:ln>
                  <a:solidFill>
                    <a:schemeClr val="bg1">
                      <a:lumMod val="85000"/>
                    </a:schemeClr>
                  </a:solidFill>
                  <a:effectLst/>
                  <a:ea typeface="Rubik"/>
                </a:rPr>
                <a:t>#</a:t>
              </a:r>
              <a:r>
                <a:rPr kumimoji="0" lang="zh-TW" altLang="zh-TW" b="0" i="1" u="none" strike="noStrike" cap="none" normalizeH="0" baseline="0" dirty="0" smtClean="0">
                  <a:ln>
                    <a:noFill/>
                  </a:ln>
                  <a:solidFill>
                    <a:schemeClr val="bg1">
                      <a:lumMod val="85000"/>
                    </a:schemeClr>
                  </a:solidFill>
                  <a:effectLst/>
                  <a:ea typeface="Rubik"/>
                </a:rPr>
                <a:t>Download and import InfluxData</a:t>
              </a:r>
              <a:r>
                <a:rPr kumimoji="0" lang="en-US" altLang="zh-TW" b="0" i="1" u="none" strike="noStrike" cap="none" normalizeH="0" baseline="0" dirty="0" smtClean="0">
                  <a:ln>
                    <a:noFill/>
                  </a:ln>
                  <a:solidFill>
                    <a:schemeClr val="bg1">
                      <a:lumMod val="85000"/>
                    </a:schemeClr>
                  </a:solidFill>
                  <a:effectLst/>
                  <a:ea typeface="Rubik"/>
                </a:rPr>
                <a:t>’</a:t>
              </a:r>
              <a:r>
                <a:rPr kumimoji="0" lang="zh-TW" altLang="zh-TW" b="0" i="1" u="none" strike="noStrike" cap="none" normalizeH="0" baseline="0" dirty="0" smtClean="0">
                  <a:ln>
                    <a:noFill/>
                  </a:ln>
                  <a:solidFill>
                    <a:schemeClr val="bg1">
                      <a:lumMod val="85000"/>
                    </a:schemeClr>
                  </a:solidFill>
                  <a:effectLst/>
                  <a:ea typeface="Rubik"/>
                </a:rPr>
                <a:t>s public key:</a:t>
              </a:r>
              <a:endParaRPr kumimoji="0" lang="zh-TW" altLang="zh-TW" b="0" i="1"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FFFFFF"/>
                  </a:solidFill>
                  <a:effectLst/>
                  <a:ea typeface="Roboto Mono"/>
                </a:rPr>
                <a:t>curl -s https://repos.influxdata.com/influxdb2.key | gpg --import -</a:t>
              </a:r>
              <a:r>
                <a:rPr kumimoji="0" lang="zh-TW" altLang="zh-TW" b="0" i="0" u="none" strike="noStrike" cap="none" normalizeH="0" baseline="0" dirty="0" smtClean="0">
                  <a:ln>
                    <a:noFill/>
                  </a:ln>
                  <a:solidFill>
                    <a:srgbClr val="FFFFFF"/>
                  </a:solidFill>
                  <a:effectLst/>
                </a:rPr>
                <a:t> </a:t>
              </a:r>
            </a:p>
          </p:txBody>
        </p:sp>
        <p:sp>
          <p:nvSpPr>
            <p:cNvPr id="4" name="Rectangle 2"/>
            <p:cNvSpPr>
              <a:spLocks noChangeArrowheads="1"/>
            </p:cNvSpPr>
            <p:nvPr/>
          </p:nvSpPr>
          <p:spPr bwMode="auto">
            <a:xfrm>
              <a:off x="1149075" y="3029729"/>
              <a:ext cx="9042732"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smtClean="0">
                  <a:ln>
                    <a:noFill/>
                  </a:ln>
                  <a:solidFill>
                    <a:srgbClr val="FFFFFF"/>
                  </a:solidFill>
                  <a:effectLst/>
                  <a:ea typeface="Rubik"/>
                </a:rPr>
                <a:t>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1" u="none" strike="noStrike" cap="none" normalizeH="0" baseline="0" dirty="0" smtClean="0">
                  <a:ln>
                    <a:noFill/>
                  </a:ln>
                  <a:solidFill>
                    <a:schemeClr val="bg1">
                      <a:lumMod val="85000"/>
                    </a:schemeClr>
                  </a:solidFill>
                  <a:effectLst/>
                  <a:ea typeface="Rubik"/>
                </a:rPr>
                <a:t>#</a:t>
              </a:r>
              <a:r>
                <a:rPr kumimoji="0" lang="zh-TW" altLang="zh-TW" b="0" i="1" u="none" strike="noStrike" cap="none" normalizeH="0" baseline="0" dirty="0" smtClean="0">
                  <a:ln>
                    <a:noFill/>
                  </a:ln>
                  <a:solidFill>
                    <a:schemeClr val="bg1">
                      <a:lumMod val="85000"/>
                    </a:schemeClr>
                  </a:solidFill>
                  <a:effectLst/>
                  <a:ea typeface="Rubik"/>
                </a:rPr>
                <a:t>Download the signature file for the release by adding </a:t>
              </a:r>
              <a:r>
                <a:rPr kumimoji="0" lang="zh-TW" altLang="zh-TW" b="0" i="1" u="none" strike="noStrike" cap="none" normalizeH="0" baseline="0" dirty="0" smtClean="0">
                  <a:ln>
                    <a:noFill/>
                  </a:ln>
                  <a:solidFill>
                    <a:schemeClr val="bg1">
                      <a:lumMod val="85000"/>
                    </a:schemeClr>
                  </a:solidFill>
                  <a:effectLst/>
                  <a:ea typeface="Roboto Mono"/>
                </a:rPr>
                <a:t>.asc</a:t>
              </a:r>
              <a:r>
                <a:rPr kumimoji="0" lang="zh-TW" altLang="zh-TW" b="0" i="1" u="none" strike="noStrike" cap="none" normalizeH="0" baseline="0" dirty="0" smtClean="0">
                  <a:ln>
                    <a:noFill/>
                  </a:ln>
                  <a:solidFill>
                    <a:schemeClr val="bg1">
                      <a:lumMod val="85000"/>
                    </a:schemeClr>
                  </a:solidFill>
                  <a:effectLst/>
                  <a:ea typeface="Rubik"/>
                </a:rPr>
                <a:t> to the download URL. For example:</a:t>
              </a:r>
              <a:endParaRPr kumimoji="0" lang="zh-TW" altLang="zh-TW" b="0" i="1"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FFFFFF"/>
                  </a:solidFill>
                  <a:effectLst/>
                  <a:ea typeface="Roboto Mono"/>
                </a:rPr>
                <a:t>wget https://dl.influxdata.com/influxdb/releases/influxdb2-2.0.4-linux-amd64.tar.gz.asc</a:t>
              </a:r>
              <a:r>
                <a:rPr kumimoji="0" lang="zh-TW" altLang="zh-TW" b="0" i="0" u="none" strike="noStrike" cap="none" normalizeH="0" baseline="0" dirty="0" smtClean="0">
                  <a:ln>
                    <a:noFill/>
                  </a:ln>
                  <a:solidFill>
                    <a:srgbClr val="FFFFFF"/>
                  </a:solidFill>
                  <a:effectLst/>
                </a:rPr>
                <a:t> </a:t>
              </a:r>
            </a:p>
          </p:txBody>
        </p:sp>
        <p:sp>
          <p:nvSpPr>
            <p:cNvPr id="5" name="Rectangle 3"/>
            <p:cNvSpPr>
              <a:spLocks noChangeArrowheads="1"/>
            </p:cNvSpPr>
            <p:nvPr/>
          </p:nvSpPr>
          <p:spPr bwMode="auto">
            <a:xfrm>
              <a:off x="1149075" y="3900128"/>
              <a:ext cx="8172365"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TW" dirty="0" smtClean="0">
                  <a:solidFill>
                    <a:srgbClr val="FFFFFF"/>
                  </a:solidFill>
                  <a:ea typeface="Rubik"/>
                </a:rPr>
                <a:t>step4.</a:t>
              </a:r>
              <a:endParaRPr kumimoji="0" lang="en-US" altLang="zh-TW" b="0" i="0" u="none" strike="noStrike" cap="none" normalizeH="0" baseline="0" dirty="0" smtClean="0">
                <a:ln>
                  <a:noFill/>
                </a:ln>
                <a:solidFill>
                  <a:srgbClr val="FFFFFF"/>
                </a:solidFill>
                <a:effectLst/>
                <a:ea typeface="Rubi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1" u="none" strike="noStrike" cap="none" normalizeH="0" baseline="0" dirty="0" smtClean="0">
                  <a:ln>
                    <a:noFill/>
                  </a:ln>
                  <a:solidFill>
                    <a:schemeClr val="bg1">
                      <a:lumMod val="85000"/>
                    </a:schemeClr>
                  </a:solidFill>
                  <a:effectLst/>
                  <a:ea typeface="Rubik"/>
                </a:rPr>
                <a:t>#</a:t>
              </a:r>
              <a:r>
                <a:rPr kumimoji="0" lang="zh-TW" altLang="zh-TW" b="0" i="1" u="none" strike="noStrike" cap="none" normalizeH="0" baseline="0" dirty="0" smtClean="0">
                  <a:ln>
                    <a:noFill/>
                  </a:ln>
                  <a:solidFill>
                    <a:schemeClr val="bg1">
                      <a:lumMod val="85000"/>
                    </a:schemeClr>
                  </a:solidFill>
                  <a:effectLst/>
                  <a:ea typeface="Rubik"/>
                </a:rPr>
                <a:t>Verify the signature with </a:t>
              </a:r>
              <a:r>
                <a:rPr kumimoji="0" lang="zh-TW" altLang="zh-TW" b="0" i="1" u="none" strike="noStrike" cap="none" normalizeH="0" baseline="0" dirty="0" smtClean="0">
                  <a:ln>
                    <a:noFill/>
                  </a:ln>
                  <a:solidFill>
                    <a:schemeClr val="bg1">
                      <a:lumMod val="85000"/>
                    </a:schemeClr>
                  </a:solidFill>
                  <a:effectLst/>
                  <a:ea typeface="Roboto Mono"/>
                </a:rPr>
                <a:t>gpg --verify</a:t>
              </a:r>
              <a:r>
                <a:rPr kumimoji="0" lang="zh-TW" altLang="zh-TW" b="0" i="1" u="none" strike="noStrike" cap="none" normalizeH="0" baseline="0" dirty="0" smtClean="0">
                  <a:ln>
                    <a:noFill/>
                  </a:ln>
                  <a:solidFill>
                    <a:schemeClr val="bg1">
                      <a:lumMod val="85000"/>
                    </a:schemeClr>
                  </a:solidFill>
                  <a:effectLst/>
                  <a:ea typeface="Rubik"/>
                </a:rPr>
                <a:t>:</a:t>
              </a:r>
              <a:endParaRPr kumimoji="0" lang="zh-TW" altLang="zh-TW" b="0" i="1"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FFFFFF"/>
                  </a:solidFill>
                  <a:effectLst/>
                  <a:ea typeface="Roboto Mono"/>
                </a:rPr>
                <a:t>gpg --verify influxdb2-2.0.4-linux-amd64.tar.gz.asc influxdb2-2.0.4-linux-amd64.tar.gz</a:t>
              </a:r>
              <a:r>
                <a:rPr kumimoji="0" lang="zh-TW" altLang="zh-TW" b="0" i="0" u="none" strike="noStrike" cap="none" normalizeH="0" baseline="0" dirty="0" smtClean="0">
                  <a:ln>
                    <a:noFill/>
                  </a:ln>
                  <a:solidFill>
                    <a:srgbClr val="FFFFFF"/>
                  </a:solidFill>
                  <a:effectLst/>
                </a:rPr>
                <a:t> </a:t>
              </a:r>
            </a:p>
          </p:txBody>
        </p:sp>
      </p:grpSp>
      <p:pic>
        <p:nvPicPr>
          <p:cNvPr id="7" name="圖片 6"/>
          <p:cNvPicPr>
            <a:picLocks noChangeAspect="1"/>
          </p:cNvPicPr>
          <p:nvPr/>
        </p:nvPicPr>
        <p:blipFill>
          <a:blip r:embed="rId3"/>
          <a:stretch>
            <a:fillRect/>
          </a:stretch>
        </p:blipFill>
        <p:spPr>
          <a:xfrm>
            <a:off x="276716" y="4609664"/>
            <a:ext cx="11707674" cy="1327557"/>
          </a:xfrm>
          <a:prstGeom prst="rect">
            <a:avLst/>
          </a:prstGeom>
        </p:spPr>
      </p:pic>
    </p:spTree>
    <p:extLst>
      <p:ext uri="{BB962C8B-B14F-4D97-AF65-F5344CB8AC3E}">
        <p14:creationId xmlns:p14="http://schemas.microsoft.com/office/powerpoint/2010/main" val="3703940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3319530" y="2777070"/>
            <a:ext cx="1700787" cy="732893"/>
          </a:xfrm>
          <a:prstGeom prst="rect">
            <a:avLst/>
          </a:prstGeom>
        </p:spPr>
        <p:txBody>
          <a:bodyPr wrap="none">
            <a:spAutoFit/>
          </a:bodyPr>
          <a:lstStyle/>
          <a:p>
            <a:pPr fontAlgn="ctr">
              <a:buClr>
                <a:srgbClr val="003399"/>
              </a:buClr>
              <a:buSzPct val="75000"/>
              <a:defRPr/>
            </a:pPr>
            <a:r>
              <a:rPr lang="en-US" altLang="zh-TW" sz="4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Intro</a:t>
            </a:r>
            <a:endParaRPr lang="en-US" altLang="zh-TW" sz="4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a:extLst>
              <a:ext uri="{FF2B5EF4-FFF2-40B4-BE49-F238E27FC236}">
                <a16:creationId xmlns:a16="http://schemas.microsoft.com/office/drawing/2014/main" id="{DBC958EC-717D-BD46-A52E-C39FBC968E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91708" y="358946"/>
            <a:ext cx="3485322" cy="5569139"/>
          </a:xfrm>
          <a:prstGeom prst="rect">
            <a:avLst/>
          </a:prstGeom>
        </p:spPr>
      </p:pic>
    </p:spTree>
    <p:extLst>
      <p:ext uri="{BB962C8B-B14F-4D97-AF65-F5344CB8AC3E}">
        <p14:creationId xmlns:p14="http://schemas.microsoft.com/office/powerpoint/2010/main" val="3488037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96524" y="1095048"/>
            <a:ext cx="6548780" cy="14773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dirty="0" smtClean="0">
                <a:solidFill>
                  <a:srgbClr val="FFFFFF"/>
                </a:solidFill>
                <a:ea typeface="Rubik"/>
              </a:rPr>
              <a:t>Step5.</a:t>
            </a:r>
            <a:endParaRPr kumimoji="0" lang="en-US" altLang="zh-TW" b="0" i="1"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1" u="none" strike="noStrike" cap="none" normalizeH="0" baseline="0" dirty="0" smtClean="0">
                <a:ln>
                  <a:noFill/>
                </a:ln>
                <a:solidFill>
                  <a:schemeClr val="bg1">
                    <a:lumMod val="85000"/>
                  </a:schemeClr>
                </a:solidFill>
                <a:effectLst/>
                <a:ea typeface="Roboto Mono"/>
              </a:rPr>
              <a:t># Unpackage contents to the current working directory</a:t>
            </a:r>
            <a:r>
              <a:rPr kumimoji="0" lang="zh-TW" altLang="zh-TW" b="0" i="0" u="none" strike="noStrike" cap="none" normalizeH="0" baseline="0" dirty="0" smtClean="0">
                <a:ln>
                  <a:noFill/>
                </a:ln>
                <a:solidFill>
                  <a:schemeClr val="bg1">
                    <a:lumMod val="85000"/>
                  </a:schemeClr>
                </a:solidFill>
                <a:effectLst/>
                <a:ea typeface="Roboto Mono"/>
              </a:rPr>
              <a:t> </a:t>
            </a:r>
            <a:endParaRPr kumimoji="0" lang="en-US" altLang="zh-TW" b="0" i="0"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FFFFFF"/>
                </a:solidFill>
                <a:effectLst/>
                <a:ea typeface="Roboto Mono"/>
              </a:rPr>
              <a:t>tar xvzf path/to/influxdb2-2.0.4-linux-amd64.tar.gz </a:t>
            </a:r>
            <a:endParaRPr kumimoji="0" lang="en-US" altLang="zh-TW" b="0" i="0" u="none" strike="noStrike" cap="none" normalizeH="0" baseline="0" dirty="0" smtClean="0">
              <a:ln>
                <a:noFill/>
              </a:ln>
              <a:solidFill>
                <a:srgbClr val="FFFFFF"/>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1" u="none" strike="noStrike" cap="none" normalizeH="0" baseline="0" dirty="0" smtClean="0">
                <a:ln>
                  <a:noFill/>
                </a:ln>
                <a:solidFill>
                  <a:schemeClr val="bg1">
                    <a:lumMod val="85000"/>
                  </a:schemeClr>
                </a:solidFill>
                <a:effectLst/>
                <a:ea typeface="Roboto Mono"/>
              </a:rPr>
              <a:t># Copy the influx and influxd binary to your $PATH</a:t>
            </a:r>
            <a:r>
              <a:rPr kumimoji="0" lang="zh-TW" altLang="zh-TW" b="0" i="0" u="none" strike="noStrike" cap="none" normalizeH="0" baseline="0" dirty="0" smtClean="0">
                <a:ln>
                  <a:noFill/>
                </a:ln>
                <a:solidFill>
                  <a:schemeClr val="bg1">
                    <a:lumMod val="85000"/>
                  </a:schemeClr>
                </a:solidFill>
                <a:effectLst/>
                <a:ea typeface="Roboto Mono"/>
              </a:rPr>
              <a:t> </a:t>
            </a:r>
            <a:endParaRPr kumimoji="0" lang="en-US" altLang="zh-TW" b="0" i="0"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FFFFFF"/>
                </a:solidFill>
                <a:effectLst/>
                <a:ea typeface="Roboto Mono"/>
              </a:rPr>
              <a:t>sudo cp influxdb2-2.0.4-linux-amd64/</a:t>
            </a:r>
            <a:r>
              <a:rPr kumimoji="0" lang="zh-TW" altLang="zh-TW" b="0" i="0" u="none" strike="noStrike" cap="none" normalizeH="0" baseline="0" dirty="0" smtClean="0">
                <a:ln>
                  <a:noFill/>
                </a:ln>
                <a:solidFill>
                  <a:srgbClr val="FFFFFF"/>
                </a:solidFill>
                <a:effectLst/>
              </a:rPr>
              <a:t>{</a:t>
            </a:r>
            <a:r>
              <a:rPr kumimoji="0" lang="zh-TW" altLang="zh-TW" b="0" i="0" u="none" strike="noStrike" cap="none" normalizeH="0" baseline="0" dirty="0" smtClean="0">
                <a:ln>
                  <a:noFill/>
                </a:ln>
                <a:solidFill>
                  <a:srgbClr val="FFFFFF"/>
                </a:solidFill>
                <a:effectLst/>
                <a:ea typeface="Roboto Mono"/>
              </a:rPr>
              <a:t>influx,influxd</a:t>
            </a:r>
            <a:r>
              <a:rPr kumimoji="0" lang="zh-TW" altLang="zh-TW" b="0" i="0" u="none" strike="noStrike" cap="none" normalizeH="0" baseline="0" dirty="0" smtClean="0">
                <a:ln>
                  <a:noFill/>
                </a:ln>
                <a:solidFill>
                  <a:srgbClr val="FFFFFF"/>
                </a:solidFill>
                <a:effectLst/>
              </a:rPr>
              <a:t>}</a:t>
            </a:r>
            <a:r>
              <a:rPr kumimoji="0" lang="zh-TW" altLang="zh-TW" b="0" i="0" u="none" strike="noStrike" cap="none" normalizeH="0" baseline="0" dirty="0" smtClean="0">
                <a:ln>
                  <a:noFill/>
                </a:ln>
                <a:solidFill>
                  <a:srgbClr val="FFFFFF"/>
                </a:solidFill>
                <a:effectLst/>
                <a:ea typeface="Roboto Mono"/>
              </a:rPr>
              <a:t> /usr/local/bin/</a:t>
            </a:r>
            <a:r>
              <a:rPr kumimoji="0" lang="zh-TW" altLang="zh-TW" b="0" i="0" u="none" strike="noStrike" cap="none" normalizeH="0" baseline="0" dirty="0" smtClean="0">
                <a:ln>
                  <a:noFill/>
                </a:ln>
                <a:solidFill>
                  <a:srgbClr val="FFFFFF"/>
                </a:solidFill>
                <a:effectLst/>
              </a:rPr>
              <a:t> </a:t>
            </a:r>
          </a:p>
        </p:txBody>
      </p:sp>
      <p:sp>
        <p:nvSpPr>
          <p:cNvPr id="3" name="Rectangle 2"/>
          <p:cNvSpPr>
            <a:spLocks noChangeArrowheads="1"/>
          </p:cNvSpPr>
          <p:nvPr/>
        </p:nvSpPr>
        <p:spPr bwMode="auto">
          <a:xfrm>
            <a:off x="1096524" y="2572376"/>
            <a:ext cx="7048340" cy="175432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dirty="0" smtClean="0">
                <a:solidFill>
                  <a:srgbClr val="FFFFFF"/>
                </a:solidFill>
                <a:ea typeface="Rubik"/>
              </a:rPr>
              <a:t>Step6.</a:t>
            </a:r>
            <a:endParaRPr kumimoji="0" lang="en-US" altLang="zh-TW" b="0" i="1"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1" u="none" strike="noStrike" cap="none" normalizeH="0" baseline="0" dirty="0" smtClean="0">
                <a:ln>
                  <a:noFill/>
                </a:ln>
                <a:solidFill>
                  <a:schemeClr val="bg1">
                    <a:lumMod val="85000"/>
                  </a:schemeClr>
                </a:solidFill>
                <a:effectLst/>
                <a:ea typeface="Roboto Mono"/>
              </a:rPr>
              <a:t># Ubuntu/Debian</a:t>
            </a:r>
            <a:r>
              <a:rPr kumimoji="0" lang="zh-TW" altLang="zh-TW" b="0" i="0" u="none" strike="noStrike" cap="none" normalizeH="0" baseline="0" dirty="0" smtClean="0">
                <a:ln>
                  <a:noFill/>
                </a:ln>
                <a:solidFill>
                  <a:schemeClr val="bg1">
                    <a:lumMod val="85000"/>
                  </a:schemeClr>
                </a:solidFill>
                <a:effectLst/>
                <a:ea typeface="Roboto Mono"/>
              </a:rPr>
              <a:t> </a:t>
            </a:r>
            <a:endParaRPr kumimoji="0" lang="en-US" altLang="zh-TW" b="0" i="0" u="none" strike="noStrike" cap="none" normalizeH="0" baseline="0" dirty="0" smtClean="0">
              <a:ln>
                <a:noFill/>
              </a:ln>
              <a:solidFill>
                <a:schemeClr val="bg1">
                  <a:lumMod val="85000"/>
                </a:schemeClr>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chemeClr val="bg1"/>
                </a:solidFill>
                <a:effectLst/>
                <a:ea typeface="Roboto Mono"/>
              </a:rPr>
              <a:t>wget https://dl.influxdata.com/influxdb/releases/influxdb2-2.x.x-xxx.deb </a:t>
            </a:r>
            <a:endParaRPr kumimoji="0" lang="en-US" altLang="zh-TW" b="0" i="0" u="none" strike="noStrike" cap="none" normalizeH="0" baseline="0" dirty="0" smtClean="0">
              <a:ln>
                <a:noFill/>
              </a:ln>
              <a:solidFill>
                <a:schemeClr val="bg1"/>
              </a:solidFill>
              <a:effectLst/>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chemeClr val="bg1"/>
                </a:solidFill>
                <a:effectLst/>
                <a:ea typeface="Roboto Mono"/>
              </a:rPr>
              <a:t>sudo dpkg -i influxdb2_2.x.x_xxx.deb</a:t>
            </a:r>
            <a:endParaRPr kumimoji="0" lang="en-US" altLang="zh-TW" b="0" i="0" u="none" strike="noStrike" cap="none" normalizeH="0" baseline="0" dirty="0" smtClean="0">
              <a:ln>
                <a:noFill/>
              </a:ln>
              <a:solidFill>
                <a:schemeClr val="bg1"/>
              </a:solidFill>
              <a:effectLst/>
              <a:ea typeface="Roboto Mono"/>
            </a:endParaRPr>
          </a:p>
          <a:p>
            <a:pPr lvl="0" eaLnBrk="0" fontAlgn="base" hangingPunct="0">
              <a:spcBef>
                <a:spcPct val="0"/>
              </a:spcBef>
              <a:spcAft>
                <a:spcPct val="0"/>
              </a:spcAft>
            </a:pPr>
            <a:r>
              <a:rPr lang="zh-TW" altLang="zh-TW" dirty="0">
                <a:solidFill>
                  <a:schemeClr val="bg1"/>
                </a:solidFill>
                <a:ea typeface="Roboto Mono"/>
              </a:rPr>
              <a:t>sudo service influxdb start</a:t>
            </a:r>
            <a:endParaRPr lang="en-US" altLang="zh-TW" dirty="0">
              <a:solidFill>
                <a:schemeClr val="bg1"/>
              </a:solidFill>
              <a:ea typeface="Roboto Mono"/>
            </a:endParaRPr>
          </a:p>
          <a:p>
            <a:pPr eaLnBrk="0" fontAlgn="base" hangingPunct="0">
              <a:spcBef>
                <a:spcPct val="0"/>
              </a:spcBef>
              <a:spcAft>
                <a:spcPct val="0"/>
              </a:spcAft>
            </a:pPr>
            <a:r>
              <a:rPr lang="zh-TW" altLang="zh-TW" dirty="0">
                <a:solidFill>
                  <a:schemeClr val="bg1"/>
                </a:solidFill>
                <a:ea typeface="Roboto Mono"/>
              </a:rPr>
              <a:t>sudo service influxdb status</a:t>
            </a:r>
            <a:r>
              <a:rPr lang="zh-TW" altLang="zh-TW" dirty="0">
                <a:solidFill>
                  <a:schemeClr val="bg1"/>
                </a:solidFill>
              </a:rPr>
              <a:t> </a:t>
            </a:r>
          </a:p>
        </p:txBody>
      </p:sp>
      <p:pic>
        <p:nvPicPr>
          <p:cNvPr id="8" name="圖片 7"/>
          <p:cNvPicPr>
            <a:picLocks noChangeAspect="1"/>
          </p:cNvPicPr>
          <p:nvPr/>
        </p:nvPicPr>
        <p:blipFill rotWithShape="1">
          <a:blip r:embed="rId2"/>
          <a:srcRect t="2239"/>
          <a:stretch/>
        </p:blipFill>
        <p:spPr>
          <a:xfrm>
            <a:off x="1341794" y="4304259"/>
            <a:ext cx="9487393" cy="2327133"/>
          </a:xfrm>
          <a:prstGeom prst="rect">
            <a:avLst/>
          </a:prstGeom>
        </p:spPr>
      </p:pic>
      <p:sp>
        <p:nvSpPr>
          <p:cNvPr id="9" name="矩形 8"/>
          <p:cNvSpPr/>
          <p:nvPr/>
        </p:nvSpPr>
        <p:spPr>
          <a:xfrm>
            <a:off x="549923" y="361300"/>
            <a:ext cx="364715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err="1"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InfluxDB</a:t>
            </a: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r>
              <a:rPr kumimoji="0" lang="zh-TW" altLang="en-US"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架設流程</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735164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98002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err="1"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InfluxDB</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3784309" y="1925861"/>
            <a:ext cx="4623382" cy="630942"/>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zh-TW" altLang="en-US" sz="3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hlinkClick r:id="rId3" action="ppaction://hlinkfile"/>
              </a:rPr>
              <a:t>資料庫數據及</a:t>
            </a:r>
            <a:r>
              <a:rPr kumimoji="0" lang="en-US" altLang="zh-TW" sz="3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hlinkClick r:id="rId3" action="ppaction://hlinkfile"/>
              </a:rPr>
              <a:t>API</a:t>
            </a:r>
            <a:r>
              <a:rPr kumimoji="0" lang="zh-TW" altLang="en-US" sz="3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hlinkClick r:id="rId3" action="ppaction://hlinkfile"/>
              </a:rPr>
              <a:t>規劃</a:t>
            </a:r>
            <a:endParaRPr kumimoji="0" lang="en-US" altLang="zh-TW" sz="35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5105986" y="3970123"/>
            <a:ext cx="1980029" cy="630942"/>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zh-TW" altLang="en-US" sz="3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hlinkClick r:id="rId4"/>
              </a:rPr>
              <a:t>網站連結</a:t>
            </a:r>
            <a:endParaRPr kumimoji="0" lang="en-US" altLang="zh-TW" sz="35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82001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420179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Edge Computing</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2412954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195968" cy="553998"/>
          </a:xfrm>
          <a:prstGeom prst="rect">
            <a:avLst/>
          </a:prstGeom>
        </p:spPr>
        <p:txBody>
          <a:bodyPr wrap="none">
            <a:spAutoFit/>
          </a:bodyPr>
          <a:lstStyle/>
          <a:p>
            <a:pPr fontAlgn="ctr">
              <a:buClr>
                <a:srgbClr val="003399"/>
              </a:buClr>
              <a:buSzPct val="75000"/>
              <a:defRPr/>
            </a:pPr>
            <a:r>
              <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ntro</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604" y="77836"/>
            <a:ext cx="3499244" cy="283464"/>
          </a:xfrm>
          <a:prstGeom prst="rect">
            <a:avLst/>
          </a:prstGeom>
        </p:spPr>
      </p:pic>
      <p:sp>
        <p:nvSpPr>
          <p:cNvPr id="38" name="矩形 37"/>
          <p:cNvSpPr/>
          <p:nvPr/>
        </p:nvSpPr>
        <p:spPr>
          <a:xfrm>
            <a:off x="1388123" y="1400525"/>
            <a:ext cx="9502381" cy="1308050"/>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描述</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邊緣運算是一種分散式運算的架構</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將應用程式</a:t>
            </a:r>
            <a:r>
              <a:rPr lang="zh-TW" altLang="en-US" dirty="0">
                <a:solidFill>
                  <a:schemeClr val="bg1"/>
                </a:solidFill>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數據資料與服務的運算</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由網路中心節點</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移往網路上的邊緣節點來做處理</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邊緣節點更接近使用者的終端裝置</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可以加快資料處理與傳輸的速度</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減少延遲</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適合和處理巨量資料</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9" name="圖片 28"/>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430301" y="2901828"/>
            <a:ext cx="7331398" cy="3450972"/>
          </a:xfrm>
          <a:prstGeom prst="rect">
            <a:avLst/>
          </a:prstGeom>
        </p:spPr>
      </p:pic>
    </p:spTree>
    <p:extLst>
      <p:ext uri="{BB962C8B-B14F-4D97-AF65-F5344CB8AC3E}">
        <p14:creationId xmlns:p14="http://schemas.microsoft.com/office/powerpoint/2010/main" val="372027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923" y="361300"/>
            <a:ext cx="4644156" cy="553998"/>
          </a:xfrm>
          <a:prstGeom prst="rect">
            <a:avLst/>
          </a:prstGeom>
        </p:spPr>
        <p:txBody>
          <a:bodyPr wrap="none">
            <a:spAutoFit/>
          </a:bodyPr>
          <a:lstStyle/>
          <a:p>
            <a:pPr fontAlgn="ctr">
              <a:buClr>
                <a:srgbClr val="003399"/>
              </a:buClr>
              <a:buSzPct val="75000"/>
              <a:defRPr/>
            </a:pP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Why Edge Computing</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388123" y="1400525"/>
            <a:ext cx="9502381" cy="754053"/>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背景</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接收車輛資料</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丟入</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ML</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模型進行預測後</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對車輛危險行為發出警示</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388123" y="2200268"/>
            <a:ext cx="950238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p:txBody>
      </p:sp>
      <p:grpSp>
        <p:nvGrpSpPr>
          <p:cNvPr id="9" name="群組 8"/>
          <p:cNvGrpSpPr/>
          <p:nvPr/>
        </p:nvGrpSpPr>
        <p:grpSpPr>
          <a:xfrm>
            <a:off x="1118349" y="3132713"/>
            <a:ext cx="1877437" cy="2488243"/>
            <a:chOff x="1113226" y="3132713"/>
            <a:chExt cx="1877437" cy="2488243"/>
          </a:xfrm>
        </p:grpSpPr>
        <p:sp>
          <p:nvSpPr>
            <p:cNvPr id="2" name="矩形 1"/>
            <p:cNvSpPr/>
            <p:nvPr/>
          </p:nvSpPr>
          <p:spPr>
            <a:xfrm>
              <a:off x="1113226" y="3132713"/>
              <a:ext cx="1877437" cy="430887"/>
            </a:xfrm>
            <a:prstGeom prst="rect">
              <a:avLst/>
            </a:prstGeom>
          </p:spPr>
          <p:txBody>
            <a:bodyPr wrap="none">
              <a:spAutoFit/>
            </a:bodyPr>
            <a:lstStyle/>
            <a:p>
              <a:pPr fontAlgn="ctr">
                <a:buClr>
                  <a:srgbClr val="003399"/>
                </a:buClr>
                <a:buSzPct val="75000"/>
                <a:defRPr/>
              </a:pPr>
              <a:r>
                <a:rPr lang="zh-TW" altLang="en-US"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減少</a:t>
              </a:r>
              <a:r>
                <a:rPr lang="zh-TW" altLang="en-US"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數據傳輸</a:t>
              </a:r>
              <a:endParaRPr lang="en-US" altLang="zh-TW"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050" name="Picture 2" descr="Cloud fre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61" y="4018991"/>
              <a:ext cx="1601965" cy="1601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群組 9"/>
          <p:cNvGrpSpPr/>
          <p:nvPr/>
        </p:nvGrpSpPr>
        <p:grpSpPr>
          <a:xfrm>
            <a:off x="4129853" y="3132713"/>
            <a:ext cx="2709203" cy="2353666"/>
            <a:chOff x="4432275" y="3163491"/>
            <a:chExt cx="2709203" cy="2353666"/>
          </a:xfrm>
        </p:grpSpPr>
        <p:sp>
          <p:nvSpPr>
            <p:cNvPr id="5" name="矩形 4"/>
            <p:cNvSpPr/>
            <p:nvPr/>
          </p:nvSpPr>
          <p:spPr>
            <a:xfrm>
              <a:off x="4432275" y="3163491"/>
              <a:ext cx="2709203" cy="430887"/>
            </a:xfrm>
            <a:prstGeom prst="rect">
              <a:avLst/>
            </a:prstGeom>
          </p:spPr>
          <p:txBody>
            <a:bodyPr wrap="none">
              <a:spAutoFit/>
            </a:bodyPr>
            <a:lstStyle/>
            <a:p>
              <a:pPr fontAlgn="ctr">
                <a:buClr>
                  <a:srgbClr val="003399"/>
                </a:buClr>
                <a:buSzPct val="75000"/>
                <a:defRPr/>
              </a:pPr>
              <a:r>
                <a:rPr lang="zh-TW" altLang="en-US"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減少</a:t>
              </a:r>
              <a:r>
                <a:rPr lang="en-US" altLang="zh-TW"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sever</a:t>
              </a:r>
              <a:r>
                <a:rPr lang="zh-TW" altLang="en-US"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運算壓力</a:t>
              </a:r>
              <a:endParaRPr lang="en-US" altLang="zh-TW"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052" name="Picture 4" descr="Cloud service premium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247" y="4123899"/>
              <a:ext cx="1393258" cy="1393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群組 11"/>
          <p:cNvGrpSpPr/>
          <p:nvPr/>
        </p:nvGrpSpPr>
        <p:grpSpPr>
          <a:xfrm>
            <a:off x="8255251" y="3102212"/>
            <a:ext cx="2536272" cy="2391605"/>
            <a:chOff x="8250128" y="3102212"/>
            <a:chExt cx="2536272" cy="2391605"/>
          </a:xfrm>
        </p:grpSpPr>
        <p:sp>
          <p:nvSpPr>
            <p:cNvPr id="7" name="矩形 6"/>
            <p:cNvSpPr/>
            <p:nvPr/>
          </p:nvSpPr>
          <p:spPr>
            <a:xfrm>
              <a:off x="8250128" y="3102212"/>
              <a:ext cx="2536272" cy="769441"/>
            </a:xfrm>
            <a:prstGeom prst="rect">
              <a:avLst/>
            </a:prstGeom>
          </p:spPr>
          <p:txBody>
            <a:bodyPr wrap="none">
              <a:spAutoFit/>
            </a:bodyPr>
            <a:lstStyle/>
            <a:p>
              <a:pPr algn="ctr" fontAlgn="ctr">
                <a:buClr>
                  <a:srgbClr val="003399"/>
                </a:buClr>
                <a:buSzPct val="75000"/>
                <a:defRPr/>
              </a:pPr>
              <a:r>
                <a:rPr lang="zh-TW" altLang="en-US"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縮短</a:t>
              </a:r>
              <a:r>
                <a:rPr lang="zh-TW" altLang="en-US"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警示發出</a:t>
              </a:r>
              <a:r>
                <a:rPr lang="zh-TW" altLang="en-US"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時間 </a:t>
              </a:r>
              <a:endParaRPr lang="en-US" altLang="zh-TW"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algn="ctr" fontAlgn="ctr">
                <a:buClr>
                  <a:srgbClr val="003399"/>
                </a:buClr>
                <a:buSzPct val="75000"/>
                <a:defRPr/>
              </a:pPr>
              <a:r>
                <a:rPr lang="zh-TW" altLang="en-US"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即時的行為</a:t>
              </a:r>
              <a:r>
                <a:rPr lang="zh-TW" altLang="en-US"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警</a:t>
              </a:r>
              <a:r>
                <a:rPr lang="zh-TW" altLang="en-US" sz="22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示</a:t>
              </a:r>
              <a:endParaRPr lang="en-US" altLang="zh-TW" sz="22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1" name="Picture 2" descr="Clock fre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6556" y="4137057"/>
              <a:ext cx="1356760" cy="13567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3566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4255332" cy="553998"/>
          </a:xfrm>
          <a:prstGeom prst="rect">
            <a:avLst/>
          </a:prstGeom>
        </p:spPr>
        <p:txBody>
          <a:bodyPr wrap="none">
            <a:spAutoFit/>
          </a:bodyPr>
          <a:lstStyle/>
          <a:p>
            <a:pPr fontAlgn="ctr">
              <a:buClr>
                <a:srgbClr val="003399"/>
              </a:buClr>
              <a:buSzPct val="75000"/>
              <a:defRPr/>
            </a:pP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How To Implement</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24" name="群組 23"/>
          <p:cNvGrpSpPr/>
          <p:nvPr/>
        </p:nvGrpSpPr>
        <p:grpSpPr>
          <a:xfrm>
            <a:off x="2321336" y="2226728"/>
            <a:ext cx="1595336" cy="3213124"/>
            <a:chOff x="2198793" y="2226730"/>
            <a:chExt cx="1595336" cy="3213124"/>
          </a:xfrm>
        </p:grpSpPr>
        <p:sp>
          <p:nvSpPr>
            <p:cNvPr id="11" name="圓角矩形 10"/>
            <p:cNvSpPr/>
            <p:nvPr/>
          </p:nvSpPr>
          <p:spPr>
            <a:xfrm>
              <a:off x="2198793" y="2226730"/>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solidFill>
                    <a:schemeClr val="tx1"/>
                  </a:solidFill>
                </a:rPr>
                <a:t>VCU</a:t>
              </a:r>
              <a:r>
                <a:rPr lang="zh-TW" altLang="en-US" dirty="0" smtClean="0">
                  <a:solidFill>
                    <a:schemeClr val="tx1"/>
                  </a:solidFill>
                </a:rPr>
                <a:t>資料傳出</a:t>
              </a:r>
              <a:endParaRPr lang="zh-TW" altLang="en-US" dirty="0">
                <a:solidFill>
                  <a:schemeClr val="tx1"/>
                </a:solidFill>
              </a:endParaRPr>
            </a:p>
          </p:txBody>
        </p:sp>
        <p:sp>
          <p:nvSpPr>
            <p:cNvPr id="12" name="圓角矩形 11"/>
            <p:cNvSpPr/>
            <p:nvPr/>
          </p:nvSpPr>
          <p:spPr>
            <a:xfrm>
              <a:off x="2198793" y="3487960"/>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solidFill>
                    <a:schemeClr val="tx1"/>
                  </a:solidFill>
                </a:rPr>
                <a:t>手機</a:t>
              </a:r>
              <a:endParaRPr lang="en-US" altLang="zh-TW" dirty="0" smtClean="0">
                <a:solidFill>
                  <a:schemeClr val="tx1"/>
                </a:solidFill>
              </a:endParaRPr>
            </a:p>
            <a:p>
              <a:pPr algn="ctr"/>
              <a:r>
                <a:rPr lang="zh-TW" altLang="en-US" dirty="0" smtClean="0">
                  <a:solidFill>
                    <a:schemeClr val="tx1"/>
                  </a:solidFill>
                </a:rPr>
                <a:t>計算</a:t>
              </a:r>
              <a:r>
                <a:rPr lang="en-US" altLang="zh-TW" dirty="0" smtClean="0">
                  <a:solidFill>
                    <a:schemeClr val="tx1"/>
                  </a:solidFill>
                </a:rPr>
                <a:t>/</a:t>
              </a:r>
              <a:r>
                <a:rPr lang="zh-TW" altLang="en-US" dirty="0" smtClean="0">
                  <a:solidFill>
                    <a:schemeClr val="tx1"/>
                  </a:solidFill>
                </a:rPr>
                <a:t>警示</a:t>
              </a:r>
              <a:endParaRPr lang="zh-TW" altLang="en-US" dirty="0">
                <a:solidFill>
                  <a:schemeClr val="tx1"/>
                </a:solidFill>
              </a:endParaRPr>
            </a:p>
          </p:txBody>
        </p:sp>
        <p:sp>
          <p:nvSpPr>
            <p:cNvPr id="13" name="圓角矩形 12"/>
            <p:cNvSpPr/>
            <p:nvPr/>
          </p:nvSpPr>
          <p:spPr>
            <a:xfrm>
              <a:off x="2198793" y="4749191"/>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solidFill>
                    <a:schemeClr val="tx1"/>
                  </a:solidFill>
                </a:rPr>
                <a:t>回傳雲端</a:t>
              </a:r>
              <a:endParaRPr lang="zh-TW" altLang="en-US" dirty="0">
                <a:solidFill>
                  <a:schemeClr val="tx1"/>
                </a:solidFill>
              </a:endParaRPr>
            </a:p>
          </p:txBody>
        </p:sp>
        <p:sp>
          <p:nvSpPr>
            <p:cNvPr id="18" name="向右箭號 17"/>
            <p:cNvSpPr/>
            <p:nvPr/>
          </p:nvSpPr>
          <p:spPr>
            <a:xfrm rot="5400000">
              <a:off x="2819126" y="4342311"/>
              <a:ext cx="354671" cy="243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右箭號 18"/>
            <p:cNvSpPr/>
            <p:nvPr/>
          </p:nvSpPr>
          <p:spPr>
            <a:xfrm rot="5400000">
              <a:off x="2819126" y="3081081"/>
              <a:ext cx="354671" cy="243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5" name="群組 24"/>
          <p:cNvGrpSpPr/>
          <p:nvPr/>
        </p:nvGrpSpPr>
        <p:grpSpPr>
          <a:xfrm>
            <a:off x="8125356" y="2226728"/>
            <a:ext cx="1595336" cy="3213124"/>
            <a:chOff x="8322012" y="2226729"/>
            <a:chExt cx="1595336" cy="3213124"/>
          </a:xfrm>
        </p:grpSpPr>
        <p:sp>
          <p:nvSpPr>
            <p:cNvPr id="8" name="圓角矩形 7"/>
            <p:cNvSpPr/>
            <p:nvPr/>
          </p:nvSpPr>
          <p:spPr>
            <a:xfrm>
              <a:off x="8322012" y="2226729"/>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solidFill>
                    <a:schemeClr val="tx1"/>
                  </a:solidFill>
                </a:rPr>
                <a:t>VCU</a:t>
              </a:r>
              <a:r>
                <a:rPr lang="zh-TW" altLang="en-US" dirty="0" smtClean="0">
                  <a:solidFill>
                    <a:schemeClr val="tx1"/>
                  </a:solidFill>
                </a:rPr>
                <a:t>資料計算</a:t>
              </a:r>
              <a:endParaRPr lang="zh-TW" altLang="en-US" dirty="0">
                <a:solidFill>
                  <a:schemeClr val="tx1"/>
                </a:solidFill>
              </a:endParaRPr>
            </a:p>
          </p:txBody>
        </p:sp>
        <p:sp>
          <p:nvSpPr>
            <p:cNvPr id="9" name="圓角矩形 8"/>
            <p:cNvSpPr/>
            <p:nvPr/>
          </p:nvSpPr>
          <p:spPr>
            <a:xfrm>
              <a:off x="8322012" y="3487959"/>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solidFill>
                    <a:schemeClr val="tx1"/>
                  </a:solidFill>
                </a:rPr>
                <a:t>手機警示</a:t>
              </a:r>
              <a:endParaRPr lang="zh-TW" altLang="en-US" dirty="0">
                <a:solidFill>
                  <a:schemeClr val="tx1"/>
                </a:solidFill>
              </a:endParaRPr>
            </a:p>
          </p:txBody>
        </p:sp>
        <p:sp>
          <p:nvSpPr>
            <p:cNvPr id="10" name="圓角矩形 9"/>
            <p:cNvSpPr/>
            <p:nvPr/>
          </p:nvSpPr>
          <p:spPr>
            <a:xfrm>
              <a:off x="8322012" y="4749190"/>
              <a:ext cx="1595336" cy="690663"/>
            </a:xfrm>
            <a:prstGeom prst="round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solidFill>
                    <a:schemeClr val="tx1"/>
                  </a:solidFill>
                </a:rPr>
                <a:t>回傳雲端</a:t>
              </a:r>
              <a:endParaRPr lang="zh-TW" altLang="en-US" dirty="0">
                <a:solidFill>
                  <a:schemeClr val="tx1"/>
                </a:solidFill>
              </a:endParaRPr>
            </a:p>
          </p:txBody>
        </p:sp>
        <p:sp>
          <p:nvSpPr>
            <p:cNvPr id="21" name="向右箭號 20"/>
            <p:cNvSpPr/>
            <p:nvPr/>
          </p:nvSpPr>
          <p:spPr>
            <a:xfrm rot="5400000">
              <a:off x="8942345" y="3081080"/>
              <a:ext cx="354671" cy="243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rot="5400000">
              <a:off x="8942345" y="4342310"/>
              <a:ext cx="354671" cy="243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矩形 19"/>
          <p:cNvSpPr/>
          <p:nvPr/>
        </p:nvSpPr>
        <p:spPr>
          <a:xfrm>
            <a:off x="2164227" y="1400525"/>
            <a:ext cx="183384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手機運算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3" name="矩形 22"/>
          <p:cNvSpPr/>
          <p:nvPr/>
        </p:nvSpPr>
        <p:spPr>
          <a:xfrm>
            <a:off x="7933562" y="1400525"/>
            <a:ext cx="1978924"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VCU</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運算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605620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4106252" cy="553998"/>
          </a:xfrm>
          <a:prstGeom prst="rect">
            <a:avLst/>
          </a:prstGeom>
        </p:spPr>
        <p:txBody>
          <a:bodyPr wrap="none">
            <a:spAutoFit/>
          </a:bodyPr>
          <a:lstStyle/>
          <a:p>
            <a:pPr fontAlgn="ctr">
              <a:buClr>
                <a:srgbClr val="003399"/>
              </a:buClr>
              <a:buSzPct val="75000"/>
              <a:defRPr/>
            </a:pP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How To </a:t>
            </a:r>
            <a:r>
              <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mplement</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2" name="矩形 1"/>
          <p:cNvSpPr/>
          <p:nvPr/>
        </p:nvSpPr>
        <p:spPr>
          <a:xfrm>
            <a:off x="2164227" y="1400525"/>
            <a:ext cx="190955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手機運算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7933561" y="1400525"/>
            <a:ext cx="2224083"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VCU</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運算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3" name="群組 12"/>
          <p:cNvGrpSpPr/>
          <p:nvPr/>
        </p:nvGrpSpPr>
        <p:grpSpPr>
          <a:xfrm>
            <a:off x="623039" y="2025824"/>
            <a:ext cx="4993178" cy="4515998"/>
            <a:chOff x="932688" y="2025824"/>
            <a:chExt cx="4993178" cy="4515998"/>
          </a:xfrm>
          <a:solidFill>
            <a:srgbClr val="393E46"/>
          </a:solidFill>
        </p:grpSpPr>
        <p:sp>
          <p:nvSpPr>
            <p:cNvPr id="20" name="圓角矩形 19"/>
            <p:cNvSpPr/>
            <p:nvPr/>
          </p:nvSpPr>
          <p:spPr>
            <a:xfrm>
              <a:off x="932688" y="2025824"/>
              <a:ext cx="4993178" cy="4515998"/>
            </a:xfrm>
            <a:prstGeom prst="roundRect">
              <a:avLst/>
            </a:prstGeom>
            <a:grp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grpSp>
          <p:nvGrpSpPr>
            <p:cNvPr id="7" name="群組 6"/>
            <p:cNvGrpSpPr/>
            <p:nvPr/>
          </p:nvGrpSpPr>
          <p:grpSpPr>
            <a:xfrm>
              <a:off x="1078541" y="2362806"/>
              <a:ext cx="4792913" cy="2693045"/>
              <a:chOff x="2102217" y="2328730"/>
              <a:chExt cx="4792913" cy="2693045"/>
            </a:xfrm>
            <a:grpFill/>
          </p:grpSpPr>
          <p:sp>
            <p:nvSpPr>
              <p:cNvPr id="28" name="矩形 27"/>
              <p:cNvSpPr/>
              <p:nvPr/>
            </p:nvSpPr>
            <p:spPr>
              <a:xfrm>
                <a:off x="2102217" y="2328730"/>
                <a:ext cx="2442800" cy="2416046"/>
              </a:xfrm>
              <a:prstGeom prst="rect">
                <a:avLst/>
              </a:prstGeom>
              <a:grpFill/>
            </p:spPr>
            <p:txBody>
              <a:bodyPr wrap="square">
                <a:spAutoFit/>
              </a:bodyPr>
              <a:lstStyle/>
              <a:p>
                <a:pPr fontAlgn="ctr">
                  <a:buClr>
                    <a:srgbClr val="D75244"/>
                  </a:buClr>
                  <a:buSzPct val="75000"/>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計算速度快</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計算結果可以直接在同裝置上警示</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有較足夠的使用空間</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可放入較完整模型</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矩形 11"/>
              <p:cNvSpPr/>
              <p:nvPr/>
            </p:nvSpPr>
            <p:spPr>
              <a:xfrm>
                <a:off x="4452330" y="2328730"/>
                <a:ext cx="2442800" cy="2693045"/>
              </a:xfrm>
              <a:prstGeom prst="rect">
                <a:avLst/>
              </a:prstGeom>
              <a:noFill/>
            </p:spPr>
            <p:txBody>
              <a:bodyPr wrap="square">
                <a:spAutoFit/>
              </a:bodyPr>
              <a:lstStyle/>
              <a:p>
                <a:pPr fontAlgn="ctr">
                  <a:buClr>
                    <a:srgbClr val="D75244"/>
                  </a:buClr>
                  <a:buSzPct val="75000"/>
                  <a:defRPr/>
                </a:pP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缺</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點</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需佔用用戶裝置效能</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可能被質疑耗電等問題</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用戶藍芽無連線時</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將無法接收到</a:t>
                </a:r>
                <a:r>
                  <a:rPr lang="en-US" altLang="zh-TW" b="1" dirty="0" err="1"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vcu</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資料</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grpSp>
        <p:nvGrpSpPr>
          <p:cNvPr id="14" name="群組 13"/>
          <p:cNvGrpSpPr/>
          <p:nvPr/>
        </p:nvGrpSpPr>
        <p:grpSpPr>
          <a:xfrm>
            <a:off x="6522246" y="2025824"/>
            <a:ext cx="5046715" cy="4515998"/>
            <a:chOff x="6831895" y="2025824"/>
            <a:chExt cx="5046715" cy="4515998"/>
          </a:xfrm>
          <a:solidFill>
            <a:srgbClr val="393E46"/>
          </a:solidFill>
        </p:grpSpPr>
        <p:sp>
          <p:nvSpPr>
            <p:cNvPr id="8" name="圓角矩形 7"/>
            <p:cNvSpPr/>
            <p:nvPr/>
          </p:nvSpPr>
          <p:spPr>
            <a:xfrm>
              <a:off x="6831895" y="2025824"/>
              <a:ext cx="5046715" cy="4515998"/>
            </a:xfrm>
            <a:prstGeom prst="roundRect">
              <a:avLst/>
            </a:prstGeom>
            <a:grp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grpSp>
          <p:nvGrpSpPr>
            <p:cNvPr id="11" name="群組 10"/>
            <p:cNvGrpSpPr/>
            <p:nvPr/>
          </p:nvGrpSpPr>
          <p:grpSpPr>
            <a:xfrm>
              <a:off x="7047465" y="2362805"/>
              <a:ext cx="4707015" cy="2416046"/>
              <a:chOff x="7484985" y="2362806"/>
              <a:chExt cx="4707015" cy="2416046"/>
            </a:xfrm>
            <a:grpFill/>
          </p:grpSpPr>
          <p:sp>
            <p:nvSpPr>
              <p:cNvPr id="9" name="矩形 8"/>
              <p:cNvSpPr/>
              <p:nvPr/>
            </p:nvSpPr>
            <p:spPr>
              <a:xfrm>
                <a:off x="7484985" y="2362806"/>
                <a:ext cx="2442800" cy="754053"/>
              </a:xfrm>
              <a:prstGeom prst="rect">
                <a:avLst/>
              </a:prstGeom>
              <a:grpFill/>
            </p:spPr>
            <p:txBody>
              <a:bodyPr wrap="square">
                <a:spAutoFit/>
              </a:bodyPr>
              <a:lstStyle/>
              <a:p>
                <a:pPr fontAlgn="ctr">
                  <a:buClr>
                    <a:srgbClr val="D75244"/>
                  </a:buClr>
                  <a:buSzPct val="75000"/>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優點</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可離線運算</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9" name="矩形 18"/>
              <p:cNvSpPr/>
              <p:nvPr/>
            </p:nvSpPr>
            <p:spPr>
              <a:xfrm>
                <a:off x="9749200" y="2362806"/>
                <a:ext cx="2442800" cy="2416046"/>
              </a:xfrm>
              <a:prstGeom prst="rect">
                <a:avLst/>
              </a:prstGeom>
              <a:grpFill/>
            </p:spPr>
            <p:txBody>
              <a:bodyPr wrap="square">
                <a:spAutoFit/>
              </a:bodyPr>
              <a:lstStyle/>
              <a:p>
                <a:pPr fontAlgn="ctr">
                  <a:buClr>
                    <a:srgbClr val="D75244"/>
                  </a:buClr>
                  <a:buSzPct val="75000"/>
                  <a:defRPr/>
                </a:pP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缺</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點</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須配合</a:t>
                </a:r>
                <a:r>
                  <a:rPr lang="en-US" altLang="zh-TW" b="1" dirty="0" err="1"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vcu</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原本運算工作</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效能差</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D75244"/>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使用空間少</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無法建立好的模型</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spTree>
    <p:extLst>
      <p:ext uri="{BB962C8B-B14F-4D97-AF65-F5344CB8AC3E}">
        <p14:creationId xmlns:p14="http://schemas.microsoft.com/office/powerpoint/2010/main" val="384959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3582263"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Model Predict</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1045146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4943982"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Statistical </a:t>
            </a: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nalysis</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3076946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076319" y="2734366"/>
            <a:ext cx="6187207" cy="775597"/>
          </a:xfrm>
          <a:prstGeom prst="rect">
            <a:avLst/>
          </a:prstGeom>
        </p:spPr>
        <p:txBody>
          <a:bodyPr wrap="none">
            <a:spAutoFit/>
          </a:bodyPr>
          <a:lstStyle/>
          <a:p>
            <a:pPr fontAlgn="ctr">
              <a:buClr>
                <a:srgbClr val="003399"/>
              </a:buClr>
              <a:buSzPct val="75000"/>
              <a:defRPr/>
            </a:pPr>
            <a:r>
              <a:rPr lang="en-US" altLang="zh-TW" sz="48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Machine </a:t>
            </a:r>
            <a:r>
              <a:rPr lang="en-US" altLang="zh-TW" sz="48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Learning</a:t>
            </a:r>
            <a:endParaRPr lang="en-US" altLang="zh-TW" sz="4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a:extLst>
              <a:ext uri="{FF2B5EF4-FFF2-40B4-BE49-F238E27FC236}">
                <a16:creationId xmlns:a16="http://schemas.microsoft.com/office/drawing/2014/main" id="{DBC958EC-717D-BD46-A52E-C39FBC968E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91708" y="358946"/>
            <a:ext cx="3485322" cy="5569139"/>
          </a:xfrm>
          <a:prstGeom prst="rect">
            <a:avLst/>
          </a:prstGeom>
        </p:spPr>
      </p:pic>
    </p:spTree>
    <p:extLst>
      <p:ext uri="{BB962C8B-B14F-4D97-AF65-F5344CB8AC3E}">
        <p14:creationId xmlns:p14="http://schemas.microsoft.com/office/powerpoint/2010/main" val="4076780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877711" cy="553998"/>
          </a:xfrm>
          <a:prstGeom prst="rect">
            <a:avLst/>
          </a:prstGeom>
        </p:spPr>
        <p:txBody>
          <a:bodyPr wrap="none">
            <a:spAutoFit/>
          </a:bodyPr>
          <a:lstStyle/>
          <a:p>
            <a:pPr fontAlgn="ctr">
              <a:buClr>
                <a:srgbClr val="003399"/>
              </a:buClr>
              <a:buSzPct val="75000"/>
              <a:defRPr/>
            </a:pPr>
            <a:r>
              <a:rPr lang="zh-TW" altLang="en-US"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演算法基本概念</a:t>
            </a:r>
            <a:endPar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7" name="矩形 36"/>
          <p:cNvSpPr/>
          <p:nvPr/>
        </p:nvSpPr>
        <p:spPr>
          <a:xfrm>
            <a:off x="1228087" y="1185313"/>
            <a:ext cx="7778870" cy="2354491"/>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Intro:</a:t>
            </a:r>
          </a:p>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Ant Colony Optimization</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為蟻群演算法</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a:p>
            <a:pPr marL="342900" indent="-342900" fontAlgn="ctr">
              <a:buClr>
                <a:srgbClr val="D75244"/>
              </a:buClr>
              <a:buSzPct val="75000"/>
              <a:buFont typeface="Wingdings" panose="05000000000000000000" pitchFamily="2" charset="2"/>
              <a:buChar char="Ø"/>
              <a:defRPr/>
            </a:pP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輸</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入資訊</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D75244"/>
              </a:buClr>
              <a:buSzPct val="75000"/>
              <a:defRPr/>
            </a:pP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a:p>
            <a:pPr marL="342900" indent="-342900" fontAlgn="ctr">
              <a:buClr>
                <a:srgbClr val="D75244"/>
              </a:buClr>
              <a:buSzPct val="75000"/>
              <a:buFont typeface="Wingdings" panose="05000000000000000000" pitchFamily="2" charset="2"/>
              <a:buChar char="Ø"/>
              <a:defRPr/>
            </a:pPr>
            <a:endParaRPr kumimoji="0" lang="en-US" altLang="zh-TW" b="1" i="0" u="none" strike="noStrike" kern="1200" cap="none" spc="0" normalizeH="0" baseline="0" noProof="0" dirty="0">
              <a:ln>
                <a:noFill/>
              </a:ln>
              <a:solidFill>
                <a:srgbClr val="EEEEEE"/>
              </a:soli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Tree>
    <p:extLst>
      <p:ext uri="{BB962C8B-B14F-4D97-AF65-F5344CB8AC3E}">
        <p14:creationId xmlns:p14="http://schemas.microsoft.com/office/powerpoint/2010/main" val="1989239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397495" y="3133727"/>
            <a:ext cx="195438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O</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utline</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cxnSp>
        <p:nvCxnSpPr>
          <p:cNvPr id="3" name="直線接點 2"/>
          <p:cNvCxnSpPr/>
          <p:nvPr/>
        </p:nvCxnSpPr>
        <p:spPr>
          <a:xfrm flipH="1">
            <a:off x="-1643109" y="204281"/>
            <a:ext cx="1303505" cy="6653719"/>
          </a:xfrm>
          <a:prstGeom prst="line">
            <a:avLst/>
          </a:prstGeom>
          <a:ln w="57150">
            <a:solidFill>
              <a:schemeClr val="accent3">
                <a:lumMod val="75000"/>
              </a:schemeClr>
            </a:solidFill>
            <a:headEnd type="oval" w="med" len="med"/>
            <a:tailEnd type="oval"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9" name="群組 18"/>
          <p:cNvGrpSpPr/>
          <p:nvPr/>
        </p:nvGrpSpPr>
        <p:grpSpPr>
          <a:xfrm>
            <a:off x="3538611" y="956833"/>
            <a:ext cx="6097627" cy="4937214"/>
            <a:chOff x="4063904" y="757417"/>
            <a:chExt cx="6097627" cy="4937214"/>
          </a:xfrm>
        </p:grpSpPr>
        <p:sp>
          <p:nvSpPr>
            <p:cNvPr id="10" name="標題 3"/>
            <p:cNvSpPr txBox="1">
              <a:spLocks/>
            </p:cNvSpPr>
            <p:nvPr/>
          </p:nvSpPr>
          <p:spPr>
            <a:xfrm>
              <a:off x="4917161" y="757417"/>
              <a:ext cx="182537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fontAlgn="ctr">
                <a:buClr>
                  <a:srgbClr val="00ADB5"/>
                </a:buClr>
                <a:buSzPct val="75000"/>
                <a:buFont typeface="Wingdings" panose="05000000000000000000" pitchFamily="2" charset="2"/>
                <a:buChar char="Ø"/>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ntro</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標題 3"/>
            <p:cNvSpPr txBox="1">
              <a:spLocks/>
            </p:cNvSpPr>
            <p:nvPr/>
          </p:nvSpPr>
          <p:spPr>
            <a:xfrm>
              <a:off x="4063904" y="5104085"/>
              <a:ext cx="334771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a:t>
              </a: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valuation</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標題 3"/>
            <p:cNvSpPr txBox="1">
              <a:spLocks/>
            </p:cNvSpPr>
            <p:nvPr/>
          </p:nvSpPr>
          <p:spPr>
            <a:xfrm>
              <a:off x="4783199" y="1471185"/>
              <a:ext cx="5378332"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fontAlgn="ctr">
                <a:buClr>
                  <a:srgbClr val="00ADB5"/>
                </a:buClr>
                <a:buSzPct val="75000"/>
                <a:buFont typeface="Wingdings" panose="05000000000000000000" pitchFamily="2" charset="2"/>
                <a:buChar char="Ø"/>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omain Knowledge</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標題 3"/>
            <p:cNvSpPr txBox="1">
              <a:spLocks/>
            </p:cNvSpPr>
            <p:nvPr/>
          </p:nvSpPr>
          <p:spPr>
            <a:xfrm>
              <a:off x="4501072" y="2920073"/>
              <a:ext cx="4833759"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Preprocess</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標題 3"/>
            <p:cNvSpPr txBox="1">
              <a:spLocks/>
            </p:cNvSpPr>
            <p:nvPr/>
          </p:nvSpPr>
          <p:spPr>
            <a:xfrm>
              <a:off x="4364534" y="3648076"/>
              <a:ext cx="3155031"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標題 3"/>
            <p:cNvSpPr txBox="1">
              <a:spLocks/>
            </p:cNvSpPr>
            <p:nvPr/>
          </p:nvSpPr>
          <p:spPr>
            <a:xfrm>
              <a:off x="4216963" y="4376079"/>
              <a:ext cx="2981907"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fontAlgn="ctr">
                <a:buClr>
                  <a:srgbClr val="00ADB5"/>
                </a:buClr>
                <a:buSzPct val="75000"/>
                <a:buFont typeface="Wingdings" panose="05000000000000000000" pitchFamily="2" charset="2"/>
                <a:buChar char="Ø"/>
                <a:defRPr/>
              </a:pPr>
              <a:r>
                <a:rPr lang="en-US" altLang="zh-TW" sz="3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Modeling</a:t>
              </a:r>
              <a:endParaRPr lang="en-US" altLang="zh-TW" sz="3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sp>
        <p:nvSpPr>
          <p:cNvPr id="20" name="標題 3"/>
          <p:cNvSpPr txBox="1">
            <a:spLocks/>
          </p:cNvSpPr>
          <p:nvPr/>
        </p:nvSpPr>
        <p:spPr>
          <a:xfrm>
            <a:off x="4121078" y="2398607"/>
            <a:ext cx="5538952"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fontAlgn="ctr">
              <a:buClr>
                <a:srgbClr val="00ADB5"/>
              </a:buClr>
              <a:buSzPct val="75000"/>
              <a:buFont typeface="Wingdings" panose="05000000000000000000" pitchFamily="2" charset="2"/>
              <a:buChar char="Ø"/>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Understanding</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741672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568" y="7118454"/>
            <a:ext cx="5715000" cy="4076700"/>
          </a:xfrm>
          <a:prstGeom prst="rect">
            <a:avLst/>
          </a:prstGeom>
        </p:spPr>
      </p:pic>
      <p:sp>
        <p:nvSpPr>
          <p:cNvPr id="9" name="矩形 8"/>
          <p:cNvSpPr/>
          <p:nvPr/>
        </p:nvSpPr>
        <p:spPr>
          <a:xfrm>
            <a:off x="549923" y="361300"/>
            <a:ext cx="2351926"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Definition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5" name="群組 14"/>
          <p:cNvGrpSpPr/>
          <p:nvPr/>
        </p:nvGrpSpPr>
        <p:grpSpPr>
          <a:xfrm>
            <a:off x="1351811" y="1242464"/>
            <a:ext cx="9488378" cy="4076700"/>
            <a:chOff x="230124" y="1144524"/>
            <a:chExt cx="9488378" cy="4076700"/>
          </a:xfrm>
        </p:grpSpPr>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24" y="1144524"/>
              <a:ext cx="5715000" cy="4076700"/>
            </a:xfrm>
            <a:prstGeom prst="rect">
              <a:avLst/>
            </a:prstGeom>
          </p:spPr>
        </p:pic>
        <p:pic>
          <p:nvPicPr>
            <p:cNvPr id="13" name="圖片 12"/>
            <p:cNvPicPr>
              <a:picLocks noChangeAspect="1"/>
            </p:cNvPicPr>
            <p:nvPr/>
          </p:nvPicPr>
          <p:blipFill rotWithShape="1">
            <a:blip r:embed="rId4">
              <a:extLst>
                <a:ext uri="{28A0092B-C50C-407E-A947-70E740481C1C}">
                  <a14:useLocalDpi xmlns:a14="http://schemas.microsoft.com/office/drawing/2010/main" val="0"/>
                </a:ext>
              </a:extLst>
            </a:blip>
            <a:srcRect l="49518"/>
            <a:stretch/>
          </p:blipFill>
          <p:spPr>
            <a:xfrm>
              <a:off x="4901184" y="1144524"/>
              <a:ext cx="2885024" cy="4076700"/>
            </a:xfrm>
            <a:prstGeom prst="rect">
              <a:avLst/>
            </a:prstGeom>
          </p:spPr>
        </p:pic>
        <p:pic>
          <p:nvPicPr>
            <p:cNvPr id="14" name="圖片 13"/>
            <p:cNvPicPr>
              <a:picLocks noChangeAspect="1"/>
            </p:cNvPicPr>
            <p:nvPr/>
          </p:nvPicPr>
          <p:blipFill rotWithShape="1">
            <a:blip r:embed="rId4">
              <a:extLst>
                <a:ext uri="{28A0092B-C50C-407E-A947-70E740481C1C}">
                  <a14:useLocalDpi xmlns:a14="http://schemas.microsoft.com/office/drawing/2010/main" val="0"/>
                </a:ext>
              </a:extLst>
            </a:blip>
            <a:srcRect l="49518"/>
            <a:stretch/>
          </p:blipFill>
          <p:spPr>
            <a:xfrm>
              <a:off x="6833478" y="1144524"/>
              <a:ext cx="2885024" cy="4076700"/>
            </a:xfrm>
            <a:prstGeom prst="rect">
              <a:avLst/>
            </a:prstGeom>
          </p:spPr>
        </p:pic>
      </p:grpSp>
      <p:sp>
        <p:nvSpPr>
          <p:cNvPr id="4" name="矩形 3"/>
          <p:cNvSpPr/>
          <p:nvPr/>
        </p:nvSpPr>
        <p:spPr>
          <a:xfrm>
            <a:off x="4191047" y="1872134"/>
            <a:ext cx="6611065" cy="2862322"/>
          </a:xfrm>
          <a:prstGeom prst="rect">
            <a:avLst/>
          </a:prstGeom>
        </p:spPr>
        <p:txBody>
          <a:bodyPr wrap="square">
            <a:spAutoFit/>
          </a:bodyPr>
          <a:lstStyle/>
          <a:p>
            <a:r>
              <a:rPr lang="en-US" altLang="zh-TW" sz="2000" b="1" dirty="0">
                <a:solidFill>
                  <a:schemeClr val="bg1"/>
                </a:solidFill>
                <a:latin typeface="Microsoft YaHei UI" panose="020B0503020204020204" pitchFamily="34" charset="-122"/>
                <a:ea typeface="Microsoft YaHei UI" panose="020B0503020204020204" pitchFamily="34" charset="-122"/>
              </a:rPr>
              <a:t>A computer program is said to learn from experience E with respect to some class of tasks T and performance measure P, if its performance at tasks in T, as measured by P, improves with experience E</a:t>
            </a:r>
            <a:r>
              <a:rPr lang="en-US" altLang="zh-TW" sz="2000" b="1" dirty="0" smtClean="0">
                <a:solidFill>
                  <a:schemeClr val="bg1"/>
                </a:solidFill>
                <a:latin typeface="Microsoft YaHei UI" panose="020B0503020204020204" pitchFamily="34" charset="-122"/>
                <a:ea typeface="Microsoft YaHei UI" panose="020B0503020204020204" pitchFamily="34" charset="-122"/>
              </a:rPr>
              <a:t>.</a:t>
            </a:r>
          </a:p>
          <a:p>
            <a:r>
              <a:rPr lang="en-US" altLang="zh-TW" sz="2000" b="1" dirty="0">
                <a:solidFill>
                  <a:schemeClr val="bg1"/>
                </a:solidFill>
                <a:latin typeface="Microsoft YaHei UI" panose="020B0503020204020204" pitchFamily="34" charset="-122"/>
                <a:ea typeface="Microsoft YaHei UI" panose="020B0503020204020204" pitchFamily="34" charset="-122"/>
              </a:rPr>
              <a:t>	</a:t>
            </a:r>
            <a:r>
              <a:rPr lang="en-US" altLang="zh-TW" sz="2000" b="1" dirty="0" smtClean="0">
                <a:solidFill>
                  <a:schemeClr val="bg1"/>
                </a:solidFill>
                <a:latin typeface="Microsoft YaHei UI" panose="020B0503020204020204" pitchFamily="34" charset="-122"/>
                <a:ea typeface="Microsoft YaHei UI" panose="020B0503020204020204" pitchFamily="34" charset="-122"/>
              </a:rPr>
              <a:t>					     </a:t>
            </a:r>
          </a:p>
          <a:p>
            <a:r>
              <a:rPr lang="en-US" altLang="zh-TW" sz="2000" b="1" dirty="0">
                <a:solidFill>
                  <a:schemeClr val="bg1"/>
                </a:solidFill>
                <a:latin typeface="Microsoft YaHei UI" panose="020B0503020204020204" pitchFamily="34" charset="-122"/>
                <a:ea typeface="Microsoft YaHei UI" panose="020B0503020204020204" pitchFamily="34" charset="-122"/>
              </a:rPr>
              <a:t> </a:t>
            </a:r>
            <a:r>
              <a:rPr lang="en-US" altLang="zh-TW" sz="2000" b="1" dirty="0" smtClean="0">
                <a:solidFill>
                  <a:schemeClr val="bg1"/>
                </a:solidFill>
                <a:latin typeface="Microsoft YaHei UI" panose="020B0503020204020204" pitchFamily="34" charset="-122"/>
                <a:ea typeface="Microsoft YaHei UI" panose="020B0503020204020204" pitchFamily="34" charset="-122"/>
              </a:rPr>
              <a:t>                                                              </a:t>
            </a:r>
          </a:p>
          <a:p>
            <a:r>
              <a:rPr lang="en-US" altLang="zh-TW" sz="2000" b="1" dirty="0">
                <a:solidFill>
                  <a:schemeClr val="bg1"/>
                </a:solidFill>
                <a:latin typeface="Microsoft YaHei UI" panose="020B0503020204020204" pitchFamily="34" charset="-122"/>
                <a:ea typeface="Microsoft YaHei UI" panose="020B0503020204020204" pitchFamily="34" charset="-122"/>
              </a:rPr>
              <a:t> </a:t>
            </a:r>
            <a:r>
              <a:rPr lang="en-US" altLang="zh-TW" sz="2000" b="1" dirty="0" smtClean="0">
                <a:solidFill>
                  <a:schemeClr val="bg1"/>
                </a:solidFill>
                <a:latin typeface="Microsoft YaHei UI" panose="020B0503020204020204" pitchFamily="34" charset="-122"/>
                <a:ea typeface="Microsoft YaHei UI" panose="020B0503020204020204" pitchFamily="34" charset="-122"/>
              </a:rPr>
              <a:t>                                                            </a:t>
            </a:r>
          </a:p>
          <a:p>
            <a:r>
              <a:rPr lang="zh-TW" altLang="en-US" sz="2000" b="1" dirty="0">
                <a:solidFill>
                  <a:schemeClr val="bg1"/>
                </a:solidFill>
                <a:latin typeface="Microsoft YaHei UI" panose="020B0503020204020204" pitchFamily="34" charset="-122"/>
                <a:ea typeface="Microsoft YaHei UI" panose="020B0503020204020204" pitchFamily="34" charset="-122"/>
              </a:rPr>
              <a:t> </a:t>
            </a:r>
            <a:r>
              <a:rPr lang="zh-TW" altLang="en-US" sz="2000" b="1" dirty="0" smtClean="0">
                <a:solidFill>
                  <a:schemeClr val="bg1"/>
                </a:solidFill>
                <a:latin typeface="Microsoft YaHei UI" panose="020B0503020204020204" pitchFamily="34" charset="-122"/>
                <a:ea typeface="Microsoft YaHei UI" panose="020B0503020204020204" pitchFamily="34" charset="-122"/>
              </a:rPr>
              <a:t>                                                              </a:t>
            </a:r>
            <a:endParaRPr lang="zh-TW" altLang="en-US" sz="2000" b="1" dirty="0">
              <a:solidFill>
                <a:schemeClr val="bg1"/>
              </a:solidFill>
              <a:latin typeface="Microsoft YaHei UI" panose="020B0503020204020204" pitchFamily="34" charset="-122"/>
              <a:ea typeface="Microsoft YaHei UI" panose="020B0503020204020204" pitchFamily="34" charset="-122"/>
            </a:endParaRPr>
          </a:p>
        </p:txBody>
      </p:sp>
      <p:sp>
        <p:nvSpPr>
          <p:cNvPr id="7" name="乘號 6"/>
          <p:cNvSpPr/>
          <p:nvPr/>
        </p:nvSpPr>
        <p:spPr>
          <a:xfrm>
            <a:off x="9531534" y="3722497"/>
            <a:ext cx="1631720" cy="58521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6" name="矩形 15"/>
          <p:cNvSpPr/>
          <p:nvPr/>
        </p:nvSpPr>
        <p:spPr>
          <a:xfrm>
            <a:off x="8577413" y="4213273"/>
            <a:ext cx="2386231" cy="400110"/>
          </a:xfrm>
          <a:prstGeom prst="rect">
            <a:avLst/>
          </a:prstGeom>
        </p:spPr>
        <p:txBody>
          <a:bodyPr wrap="none">
            <a:spAutoFit/>
          </a:bodyPr>
          <a:lstStyle/>
          <a:p>
            <a:r>
              <a:rPr lang="en-US" altLang="zh-TW" sz="2000" b="1" dirty="0">
                <a:solidFill>
                  <a:schemeClr val="bg1"/>
                </a:solidFill>
                <a:latin typeface="Microsoft YaHei UI" panose="020B0503020204020204" pitchFamily="34" charset="-122"/>
                <a:ea typeface="Microsoft YaHei UI" panose="020B0503020204020204" pitchFamily="34" charset="-122"/>
              </a:rPr>
              <a:t>-Tom M. Mitchell</a:t>
            </a:r>
            <a:endParaRPr lang="zh-TW" altLang="en-US" sz="2000" b="1"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6187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199915"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classification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7" name="群組 6"/>
          <p:cNvGrpSpPr/>
          <p:nvPr/>
        </p:nvGrpSpPr>
        <p:grpSpPr>
          <a:xfrm>
            <a:off x="1272299" y="2052045"/>
            <a:ext cx="2833357" cy="2753910"/>
            <a:chOff x="1290587" y="1690994"/>
            <a:chExt cx="2833357" cy="2753910"/>
          </a:xfrm>
        </p:grpSpPr>
        <p:sp>
          <p:nvSpPr>
            <p:cNvPr id="8" name="矩形 7"/>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監督</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式</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非監督式學習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矩形 10"/>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強化學習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spTree>
    <p:extLst>
      <p:ext uri="{BB962C8B-B14F-4D97-AF65-F5344CB8AC3E}">
        <p14:creationId xmlns:p14="http://schemas.microsoft.com/office/powerpoint/2010/main" val="16220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199915"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classification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3" name="群組 12"/>
          <p:cNvGrpSpPr/>
          <p:nvPr/>
        </p:nvGrpSpPr>
        <p:grpSpPr>
          <a:xfrm>
            <a:off x="1272299" y="2052045"/>
            <a:ext cx="2833357" cy="2753910"/>
            <a:chOff x="1290587" y="1690994"/>
            <a:chExt cx="2833357" cy="2753910"/>
          </a:xfrm>
        </p:grpSpPr>
        <p:sp>
          <p:nvSpPr>
            <p:cNvPr id="4" name="矩形 3"/>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監督</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式</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非監督式學習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強化學習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cxnSp>
        <p:nvCxnSpPr>
          <p:cNvPr id="10" name="直線接點 9"/>
          <p:cNvCxnSpPr/>
          <p:nvPr/>
        </p:nvCxnSpPr>
        <p:spPr>
          <a:xfrm>
            <a:off x="5451107"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
        <p:nvSpPr>
          <p:cNvPr id="14" name="圓角矩形 13"/>
          <p:cNvSpPr/>
          <p:nvPr/>
        </p:nvSpPr>
        <p:spPr>
          <a:xfrm>
            <a:off x="896754" y="2688336"/>
            <a:ext cx="4041648" cy="3136392"/>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476519" y="2059718"/>
            <a:ext cx="2741917" cy="477054"/>
          </a:xfrm>
          <a:prstGeom prst="rect">
            <a:avLst/>
          </a:prstGeom>
        </p:spPr>
        <p:txBody>
          <a:bodyPr wrap="square">
            <a:spAutoFit/>
          </a:bodyPr>
          <a:lstStyle/>
          <a:p>
            <a:pPr fontAlgn="ctr">
              <a:buClr>
                <a:srgbClr val="D75244"/>
              </a:buClr>
              <a:buSzPct val="75000"/>
              <a:defRPr/>
            </a:pP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統計分</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類</a:t>
            </a: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矩形 15"/>
          <p:cNvSpPr/>
          <p:nvPr/>
        </p:nvSpPr>
        <p:spPr>
          <a:xfrm>
            <a:off x="6476519" y="4335367"/>
            <a:ext cx="2741917" cy="477054"/>
          </a:xfrm>
          <a:prstGeom prst="rect">
            <a:avLst/>
          </a:prstGeom>
        </p:spPr>
        <p:txBody>
          <a:bodyPr wrap="square">
            <a:spAutoFit/>
          </a:bodyPr>
          <a:lstStyle/>
          <a:p>
            <a:pPr fontAlgn="ctr">
              <a:buClr>
                <a:srgbClr val="D75244"/>
              </a:buClr>
              <a:buSzPct val="75000"/>
              <a:defRPr/>
            </a:pP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回歸分析</a:t>
            </a: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7" name="群組 16"/>
          <p:cNvGrpSpPr/>
          <p:nvPr/>
        </p:nvGrpSpPr>
        <p:grpSpPr>
          <a:xfrm>
            <a:off x="8805798" y="1615453"/>
            <a:ext cx="1365584" cy="3627094"/>
            <a:chOff x="9226422" y="1344168"/>
            <a:chExt cx="1365584" cy="3627094"/>
          </a:xfrm>
        </p:grpSpPr>
        <p:pic>
          <p:nvPicPr>
            <p:cNvPr id="1030" name="Picture 6" descr="Analytics premiu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6422" y="1344168"/>
              <a:ext cx="1365584" cy="13655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alysis premiu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6422" y="3633957"/>
              <a:ext cx="1337305" cy="13373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44975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199915"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classification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cxnSp>
        <p:nvCxnSpPr>
          <p:cNvPr id="11" name="直線接點 10"/>
          <p:cNvCxnSpPr/>
          <p:nvPr/>
        </p:nvCxnSpPr>
        <p:spPr>
          <a:xfrm>
            <a:off x="5451107"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476519" y="2059718"/>
            <a:ext cx="3591025" cy="477054"/>
          </a:xfrm>
          <a:prstGeom prst="rect">
            <a:avLst/>
          </a:prstGeom>
        </p:spPr>
        <p:txBody>
          <a:bodyPr wrap="square">
            <a:spAutoFit/>
          </a:bodyPr>
          <a:lstStyle/>
          <a:p>
            <a:pPr fontAlgn="ctr">
              <a:buClr>
                <a:srgbClr val="D75244"/>
              </a:buClr>
              <a:buSzPct val="75000"/>
              <a:defRPr/>
            </a:pP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生成對抗網路</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(GAN)</a:t>
            </a:r>
          </a:p>
        </p:txBody>
      </p:sp>
      <p:sp>
        <p:nvSpPr>
          <p:cNvPr id="13" name="矩形 12"/>
          <p:cNvSpPr/>
          <p:nvPr/>
        </p:nvSpPr>
        <p:spPr>
          <a:xfrm>
            <a:off x="6476519" y="4335367"/>
            <a:ext cx="2741917" cy="477054"/>
          </a:xfrm>
          <a:prstGeom prst="rect">
            <a:avLst/>
          </a:prstGeom>
        </p:spPr>
        <p:txBody>
          <a:bodyPr wrap="square">
            <a:spAutoFit/>
          </a:bodyPr>
          <a:lstStyle/>
          <a:p>
            <a:pPr fontAlgn="ctr">
              <a:buClr>
                <a:srgbClr val="D75244"/>
              </a:buClr>
              <a:buSzPct val="75000"/>
              <a:defRPr/>
            </a:pP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聚</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類分</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析</a:t>
            </a: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4" name="群組 13"/>
          <p:cNvGrpSpPr/>
          <p:nvPr/>
        </p:nvGrpSpPr>
        <p:grpSpPr>
          <a:xfrm>
            <a:off x="1272299" y="2052045"/>
            <a:ext cx="2833357" cy="2753910"/>
            <a:chOff x="1290587" y="1690994"/>
            <a:chExt cx="2833357" cy="2753910"/>
          </a:xfrm>
        </p:grpSpPr>
        <p:sp>
          <p:nvSpPr>
            <p:cNvPr id="15" name="矩形 14"/>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監督</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式</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6" name="矩形 15"/>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非監督式學習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矩形 16"/>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強化學習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sp>
        <p:nvSpPr>
          <p:cNvPr id="8" name="圓角矩形 7"/>
          <p:cNvSpPr/>
          <p:nvPr/>
        </p:nvSpPr>
        <p:spPr>
          <a:xfrm>
            <a:off x="990820" y="1481142"/>
            <a:ext cx="4041648" cy="1581912"/>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990820" y="4242816"/>
            <a:ext cx="4041648" cy="1581912"/>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54027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199915"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classification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cxnSp>
        <p:nvCxnSpPr>
          <p:cNvPr id="10" name="直線接點 9"/>
          <p:cNvCxnSpPr/>
          <p:nvPr/>
        </p:nvCxnSpPr>
        <p:spPr>
          <a:xfrm>
            <a:off x="5451107"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153" y="2066925"/>
            <a:ext cx="4324350" cy="2724150"/>
          </a:xfrm>
          <a:prstGeom prst="rect">
            <a:avLst/>
          </a:prstGeom>
        </p:spPr>
      </p:pic>
      <p:grpSp>
        <p:nvGrpSpPr>
          <p:cNvPr id="16" name="群組 15"/>
          <p:cNvGrpSpPr/>
          <p:nvPr/>
        </p:nvGrpSpPr>
        <p:grpSpPr>
          <a:xfrm>
            <a:off x="1272299" y="2052045"/>
            <a:ext cx="2833357" cy="2753910"/>
            <a:chOff x="1290587" y="1690994"/>
            <a:chExt cx="2833357" cy="2753910"/>
          </a:xfrm>
        </p:grpSpPr>
        <p:sp>
          <p:nvSpPr>
            <p:cNvPr id="17" name="矩形 16"/>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監督</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式</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8" name="矩形 17"/>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非監督式學習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9" name="矩形 18"/>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強化學習</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sp>
        <p:nvSpPr>
          <p:cNvPr id="7" name="圓角矩形 6"/>
          <p:cNvSpPr/>
          <p:nvPr/>
        </p:nvSpPr>
        <p:spPr>
          <a:xfrm>
            <a:off x="1020198" y="1069292"/>
            <a:ext cx="4041648" cy="3136392"/>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7012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4192814"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Machine Learning</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459" y="1249108"/>
            <a:ext cx="4839082" cy="4853746"/>
          </a:xfrm>
          <a:prstGeom prst="rect">
            <a:avLst/>
          </a:prstGeom>
          <a:ln>
            <a:solidFill>
              <a:srgbClr val="222831"/>
            </a:solidFill>
          </a:ln>
        </p:spPr>
      </p:pic>
    </p:spTree>
    <p:extLst>
      <p:ext uri="{BB962C8B-B14F-4D97-AF65-F5344CB8AC3E}">
        <p14:creationId xmlns:p14="http://schemas.microsoft.com/office/powerpoint/2010/main" val="363709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4916667"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Domain Knowledge</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255501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719034"/>
            <a:ext cx="5077287" cy="59054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ADB5"/>
              </a:buClr>
              <a:buSzPct val="75000"/>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Understanding</a:t>
            </a:r>
            <a:endPar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18246225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074333"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IMU</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2" name="群組 11"/>
          <p:cNvGrpSpPr/>
          <p:nvPr/>
        </p:nvGrpSpPr>
        <p:grpSpPr>
          <a:xfrm>
            <a:off x="3782568" y="1911094"/>
            <a:ext cx="4626864" cy="4147121"/>
            <a:chOff x="4416552" y="2596895"/>
            <a:chExt cx="3968496" cy="3557017"/>
          </a:xfrm>
        </p:grpSpPr>
        <p:pic>
          <p:nvPicPr>
            <p:cNvPr id="5" name="圖片 4">
              <a:extLst>
                <a:ext uri="{FF2B5EF4-FFF2-40B4-BE49-F238E27FC236}">
                  <a16:creationId xmlns:a16="http://schemas.microsoft.com/office/drawing/2014/main" id="{FC7E35AB-37E5-4882-96A4-16998D8EF30B}"/>
                </a:ext>
              </a:extLst>
            </p:cNvPr>
            <p:cNvPicPr>
              <a:picLocks noChangeAspect="1"/>
            </p:cNvPicPr>
            <p:nvPr/>
          </p:nvPicPr>
          <p:blipFill rotWithShape="1">
            <a:blip r:embed="rId3"/>
            <a:srcRect l="15571" t="7743" r="12013" b="5714"/>
            <a:stretch/>
          </p:blipFill>
          <p:spPr>
            <a:xfrm>
              <a:off x="4416552" y="2596895"/>
              <a:ext cx="3968496" cy="3557017"/>
            </a:xfrm>
            <a:prstGeom prst="rect">
              <a:avLst/>
            </a:prstGeom>
          </p:spPr>
        </p:pic>
        <p:sp>
          <p:nvSpPr>
            <p:cNvPr id="4" name="矩形 3"/>
            <p:cNvSpPr/>
            <p:nvPr/>
          </p:nvSpPr>
          <p:spPr>
            <a:xfrm>
              <a:off x="6544062" y="5808359"/>
              <a:ext cx="633125" cy="296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Roll</a:t>
              </a:r>
              <a:endParaRPr lang="zh-TW" altLang="en-US" dirty="0">
                <a:solidFill>
                  <a:schemeClr val="tx1"/>
                </a:solidFill>
              </a:endParaRPr>
            </a:p>
          </p:txBody>
        </p:sp>
        <p:sp>
          <p:nvSpPr>
            <p:cNvPr id="7" name="矩形 6"/>
            <p:cNvSpPr/>
            <p:nvPr/>
          </p:nvSpPr>
          <p:spPr>
            <a:xfrm>
              <a:off x="7480560" y="4443183"/>
              <a:ext cx="804596" cy="3231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Pitch</a:t>
              </a:r>
              <a:endParaRPr lang="zh-TW" altLang="en-US" dirty="0">
                <a:solidFill>
                  <a:schemeClr val="tx1"/>
                </a:solidFill>
              </a:endParaRPr>
            </a:p>
          </p:txBody>
        </p:sp>
        <p:sp>
          <p:nvSpPr>
            <p:cNvPr id="8" name="矩形 7"/>
            <p:cNvSpPr/>
            <p:nvPr/>
          </p:nvSpPr>
          <p:spPr>
            <a:xfrm>
              <a:off x="6372591" y="3622099"/>
              <a:ext cx="804596" cy="421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Yaw</a:t>
              </a:r>
              <a:endParaRPr lang="zh-TW" altLang="en-US" dirty="0">
                <a:solidFill>
                  <a:schemeClr val="tx1"/>
                </a:solidFill>
              </a:endParaRPr>
            </a:p>
          </p:txBody>
        </p:sp>
      </p:grpSp>
      <p:sp>
        <p:nvSpPr>
          <p:cNvPr id="11" name="矩形 10"/>
          <p:cNvSpPr/>
          <p:nvPr/>
        </p:nvSpPr>
        <p:spPr>
          <a:xfrm>
            <a:off x="3576817" y="1255971"/>
            <a:ext cx="5038367" cy="477054"/>
          </a:xfrm>
          <a:prstGeom prst="rect">
            <a:avLst/>
          </a:prstGeom>
        </p:spPr>
        <p:txBody>
          <a:bodyPr wrap="none">
            <a:spAutoFit/>
          </a:bodyPr>
          <a:lstStyle/>
          <a:p>
            <a:pPr fontAlgn="ctr">
              <a:buClr>
                <a:srgbClr val="D75244"/>
              </a:buClr>
              <a:buSzPct val="75000"/>
              <a:defRPr/>
            </a:pP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Accelerometer + gyroscope</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125887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1564467" cy="553998"/>
          </a:xfrm>
          <a:prstGeom prst="rect">
            <a:avLst/>
          </a:prstGeom>
        </p:spPr>
        <p:txBody>
          <a:bodyPr wrap="none">
            <a:spAutoFit/>
          </a:bodyPr>
          <a:lstStyle/>
          <a:p>
            <a:pPr fontAlgn="ctr">
              <a:buClr>
                <a:srgbClr val="003399"/>
              </a:buClr>
              <a:buSzPct val="75000"/>
              <a:defRPr/>
            </a:pP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Target</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短</a:t>
            </a: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期</a:t>
            </a: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目標</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grpSp>
        <p:nvGrpSpPr>
          <p:cNvPr id="4" name="群組 3"/>
          <p:cNvGrpSpPr/>
          <p:nvPr/>
        </p:nvGrpSpPr>
        <p:grpSpPr>
          <a:xfrm>
            <a:off x="1228087" y="1760985"/>
            <a:ext cx="6444574" cy="1284051"/>
            <a:chOff x="1228087" y="1760985"/>
            <a:chExt cx="6444574" cy="1284051"/>
          </a:xfrm>
        </p:grpSpPr>
        <p:sp>
          <p:nvSpPr>
            <p:cNvPr id="6" name="圓角矩形 5"/>
            <p:cNvSpPr/>
            <p:nvPr/>
          </p:nvSpPr>
          <p:spPr>
            <a:xfrm>
              <a:off x="1228087" y="1760985"/>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sp>
          <p:nvSpPr>
            <p:cNvPr id="7" name="矩形 6"/>
            <p:cNvSpPr/>
            <p:nvPr/>
          </p:nvSpPr>
          <p:spPr>
            <a:xfrm>
              <a:off x="1372381" y="2083311"/>
              <a:ext cx="6300280" cy="646331"/>
            </a:xfrm>
            <a:prstGeom prst="rect">
              <a:avLst/>
            </a:prstGeom>
            <a:noFill/>
          </p:spPr>
          <p:txBody>
            <a:bodyPr wrap="square">
              <a:spAutoFit/>
            </a:bodyPr>
            <a:lstStyle/>
            <a:p>
              <a:pPr lvl="0" fontAlgn="ctr">
                <a:buClr>
                  <a:srgbClr val="003399"/>
                </a:buClr>
                <a:buSzPct val="75000"/>
                <a:defRPr/>
              </a:pP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車輛行為辨認 </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p>
            <a:p>
              <a:pPr lvl="0"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辨認出車輛基本行為</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煞車</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加速</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轉彎</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切換車道</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上下坡</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撞擊</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nvGrpSpPr>
          <p:cNvPr id="5" name="群組 4"/>
          <p:cNvGrpSpPr/>
          <p:nvPr/>
        </p:nvGrpSpPr>
        <p:grpSpPr>
          <a:xfrm>
            <a:off x="1228087" y="3176771"/>
            <a:ext cx="6444574" cy="1284051"/>
            <a:chOff x="1228087" y="3176771"/>
            <a:chExt cx="6444574" cy="1284051"/>
          </a:xfrm>
        </p:grpSpPr>
        <p:sp>
          <p:nvSpPr>
            <p:cNvPr id="11" name="圓角矩形 10"/>
            <p:cNvSpPr/>
            <p:nvPr/>
          </p:nvSpPr>
          <p:spPr>
            <a:xfrm>
              <a:off x="1228087" y="3176771"/>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sp>
          <p:nvSpPr>
            <p:cNvPr id="8" name="矩形 7"/>
            <p:cNvSpPr/>
            <p:nvPr/>
          </p:nvSpPr>
          <p:spPr>
            <a:xfrm>
              <a:off x="1372381" y="3495630"/>
              <a:ext cx="6300280" cy="646331"/>
            </a:xfrm>
            <a:prstGeom prst="rect">
              <a:avLst/>
            </a:prstGeom>
            <a:noFill/>
          </p:spPr>
          <p:txBody>
            <a:bodyPr wrap="square">
              <a:spAutoFit/>
            </a:bodyPr>
            <a:lstStyle/>
            <a:p>
              <a:pPr lvl="0" fontAlgn="ctr">
                <a:buClr>
                  <a:srgbClr val="003399"/>
                </a:buClr>
                <a:buSzPct val="75000"/>
                <a:defRPr/>
              </a:pP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危險駕駛警告</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回報 </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lvl="0"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利用</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上面的車輛行為結果</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訓練出危險駕駛的警告</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回報功能</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nvGrpSpPr>
          <p:cNvPr id="9" name="群組 8"/>
          <p:cNvGrpSpPr/>
          <p:nvPr/>
        </p:nvGrpSpPr>
        <p:grpSpPr>
          <a:xfrm>
            <a:off x="1228087" y="4592557"/>
            <a:ext cx="6384588" cy="1284051"/>
            <a:chOff x="1228087" y="4592557"/>
            <a:chExt cx="6384588" cy="1284051"/>
          </a:xfrm>
        </p:grpSpPr>
        <p:sp>
          <p:nvSpPr>
            <p:cNvPr id="12" name="圓角矩形 11"/>
            <p:cNvSpPr/>
            <p:nvPr/>
          </p:nvSpPr>
          <p:spPr>
            <a:xfrm>
              <a:off x="1228087" y="4592557"/>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sp>
          <p:nvSpPr>
            <p:cNvPr id="10" name="矩形 9"/>
            <p:cNvSpPr/>
            <p:nvPr/>
          </p:nvSpPr>
          <p:spPr>
            <a:xfrm>
              <a:off x="1372381" y="4911416"/>
              <a:ext cx="6096000" cy="646331"/>
            </a:xfrm>
            <a:prstGeom prst="rect">
              <a:avLst/>
            </a:prstGeom>
            <a:noFill/>
          </p:spPr>
          <p:txBody>
            <a:bodyPr>
              <a:spAutoFit/>
            </a:bodyPr>
            <a:lstStyle/>
            <a:p>
              <a:pPr lvl="0" fontAlgn="ctr">
                <a:buClr>
                  <a:srgbClr val="003399"/>
                </a:buClr>
                <a:buSzPct val="75000"/>
                <a:defRPr/>
              </a:pP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3.</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危險駕駛</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事故紀錄 </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lvl="0"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將</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危險駕駛的行為紀錄之後</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提供維修人員資訊做</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判斷損壞</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Tree>
    <p:extLst>
      <p:ext uri="{BB962C8B-B14F-4D97-AF65-F5344CB8AC3E}">
        <p14:creationId xmlns:p14="http://schemas.microsoft.com/office/powerpoint/2010/main" val="121295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6283211" y="2052045"/>
            <a:ext cx="2833357" cy="2753910"/>
            <a:chOff x="1290587" y="1690994"/>
            <a:chExt cx="2833357" cy="2753910"/>
          </a:xfrm>
        </p:grpSpPr>
        <p:sp>
          <p:nvSpPr>
            <p:cNvPr id="22" name="矩形 21"/>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ACC X</a:t>
              </a:r>
            </a:p>
          </p:txBody>
        </p:sp>
        <p:sp>
          <p:nvSpPr>
            <p:cNvPr id="23" name="矩形 22"/>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ACC Y</a:t>
              </a:r>
            </a:p>
          </p:txBody>
        </p:sp>
        <p:sp>
          <p:nvSpPr>
            <p:cNvPr id="24" name="矩形 23"/>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ACC Z</a:t>
              </a:r>
            </a:p>
          </p:txBody>
        </p:sp>
      </p:grpSp>
      <p:sp>
        <p:nvSpPr>
          <p:cNvPr id="9" name="矩形 8"/>
          <p:cNvSpPr/>
          <p:nvPr/>
        </p:nvSpPr>
        <p:spPr>
          <a:xfrm>
            <a:off x="549923" y="361300"/>
            <a:ext cx="1074333"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IMU</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0" name="群組 9"/>
          <p:cNvGrpSpPr/>
          <p:nvPr/>
        </p:nvGrpSpPr>
        <p:grpSpPr>
          <a:xfrm>
            <a:off x="490728" y="1728214"/>
            <a:ext cx="4626864" cy="4147121"/>
            <a:chOff x="4416552" y="2596895"/>
            <a:chExt cx="3968496" cy="3557017"/>
          </a:xfrm>
        </p:grpSpPr>
        <p:pic>
          <p:nvPicPr>
            <p:cNvPr id="13" name="圖片 12">
              <a:extLst>
                <a:ext uri="{FF2B5EF4-FFF2-40B4-BE49-F238E27FC236}">
                  <a16:creationId xmlns:a16="http://schemas.microsoft.com/office/drawing/2014/main" id="{FC7E35AB-37E5-4882-96A4-16998D8EF30B}"/>
                </a:ext>
              </a:extLst>
            </p:cNvPr>
            <p:cNvPicPr>
              <a:picLocks noChangeAspect="1"/>
            </p:cNvPicPr>
            <p:nvPr/>
          </p:nvPicPr>
          <p:blipFill rotWithShape="1">
            <a:blip r:embed="rId3"/>
            <a:srcRect l="15571" t="7743" r="12013" b="5714"/>
            <a:stretch/>
          </p:blipFill>
          <p:spPr>
            <a:xfrm>
              <a:off x="4416552" y="2596895"/>
              <a:ext cx="3968496" cy="3557017"/>
            </a:xfrm>
            <a:prstGeom prst="rect">
              <a:avLst/>
            </a:prstGeom>
          </p:spPr>
        </p:pic>
        <p:sp>
          <p:nvSpPr>
            <p:cNvPr id="14" name="矩形 13"/>
            <p:cNvSpPr/>
            <p:nvPr/>
          </p:nvSpPr>
          <p:spPr>
            <a:xfrm>
              <a:off x="6544062" y="5808359"/>
              <a:ext cx="633125" cy="296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Roll</a:t>
              </a:r>
              <a:endParaRPr lang="zh-TW" altLang="en-US" dirty="0">
                <a:solidFill>
                  <a:schemeClr val="tx1"/>
                </a:solidFill>
              </a:endParaRPr>
            </a:p>
          </p:txBody>
        </p:sp>
        <p:sp>
          <p:nvSpPr>
            <p:cNvPr id="15" name="矩形 14"/>
            <p:cNvSpPr/>
            <p:nvPr/>
          </p:nvSpPr>
          <p:spPr>
            <a:xfrm>
              <a:off x="7480560" y="4443183"/>
              <a:ext cx="804596" cy="3231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Pitch</a:t>
              </a:r>
              <a:endParaRPr lang="zh-TW" altLang="en-US" dirty="0">
                <a:solidFill>
                  <a:schemeClr val="tx1"/>
                </a:solidFill>
              </a:endParaRPr>
            </a:p>
          </p:txBody>
        </p:sp>
        <p:sp>
          <p:nvSpPr>
            <p:cNvPr id="16" name="矩形 15"/>
            <p:cNvSpPr/>
            <p:nvPr/>
          </p:nvSpPr>
          <p:spPr>
            <a:xfrm>
              <a:off x="6387973" y="3565038"/>
              <a:ext cx="486503" cy="421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Yaw</a:t>
              </a:r>
              <a:endParaRPr lang="zh-TW" altLang="en-US" dirty="0">
                <a:solidFill>
                  <a:schemeClr val="tx1"/>
                </a:solidFill>
              </a:endParaRPr>
            </a:p>
          </p:txBody>
        </p:sp>
      </p:grpSp>
      <p:cxnSp>
        <p:nvCxnSpPr>
          <p:cNvPr id="27" name="直線接點 26"/>
          <p:cNvCxnSpPr/>
          <p:nvPr/>
        </p:nvCxnSpPr>
        <p:spPr>
          <a:xfrm>
            <a:off x="5451107" y="1842193"/>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9" name="圓角矩形 28"/>
          <p:cNvSpPr/>
          <p:nvPr/>
        </p:nvSpPr>
        <p:spPr>
          <a:xfrm>
            <a:off x="6283209" y="2578754"/>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物體延著</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X</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軸加速度</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一般是物體行進方向</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0" name="圓角矩形 29"/>
          <p:cNvSpPr/>
          <p:nvPr/>
        </p:nvSpPr>
        <p:spPr>
          <a:xfrm>
            <a:off x="6283210" y="3717182"/>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物體延</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著</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Y</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軸加速度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1" name="圓角矩形 30"/>
          <p:cNvSpPr/>
          <p:nvPr/>
        </p:nvSpPr>
        <p:spPr>
          <a:xfrm>
            <a:off x="6283208" y="4855610"/>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物體延</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著</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Z</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加速度</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一般跟重力方向平行</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向上箭號 2"/>
          <p:cNvSpPr/>
          <p:nvPr/>
        </p:nvSpPr>
        <p:spPr>
          <a:xfrm>
            <a:off x="4434840" y="6001347"/>
            <a:ext cx="274320" cy="37202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上箭號 32"/>
          <p:cNvSpPr/>
          <p:nvPr/>
        </p:nvSpPr>
        <p:spPr>
          <a:xfrm>
            <a:off x="4760736" y="3481516"/>
            <a:ext cx="274320" cy="37202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a:off x="1819656" y="2006491"/>
            <a:ext cx="394388" cy="2775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39460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 grpId="0" animBg="1"/>
      <p:bldP spid="33"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6283211" y="2052045"/>
            <a:ext cx="2833357" cy="2753910"/>
            <a:chOff x="1290587" y="1690994"/>
            <a:chExt cx="2833357" cy="2753910"/>
          </a:xfrm>
        </p:grpSpPr>
        <p:sp>
          <p:nvSpPr>
            <p:cNvPr id="22" name="矩形 21"/>
            <p:cNvSpPr/>
            <p:nvPr/>
          </p:nvSpPr>
          <p:spPr>
            <a:xfrm>
              <a:off x="1290587" y="1690994"/>
              <a:ext cx="27419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Roll</a:t>
              </a:r>
            </a:p>
          </p:txBody>
        </p:sp>
        <p:sp>
          <p:nvSpPr>
            <p:cNvPr id="23" name="矩形 22"/>
            <p:cNvSpPr/>
            <p:nvPr/>
          </p:nvSpPr>
          <p:spPr>
            <a:xfrm>
              <a:off x="1290587" y="2829422"/>
              <a:ext cx="283335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Pitch</a:t>
              </a:r>
            </a:p>
          </p:txBody>
        </p:sp>
        <p:sp>
          <p:nvSpPr>
            <p:cNvPr id="24" name="矩形 23"/>
            <p:cNvSpPr/>
            <p:nvPr/>
          </p:nvSpPr>
          <p:spPr>
            <a:xfrm>
              <a:off x="1290587" y="3967850"/>
              <a:ext cx="245925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Yaw</a:t>
              </a:r>
            </a:p>
          </p:txBody>
        </p:sp>
      </p:grpSp>
      <p:sp>
        <p:nvSpPr>
          <p:cNvPr id="9" name="矩形 8"/>
          <p:cNvSpPr/>
          <p:nvPr/>
        </p:nvSpPr>
        <p:spPr>
          <a:xfrm>
            <a:off x="549923" y="361300"/>
            <a:ext cx="1074333"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IMU</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0" name="群組 9"/>
          <p:cNvGrpSpPr/>
          <p:nvPr/>
        </p:nvGrpSpPr>
        <p:grpSpPr>
          <a:xfrm>
            <a:off x="490728" y="1728214"/>
            <a:ext cx="4626864" cy="4147121"/>
            <a:chOff x="4416552" y="2596895"/>
            <a:chExt cx="3968496" cy="3557017"/>
          </a:xfrm>
        </p:grpSpPr>
        <p:pic>
          <p:nvPicPr>
            <p:cNvPr id="13" name="圖片 12">
              <a:extLst>
                <a:ext uri="{FF2B5EF4-FFF2-40B4-BE49-F238E27FC236}">
                  <a16:creationId xmlns:a16="http://schemas.microsoft.com/office/drawing/2014/main" id="{FC7E35AB-37E5-4882-96A4-16998D8EF30B}"/>
                </a:ext>
              </a:extLst>
            </p:cNvPr>
            <p:cNvPicPr>
              <a:picLocks noChangeAspect="1"/>
            </p:cNvPicPr>
            <p:nvPr/>
          </p:nvPicPr>
          <p:blipFill rotWithShape="1">
            <a:blip r:embed="rId3"/>
            <a:srcRect l="15571" t="7743" r="12013" b="5714"/>
            <a:stretch/>
          </p:blipFill>
          <p:spPr>
            <a:xfrm>
              <a:off x="4416552" y="2596895"/>
              <a:ext cx="3968496" cy="3557017"/>
            </a:xfrm>
            <a:prstGeom prst="rect">
              <a:avLst/>
            </a:prstGeom>
          </p:spPr>
        </p:pic>
        <p:sp>
          <p:nvSpPr>
            <p:cNvPr id="14" name="矩形 13"/>
            <p:cNvSpPr/>
            <p:nvPr/>
          </p:nvSpPr>
          <p:spPr>
            <a:xfrm>
              <a:off x="6544062" y="5808359"/>
              <a:ext cx="633125" cy="296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Roll</a:t>
              </a:r>
              <a:endParaRPr lang="zh-TW" altLang="en-US" dirty="0">
                <a:solidFill>
                  <a:schemeClr val="tx1"/>
                </a:solidFill>
              </a:endParaRPr>
            </a:p>
          </p:txBody>
        </p:sp>
        <p:sp>
          <p:nvSpPr>
            <p:cNvPr id="15" name="矩形 14"/>
            <p:cNvSpPr/>
            <p:nvPr/>
          </p:nvSpPr>
          <p:spPr>
            <a:xfrm>
              <a:off x="7480560" y="4443183"/>
              <a:ext cx="804596" cy="3231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Pitch</a:t>
              </a:r>
              <a:endParaRPr lang="zh-TW" altLang="en-US" dirty="0">
                <a:solidFill>
                  <a:schemeClr val="tx1"/>
                </a:solidFill>
              </a:endParaRPr>
            </a:p>
          </p:txBody>
        </p:sp>
        <p:sp>
          <p:nvSpPr>
            <p:cNvPr id="16" name="矩形 15"/>
            <p:cNvSpPr/>
            <p:nvPr/>
          </p:nvSpPr>
          <p:spPr>
            <a:xfrm>
              <a:off x="6387973" y="3565038"/>
              <a:ext cx="486503" cy="421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Yaw</a:t>
              </a:r>
              <a:endParaRPr lang="zh-TW" altLang="en-US" dirty="0">
                <a:solidFill>
                  <a:schemeClr val="tx1"/>
                </a:solidFill>
              </a:endParaRPr>
            </a:p>
          </p:txBody>
        </p:sp>
      </p:grpSp>
      <p:sp>
        <p:nvSpPr>
          <p:cNvPr id="29" name="圓角矩形 28"/>
          <p:cNvSpPr/>
          <p:nvPr/>
        </p:nvSpPr>
        <p:spPr>
          <a:xfrm>
            <a:off x="6283209" y="2578754"/>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翻滾角</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物體以</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X</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軸為軸心做旋轉的角</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0" name="圓角矩形 29"/>
          <p:cNvSpPr/>
          <p:nvPr/>
        </p:nvSpPr>
        <p:spPr>
          <a:xfrm>
            <a:off x="6283210" y="3717182"/>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俯仰角</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物體以</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Y</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軸為軸心做旋轉的角速度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1" name="圓角矩形 30"/>
          <p:cNvSpPr/>
          <p:nvPr/>
        </p:nvSpPr>
        <p:spPr>
          <a:xfrm>
            <a:off x="6283208" y="4855610"/>
            <a:ext cx="5320525"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D75244"/>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搖擺角</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物體以</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Z</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軸為軸心做旋轉的角速度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向上箭號 2"/>
          <p:cNvSpPr/>
          <p:nvPr/>
        </p:nvSpPr>
        <p:spPr>
          <a:xfrm>
            <a:off x="4394929" y="4412014"/>
            <a:ext cx="274320" cy="37202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上箭號 32"/>
          <p:cNvSpPr/>
          <p:nvPr/>
        </p:nvSpPr>
        <p:spPr>
          <a:xfrm>
            <a:off x="3203109" y="6001347"/>
            <a:ext cx="274320" cy="37202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上箭號 33"/>
          <p:cNvSpPr/>
          <p:nvPr/>
        </p:nvSpPr>
        <p:spPr>
          <a:xfrm>
            <a:off x="2952886" y="3480596"/>
            <a:ext cx="274320" cy="37202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p:nvPr/>
        </p:nvCxnSpPr>
        <p:spPr>
          <a:xfrm>
            <a:off x="5451107" y="1842193"/>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079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 grpId="0" animBg="1"/>
      <p:bldP spid="33" grpId="0" animBg="1"/>
      <p:bldP spid="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40908"/>
            <a:ext cx="5272405" cy="946798"/>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Feature </a:t>
            </a: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Engineering</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preprocess</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236251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4713150"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Feature Engineering</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8" name="群組 7"/>
          <p:cNvGrpSpPr/>
          <p:nvPr/>
        </p:nvGrpSpPr>
        <p:grpSpPr>
          <a:xfrm>
            <a:off x="153947" y="1434488"/>
            <a:ext cx="6071547" cy="4076700"/>
            <a:chOff x="153947" y="1434488"/>
            <a:chExt cx="6071547" cy="407670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47" y="1434488"/>
              <a:ext cx="5715000" cy="4076700"/>
            </a:xfrm>
            <a:prstGeom prst="rect">
              <a:avLst/>
            </a:prstGeom>
          </p:spPr>
        </p:pic>
        <p:sp>
          <p:nvSpPr>
            <p:cNvPr id="10" name="矩形 9"/>
            <p:cNvSpPr/>
            <p:nvPr/>
          </p:nvSpPr>
          <p:spPr>
            <a:xfrm>
              <a:off x="3153879" y="2473077"/>
              <a:ext cx="2109194" cy="707886"/>
            </a:xfrm>
            <a:prstGeom prst="rect">
              <a:avLst/>
            </a:prstGeom>
          </p:spPr>
          <p:txBody>
            <a:bodyPr wrap="square">
              <a:spAutoFit/>
            </a:bodyPr>
            <a:lstStyle/>
            <a:p>
              <a:r>
                <a:rPr lang="en-US" altLang="zh-TW" sz="2000" b="1" dirty="0" smtClean="0">
                  <a:solidFill>
                    <a:schemeClr val="bg1"/>
                  </a:solidFill>
                  <a:latin typeface="Microsoft YaHei UI" panose="020B0503020204020204" pitchFamily="34" charset="-122"/>
                  <a:ea typeface="PingFang TC Semibold" panose="020B0400000000000000"/>
                </a:rPr>
                <a:t>Garbage in, </a:t>
              </a:r>
            </a:p>
            <a:p>
              <a:r>
                <a:rPr lang="en-US" altLang="zh-TW" sz="2000" b="1" dirty="0" smtClean="0">
                  <a:solidFill>
                    <a:schemeClr val="bg1"/>
                  </a:solidFill>
                  <a:latin typeface="Microsoft YaHei UI" panose="020B0503020204020204" pitchFamily="34" charset="-122"/>
                  <a:ea typeface="PingFang TC Semibold" panose="020B0400000000000000"/>
                </a:rPr>
                <a:t>Garbage out</a:t>
              </a:r>
            </a:p>
          </p:txBody>
        </p:sp>
        <p:sp>
          <p:nvSpPr>
            <p:cNvPr id="12" name="乘號 11"/>
            <p:cNvSpPr/>
            <p:nvPr/>
          </p:nvSpPr>
          <p:spPr>
            <a:xfrm>
              <a:off x="4593774" y="3926944"/>
              <a:ext cx="1631720" cy="58521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grpSp>
      <p:grpSp>
        <p:nvGrpSpPr>
          <p:cNvPr id="14" name="群組 13"/>
          <p:cNvGrpSpPr/>
          <p:nvPr/>
        </p:nvGrpSpPr>
        <p:grpSpPr>
          <a:xfrm>
            <a:off x="6083808" y="1434488"/>
            <a:ext cx="6108192" cy="4076700"/>
            <a:chOff x="6083808" y="1434488"/>
            <a:chExt cx="6108192" cy="407670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808" y="1434488"/>
              <a:ext cx="5715000" cy="4076700"/>
            </a:xfrm>
            <a:prstGeom prst="rect">
              <a:avLst/>
            </a:prstGeom>
          </p:spPr>
        </p:pic>
        <p:sp>
          <p:nvSpPr>
            <p:cNvPr id="11" name="矩形 10"/>
            <p:cNvSpPr/>
            <p:nvPr/>
          </p:nvSpPr>
          <p:spPr>
            <a:xfrm>
              <a:off x="8941308" y="2165301"/>
              <a:ext cx="2799358" cy="1323439"/>
            </a:xfrm>
            <a:prstGeom prst="rect">
              <a:avLst/>
            </a:prstGeom>
          </p:spPr>
          <p:txBody>
            <a:bodyPr wrap="square">
              <a:spAutoFit/>
            </a:bodyPr>
            <a:lstStyle/>
            <a:p>
              <a:r>
                <a:rPr lang="zh-TW" altLang="en-US" sz="2000" b="1" dirty="0" smtClean="0">
                  <a:solidFill>
                    <a:schemeClr val="bg1"/>
                  </a:solidFill>
                  <a:latin typeface="Microsoft YaHei UI" panose="020B0503020204020204" pitchFamily="34" charset="-122"/>
                  <a:ea typeface="PingFang TC Semibold" panose="020B0400000000000000"/>
                </a:rPr>
                <a:t>數據和特徵決定了模型的上限</a:t>
              </a:r>
              <a:r>
                <a:rPr lang="en-US" altLang="zh-TW" sz="2000" b="1" dirty="0" smtClean="0">
                  <a:solidFill>
                    <a:schemeClr val="bg1"/>
                  </a:solidFill>
                  <a:latin typeface="Microsoft YaHei UI" panose="020B0503020204020204" pitchFamily="34" charset="-122"/>
                  <a:ea typeface="PingFang TC Semibold" panose="020B0400000000000000"/>
                </a:rPr>
                <a:t>,</a:t>
              </a:r>
              <a:r>
                <a:rPr lang="zh-TW" altLang="en-US" sz="2000" b="1" dirty="0" smtClean="0">
                  <a:solidFill>
                    <a:schemeClr val="bg1"/>
                  </a:solidFill>
                  <a:latin typeface="Microsoft YaHei UI" panose="020B0503020204020204" pitchFamily="34" charset="-122"/>
                  <a:ea typeface="PingFang TC Semibold" panose="020B0400000000000000"/>
                </a:rPr>
                <a:t> 而模型跟演算法只是去逼近這個上限而已</a:t>
              </a:r>
              <a:endParaRPr lang="zh-TW" altLang="en-US" sz="2000" b="1" dirty="0">
                <a:solidFill>
                  <a:schemeClr val="bg1"/>
                </a:solidFill>
                <a:latin typeface="Microsoft YaHei UI" panose="020B0503020204020204" pitchFamily="34" charset="-122"/>
                <a:ea typeface="PingFang TC Semibold" panose="020B0400000000000000"/>
              </a:endParaRPr>
            </a:p>
          </p:txBody>
        </p:sp>
        <p:sp>
          <p:nvSpPr>
            <p:cNvPr id="13" name="乘號 12"/>
            <p:cNvSpPr/>
            <p:nvPr/>
          </p:nvSpPr>
          <p:spPr>
            <a:xfrm>
              <a:off x="10560280" y="3914748"/>
              <a:ext cx="1631720" cy="58521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grpSp>
    </p:spTree>
    <p:extLst>
      <p:ext uri="{BB962C8B-B14F-4D97-AF65-F5344CB8AC3E}">
        <p14:creationId xmlns:p14="http://schemas.microsoft.com/office/powerpoint/2010/main" val="2391287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sp>
        <p:nvSpPr>
          <p:cNvPr id="9" name="矩形 8"/>
          <p:cNvSpPr/>
          <p:nvPr/>
        </p:nvSpPr>
        <p:spPr>
          <a:xfrm>
            <a:off x="549923" y="361300"/>
            <a:ext cx="3325975"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Data Cleaning</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72299" y="2052045"/>
            <a:ext cx="258531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Validity</a:t>
            </a:r>
          </a:p>
        </p:txBody>
      </p:sp>
      <p:sp>
        <p:nvSpPr>
          <p:cNvPr id="6" name="矩形 5"/>
          <p:cNvSpPr/>
          <p:nvPr/>
        </p:nvSpPr>
        <p:spPr>
          <a:xfrm>
            <a:off x="1272299" y="4328901"/>
            <a:ext cx="311682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Consistency</a:t>
            </a:r>
          </a:p>
        </p:txBody>
      </p:sp>
      <p:sp>
        <p:nvSpPr>
          <p:cNvPr id="10" name="矩形 9"/>
          <p:cNvSpPr/>
          <p:nvPr/>
        </p:nvSpPr>
        <p:spPr>
          <a:xfrm>
            <a:off x="1272299" y="3190473"/>
            <a:ext cx="352830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Completeness</a:t>
            </a:r>
          </a:p>
        </p:txBody>
      </p:sp>
    </p:spTree>
    <p:extLst>
      <p:ext uri="{BB962C8B-B14F-4D97-AF65-F5344CB8AC3E}">
        <p14:creationId xmlns:p14="http://schemas.microsoft.com/office/powerpoint/2010/main" val="5770520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2" y="361300"/>
            <a:ext cx="5393678" cy="584775"/>
          </a:xfrm>
          <a:prstGeom prst="rect">
            <a:avLst/>
          </a:prstGeom>
        </p:spPr>
        <p:txBody>
          <a:bodyPr wrap="square">
            <a:spAutoFit/>
          </a:bodyPr>
          <a:lstStyle/>
          <a:p>
            <a:pPr fontAlgn="ctr">
              <a:buClr>
                <a:srgbClr val="003399"/>
              </a:buClr>
              <a:buSzPct val="75000"/>
              <a:defRPr/>
            </a:pPr>
            <a:r>
              <a:rPr lang="en-US" altLang="zh-TW" sz="3200" b="1" dirty="0" err="1"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Nondimensionalization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0" name="群組 9"/>
          <p:cNvGrpSpPr/>
          <p:nvPr/>
        </p:nvGrpSpPr>
        <p:grpSpPr>
          <a:xfrm>
            <a:off x="1272298" y="2052045"/>
            <a:ext cx="4799318" cy="2761488"/>
            <a:chOff x="1272298" y="2052045"/>
            <a:chExt cx="4799318" cy="2761488"/>
          </a:xfrm>
        </p:grpSpPr>
        <p:sp>
          <p:nvSpPr>
            <p:cNvPr id="11" name="矩形 10"/>
            <p:cNvSpPr/>
            <p:nvPr/>
          </p:nvSpPr>
          <p:spPr>
            <a:xfrm>
              <a:off x="1272299" y="2052045"/>
              <a:ext cx="47993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Min-Max Normalization</a:t>
              </a:r>
            </a:p>
          </p:txBody>
        </p:sp>
        <p:sp>
          <p:nvSpPr>
            <p:cNvPr id="12" name="矩形 11"/>
            <p:cNvSpPr/>
            <p:nvPr/>
          </p:nvSpPr>
          <p:spPr>
            <a:xfrm>
              <a:off x="1272298" y="4336479"/>
              <a:ext cx="47993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Z-Score Standardization</a:t>
              </a:r>
            </a:p>
          </p:txBody>
        </p:sp>
      </p:grpSp>
      <p:cxnSp>
        <p:nvCxnSpPr>
          <p:cNvPr id="13" name="直線接點 12"/>
          <p:cNvCxnSpPr/>
          <p:nvPr/>
        </p:nvCxnSpPr>
        <p:spPr>
          <a:xfrm>
            <a:off x="6118619"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595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2" y="361300"/>
            <a:ext cx="5393678" cy="584775"/>
          </a:xfrm>
          <a:prstGeom prst="rect">
            <a:avLst/>
          </a:prstGeom>
        </p:spPr>
        <p:txBody>
          <a:bodyPr wrap="square">
            <a:spAutoFit/>
          </a:bodyPr>
          <a:lstStyle/>
          <a:p>
            <a:pPr fontAlgn="ctr">
              <a:buClr>
                <a:srgbClr val="003399"/>
              </a:buClr>
              <a:buSzPct val="75000"/>
              <a:defRPr/>
            </a:pPr>
            <a:r>
              <a:rPr lang="en-US" altLang="zh-TW" sz="3200" b="1" dirty="0" err="1"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Nondimensionalization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3" name="群組 12"/>
          <p:cNvGrpSpPr/>
          <p:nvPr/>
        </p:nvGrpSpPr>
        <p:grpSpPr>
          <a:xfrm>
            <a:off x="1272298" y="2052045"/>
            <a:ext cx="4799318" cy="2761488"/>
            <a:chOff x="1272298" y="2052045"/>
            <a:chExt cx="4799318" cy="2761488"/>
          </a:xfrm>
        </p:grpSpPr>
        <p:sp>
          <p:nvSpPr>
            <p:cNvPr id="14" name="矩形 13"/>
            <p:cNvSpPr/>
            <p:nvPr/>
          </p:nvSpPr>
          <p:spPr>
            <a:xfrm>
              <a:off x="1272299" y="2052045"/>
              <a:ext cx="47993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Min-Max Normalization</a:t>
              </a:r>
            </a:p>
          </p:txBody>
        </p:sp>
        <p:sp>
          <p:nvSpPr>
            <p:cNvPr id="15" name="矩形 14"/>
            <p:cNvSpPr/>
            <p:nvPr/>
          </p:nvSpPr>
          <p:spPr>
            <a:xfrm>
              <a:off x="1272298" y="4336479"/>
              <a:ext cx="47993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Z-Score Standardization</a:t>
              </a:r>
            </a:p>
          </p:txBody>
        </p:sp>
      </p:grpSp>
      <p:sp>
        <p:nvSpPr>
          <p:cNvPr id="10" name="圓角矩形 9"/>
          <p:cNvSpPr/>
          <p:nvPr/>
        </p:nvSpPr>
        <p:spPr>
          <a:xfrm>
            <a:off x="1084204" y="2768283"/>
            <a:ext cx="4859395" cy="3136392"/>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p:cNvCxnSpPr/>
          <p:nvPr/>
        </p:nvCxnSpPr>
        <p:spPr>
          <a:xfrm>
            <a:off x="6118619"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stretch>
            <a:fillRect/>
          </a:stretch>
        </p:blipFill>
        <p:spPr>
          <a:xfrm>
            <a:off x="6585008" y="2713455"/>
            <a:ext cx="5247330" cy="1431090"/>
          </a:xfrm>
          <a:prstGeom prst="rect">
            <a:avLst/>
          </a:prstGeom>
        </p:spPr>
      </p:pic>
    </p:spTree>
    <p:extLst>
      <p:ext uri="{BB962C8B-B14F-4D97-AF65-F5344CB8AC3E}">
        <p14:creationId xmlns:p14="http://schemas.microsoft.com/office/powerpoint/2010/main" val="3763724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2" y="361300"/>
            <a:ext cx="5393678" cy="584775"/>
          </a:xfrm>
          <a:prstGeom prst="rect">
            <a:avLst/>
          </a:prstGeom>
        </p:spPr>
        <p:txBody>
          <a:bodyPr wrap="square">
            <a:spAutoFit/>
          </a:bodyPr>
          <a:lstStyle/>
          <a:p>
            <a:pPr fontAlgn="ctr">
              <a:buClr>
                <a:srgbClr val="003399"/>
              </a:buClr>
              <a:buSzPct val="75000"/>
              <a:defRPr/>
            </a:pPr>
            <a:r>
              <a:rPr lang="en-US" altLang="zh-TW" sz="3200" b="1" dirty="0" err="1"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Nondimensionalization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8" name="群組 7"/>
          <p:cNvGrpSpPr/>
          <p:nvPr/>
        </p:nvGrpSpPr>
        <p:grpSpPr>
          <a:xfrm>
            <a:off x="1272298" y="2052045"/>
            <a:ext cx="4799318" cy="2761488"/>
            <a:chOff x="1272298" y="2052045"/>
            <a:chExt cx="4799318" cy="2761488"/>
          </a:xfrm>
        </p:grpSpPr>
        <p:sp>
          <p:nvSpPr>
            <p:cNvPr id="3" name="矩形 2"/>
            <p:cNvSpPr/>
            <p:nvPr/>
          </p:nvSpPr>
          <p:spPr>
            <a:xfrm>
              <a:off x="1272299" y="2052045"/>
              <a:ext cx="47993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Min-Max Normalization</a:t>
              </a:r>
            </a:p>
          </p:txBody>
        </p:sp>
        <p:sp>
          <p:nvSpPr>
            <p:cNvPr id="5" name="矩形 4"/>
            <p:cNvSpPr/>
            <p:nvPr/>
          </p:nvSpPr>
          <p:spPr>
            <a:xfrm>
              <a:off x="1272298" y="4336479"/>
              <a:ext cx="47993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Z-Score Standardization</a:t>
              </a:r>
            </a:p>
          </p:txBody>
        </p:sp>
      </p:grpSp>
      <p:cxnSp>
        <p:nvCxnSpPr>
          <p:cNvPr id="7" name="直線接點 6"/>
          <p:cNvCxnSpPr/>
          <p:nvPr/>
        </p:nvCxnSpPr>
        <p:spPr>
          <a:xfrm>
            <a:off x="6118619"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stretch>
            <a:fillRect/>
          </a:stretch>
        </p:blipFill>
        <p:spPr>
          <a:xfrm>
            <a:off x="6553789" y="2724089"/>
            <a:ext cx="3985605" cy="1409822"/>
          </a:xfrm>
          <a:prstGeom prst="rect">
            <a:avLst/>
          </a:prstGeom>
        </p:spPr>
      </p:pic>
      <p:sp>
        <p:nvSpPr>
          <p:cNvPr id="10" name="圓角矩形 9"/>
          <p:cNvSpPr/>
          <p:nvPr/>
        </p:nvSpPr>
        <p:spPr>
          <a:xfrm>
            <a:off x="992576" y="1325880"/>
            <a:ext cx="4951023" cy="2706624"/>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80177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119217"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PCA</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4328901"/>
            <a:ext cx="52565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Covariance Matrix</a:t>
            </a:r>
          </a:p>
        </p:txBody>
      </p:sp>
    </p:spTree>
    <p:extLst>
      <p:ext uri="{BB962C8B-B14F-4D97-AF65-F5344CB8AC3E}">
        <p14:creationId xmlns:p14="http://schemas.microsoft.com/office/powerpoint/2010/main" val="1881562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70280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Moving average</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1768267"/>
            <a:ext cx="479217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Simple Moving Average</a:t>
            </a:r>
          </a:p>
        </p:txBody>
      </p:sp>
      <p:sp>
        <p:nvSpPr>
          <p:cNvPr id="4" name="矩形 3"/>
          <p:cNvSpPr/>
          <p:nvPr/>
        </p:nvSpPr>
        <p:spPr>
          <a:xfrm>
            <a:off x="1272299" y="4654720"/>
            <a:ext cx="556993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Cumulative Moving Average</a:t>
            </a:r>
          </a:p>
        </p:txBody>
      </p:sp>
      <p:sp>
        <p:nvSpPr>
          <p:cNvPr id="5" name="矩形 4"/>
          <p:cNvSpPr/>
          <p:nvPr/>
        </p:nvSpPr>
        <p:spPr>
          <a:xfrm>
            <a:off x="1272299" y="2730418"/>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Weighted Moving Average</a:t>
            </a:r>
          </a:p>
        </p:txBody>
      </p:sp>
      <p:cxnSp>
        <p:nvCxnSpPr>
          <p:cNvPr id="6" name="直線接點 5"/>
          <p:cNvCxnSpPr/>
          <p:nvPr/>
        </p:nvCxnSpPr>
        <p:spPr>
          <a:xfrm>
            <a:off x="6969956"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94119" y="3692569"/>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Exponential Moving Average</a:t>
            </a:r>
          </a:p>
        </p:txBody>
      </p:sp>
    </p:spTree>
    <p:extLst>
      <p:ext uri="{BB962C8B-B14F-4D97-AF65-F5344CB8AC3E}">
        <p14:creationId xmlns:p14="http://schemas.microsoft.com/office/powerpoint/2010/main" val="402753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1564467" cy="553998"/>
          </a:xfrm>
          <a:prstGeom prst="rect">
            <a:avLst/>
          </a:prstGeom>
        </p:spPr>
        <p:txBody>
          <a:bodyPr wrap="none">
            <a:spAutoFit/>
          </a:bodyPr>
          <a:lstStyle/>
          <a:p>
            <a:pPr fontAlgn="ctr">
              <a:buClr>
                <a:srgbClr val="003399"/>
              </a:buClr>
              <a:buSzPct val="75000"/>
              <a:defRPr/>
            </a:pPr>
            <a:r>
              <a:rPr lang="en-US" altLang="zh-TW" sz="30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Target</a:t>
            </a:r>
            <a:endParaRPr lang="en-US" altLang="zh-TW" sz="30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遠</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期</a:t>
            </a: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目標</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grpSp>
        <p:nvGrpSpPr>
          <p:cNvPr id="9" name="群組 8"/>
          <p:cNvGrpSpPr/>
          <p:nvPr/>
        </p:nvGrpSpPr>
        <p:grpSpPr>
          <a:xfrm>
            <a:off x="1228087" y="1760985"/>
            <a:ext cx="6384588" cy="1284051"/>
            <a:chOff x="1228087" y="1760985"/>
            <a:chExt cx="6384588" cy="1284051"/>
          </a:xfrm>
        </p:grpSpPr>
        <p:sp>
          <p:nvSpPr>
            <p:cNvPr id="5" name="圓角矩形 4"/>
            <p:cNvSpPr/>
            <p:nvPr/>
          </p:nvSpPr>
          <p:spPr>
            <a:xfrm>
              <a:off x="1228087" y="1760985"/>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sp>
          <p:nvSpPr>
            <p:cNvPr id="3" name="矩形 2"/>
            <p:cNvSpPr/>
            <p:nvPr/>
          </p:nvSpPr>
          <p:spPr>
            <a:xfrm>
              <a:off x="1372381" y="2079844"/>
              <a:ext cx="6240294" cy="646331"/>
            </a:xfrm>
            <a:prstGeom prst="rect">
              <a:avLst/>
            </a:prstGeom>
          </p:spPr>
          <p:txBody>
            <a:bodyPr wrap="square">
              <a:spAutoFit/>
            </a:bodyPr>
            <a:lstStyle/>
            <a:p>
              <a:pPr lvl="0" fontAlgn="ctr">
                <a:buClr>
                  <a:srgbClr val="003399"/>
                </a:buClr>
                <a:buSzPct val="75000"/>
                <a:defRPr/>
              </a:pP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零件損壞預測 </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p>
            <a:p>
              <a:pPr lvl="0"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利用零件壽命資料</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危險駕駛</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事故紀錄</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來做零件壽命的預測</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nvGrpSpPr>
          <p:cNvPr id="11" name="群組 10"/>
          <p:cNvGrpSpPr/>
          <p:nvPr/>
        </p:nvGrpSpPr>
        <p:grpSpPr>
          <a:xfrm>
            <a:off x="1228087" y="3176771"/>
            <a:ext cx="6384588" cy="1284051"/>
            <a:chOff x="1228087" y="3176771"/>
            <a:chExt cx="6384588" cy="1284051"/>
          </a:xfrm>
        </p:grpSpPr>
        <p:sp>
          <p:nvSpPr>
            <p:cNvPr id="6" name="圓角矩形 5"/>
            <p:cNvSpPr/>
            <p:nvPr/>
          </p:nvSpPr>
          <p:spPr>
            <a:xfrm>
              <a:off x="1228087" y="3176771"/>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tx1"/>
                </a:solidFill>
              </a:endParaRPr>
            </a:p>
          </p:txBody>
        </p:sp>
        <p:sp>
          <p:nvSpPr>
            <p:cNvPr id="8" name="矩形 7"/>
            <p:cNvSpPr/>
            <p:nvPr/>
          </p:nvSpPr>
          <p:spPr>
            <a:xfrm>
              <a:off x="1372381" y="3495630"/>
              <a:ext cx="4416594" cy="646331"/>
            </a:xfrm>
            <a:prstGeom prst="rect">
              <a:avLst/>
            </a:prstGeom>
            <a:noFill/>
          </p:spPr>
          <p:txBody>
            <a:bodyPr wrap="none">
              <a:spAutoFit/>
            </a:bodyPr>
            <a:lstStyle/>
            <a:p>
              <a:pPr lvl="0" fontAlgn="ctr">
                <a:buClr>
                  <a:srgbClr val="003399"/>
                </a:buClr>
                <a:buSzPct val="75000"/>
                <a:defRPr/>
              </a:pP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庫存預測 </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lvl="0"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配合</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零件壽命資料</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對於庫存的備貨做預測</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grpSp>
        <p:nvGrpSpPr>
          <p:cNvPr id="12" name="群組 11"/>
          <p:cNvGrpSpPr/>
          <p:nvPr/>
        </p:nvGrpSpPr>
        <p:grpSpPr>
          <a:xfrm>
            <a:off x="1228087" y="4592557"/>
            <a:ext cx="6384588" cy="1284051"/>
            <a:chOff x="1228087" y="4592557"/>
            <a:chExt cx="6384588" cy="1284051"/>
          </a:xfrm>
        </p:grpSpPr>
        <p:sp>
          <p:nvSpPr>
            <p:cNvPr id="7" name="圓角矩形 6"/>
            <p:cNvSpPr/>
            <p:nvPr/>
          </p:nvSpPr>
          <p:spPr>
            <a:xfrm>
              <a:off x="1228087" y="4592557"/>
              <a:ext cx="6384588" cy="1284051"/>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a:off x="1372380" y="5049916"/>
              <a:ext cx="3976859" cy="369332"/>
            </a:xfrm>
            <a:prstGeom prst="rect">
              <a:avLst/>
            </a:prstGeom>
            <a:noFill/>
          </p:spPr>
          <p:txBody>
            <a:bodyPr wrap="square">
              <a:spAutoFit/>
            </a:bodyPr>
            <a:lstStyle/>
            <a:p>
              <a:pPr fontAlgn="ctr">
                <a:buClr>
                  <a:srgbClr val="003399"/>
                </a:buClr>
                <a:buSzPct val="75000"/>
                <a:defRPr/>
              </a:pPr>
              <a:r>
                <a:rPr lang="en-US" altLang="zh-TW" b="1" dirty="0" smtClean="0">
                  <a:solidFill>
                    <a:srgbClr val="EEEEEE"/>
                  </a:solidFill>
                  <a:latin typeface="Arial Black" panose="020B0604020202020204" pitchFamily="34" charset="0"/>
                  <a:ea typeface="PingFang TC Semibold" panose="020B0400000000000000"/>
                  <a:cs typeface="Arial Black" panose="020B0604020202020204" pitchFamily="34" charset="0"/>
                </a:rPr>
                <a:t>3.</a:t>
              </a:r>
              <a:r>
                <a:rPr lang="zh-TW" altLang="en-US" b="1" dirty="0">
                  <a:solidFill>
                    <a:schemeClr val="bg1"/>
                  </a:solidFill>
                  <a:ea typeface="PingFang TC Semibold" panose="020B0400000000000000"/>
                </a:rPr>
                <a:t>數據</a:t>
              </a:r>
              <a:r>
                <a:rPr lang="zh-TW" altLang="en-US" b="1" dirty="0" smtClean="0">
                  <a:solidFill>
                    <a:schemeClr val="bg1"/>
                  </a:solidFill>
                  <a:ea typeface="PingFang TC Semibold" panose="020B0400000000000000"/>
                </a:rPr>
                <a:t>分析</a:t>
              </a:r>
              <a:endParaRPr lang="zh-TW" altLang="en-US" b="1" dirty="0">
                <a:solidFill>
                  <a:schemeClr val="bg1"/>
                </a:solidFill>
                <a:ea typeface="PingFang TC Semibold" panose="020B0400000000000000"/>
              </a:endParaRPr>
            </a:p>
          </p:txBody>
        </p:sp>
      </p:grpSp>
    </p:spTree>
    <p:extLst>
      <p:ext uri="{BB962C8B-B14F-4D97-AF65-F5344CB8AC3E}">
        <p14:creationId xmlns:p14="http://schemas.microsoft.com/office/powerpoint/2010/main" val="345452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70280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Moving average</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1768267"/>
            <a:ext cx="479217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Simple Moving Average</a:t>
            </a:r>
          </a:p>
        </p:txBody>
      </p:sp>
      <p:sp>
        <p:nvSpPr>
          <p:cNvPr id="4" name="矩形 3"/>
          <p:cNvSpPr/>
          <p:nvPr/>
        </p:nvSpPr>
        <p:spPr>
          <a:xfrm>
            <a:off x="1272299" y="4654720"/>
            <a:ext cx="556993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Cumulative Moving Average</a:t>
            </a:r>
          </a:p>
        </p:txBody>
      </p:sp>
      <p:sp>
        <p:nvSpPr>
          <p:cNvPr id="5" name="矩形 4"/>
          <p:cNvSpPr/>
          <p:nvPr/>
        </p:nvSpPr>
        <p:spPr>
          <a:xfrm>
            <a:off x="1272299" y="2730418"/>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Weighted Moving Average</a:t>
            </a:r>
          </a:p>
        </p:txBody>
      </p:sp>
      <p:cxnSp>
        <p:nvCxnSpPr>
          <p:cNvPr id="6" name="直線接點 5"/>
          <p:cNvCxnSpPr/>
          <p:nvPr/>
        </p:nvCxnSpPr>
        <p:spPr>
          <a:xfrm>
            <a:off x="6969956"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94119" y="3692569"/>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Exponential Moving Average</a:t>
            </a:r>
          </a:p>
        </p:txBody>
      </p:sp>
      <p:pic>
        <p:nvPicPr>
          <p:cNvPr id="2" name="圖片 1"/>
          <p:cNvPicPr>
            <a:picLocks noChangeAspect="1"/>
          </p:cNvPicPr>
          <p:nvPr/>
        </p:nvPicPr>
        <p:blipFill>
          <a:blip r:embed="rId3"/>
          <a:stretch>
            <a:fillRect/>
          </a:stretch>
        </p:blipFill>
        <p:spPr>
          <a:xfrm>
            <a:off x="7429863" y="2630184"/>
            <a:ext cx="4384612" cy="1597632"/>
          </a:xfrm>
          <a:prstGeom prst="rect">
            <a:avLst/>
          </a:prstGeom>
        </p:spPr>
      </p:pic>
      <p:sp>
        <p:nvSpPr>
          <p:cNvPr id="10" name="圓角矩形 9"/>
          <p:cNvSpPr/>
          <p:nvPr/>
        </p:nvSpPr>
        <p:spPr>
          <a:xfrm>
            <a:off x="1228659" y="2587710"/>
            <a:ext cx="5434899" cy="2909199"/>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89401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70280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Moving average</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1768267"/>
            <a:ext cx="479217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Simple Moving Average</a:t>
            </a:r>
          </a:p>
        </p:txBody>
      </p:sp>
      <p:sp>
        <p:nvSpPr>
          <p:cNvPr id="4" name="矩形 3"/>
          <p:cNvSpPr/>
          <p:nvPr/>
        </p:nvSpPr>
        <p:spPr>
          <a:xfrm>
            <a:off x="1272299" y="4654720"/>
            <a:ext cx="556993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Cumulative Moving Average</a:t>
            </a:r>
          </a:p>
        </p:txBody>
      </p:sp>
      <p:sp>
        <p:nvSpPr>
          <p:cNvPr id="5" name="矩形 4"/>
          <p:cNvSpPr/>
          <p:nvPr/>
        </p:nvSpPr>
        <p:spPr>
          <a:xfrm>
            <a:off x="1272299" y="2730418"/>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Weighted Moving Average</a:t>
            </a:r>
          </a:p>
        </p:txBody>
      </p:sp>
      <p:cxnSp>
        <p:nvCxnSpPr>
          <p:cNvPr id="6" name="直線接點 5"/>
          <p:cNvCxnSpPr/>
          <p:nvPr/>
        </p:nvCxnSpPr>
        <p:spPr>
          <a:xfrm>
            <a:off x="6969956"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94119" y="3692569"/>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Exponential Moving Average</a:t>
            </a:r>
          </a:p>
        </p:txBody>
      </p:sp>
      <p:pic>
        <p:nvPicPr>
          <p:cNvPr id="2" name="圖片 1"/>
          <p:cNvPicPr>
            <a:picLocks noChangeAspect="1"/>
          </p:cNvPicPr>
          <p:nvPr/>
        </p:nvPicPr>
        <p:blipFill>
          <a:blip r:embed="rId3"/>
          <a:stretch>
            <a:fillRect/>
          </a:stretch>
        </p:blipFill>
        <p:spPr>
          <a:xfrm>
            <a:off x="7126014" y="3111556"/>
            <a:ext cx="4918842" cy="634889"/>
          </a:xfrm>
          <a:prstGeom prst="rect">
            <a:avLst/>
          </a:prstGeom>
        </p:spPr>
      </p:pic>
      <p:sp>
        <p:nvSpPr>
          <p:cNvPr id="10" name="圓角矩形 9"/>
          <p:cNvSpPr/>
          <p:nvPr/>
        </p:nvSpPr>
        <p:spPr>
          <a:xfrm>
            <a:off x="1339816" y="3429001"/>
            <a:ext cx="5434899" cy="2067910"/>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1339816" y="1382111"/>
            <a:ext cx="5434899" cy="1126778"/>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82957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70280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Moving average</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1768267"/>
            <a:ext cx="479217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Simple Moving Average</a:t>
            </a:r>
          </a:p>
        </p:txBody>
      </p:sp>
      <p:sp>
        <p:nvSpPr>
          <p:cNvPr id="4" name="矩形 3"/>
          <p:cNvSpPr/>
          <p:nvPr/>
        </p:nvSpPr>
        <p:spPr>
          <a:xfrm>
            <a:off x="1272299" y="4654720"/>
            <a:ext cx="556993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Cumulative Moving Average</a:t>
            </a:r>
          </a:p>
        </p:txBody>
      </p:sp>
      <p:sp>
        <p:nvSpPr>
          <p:cNvPr id="5" name="矩形 4"/>
          <p:cNvSpPr/>
          <p:nvPr/>
        </p:nvSpPr>
        <p:spPr>
          <a:xfrm>
            <a:off x="1272299" y="2730418"/>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Weighted Moving Average</a:t>
            </a:r>
          </a:p>
        </p:txBody>
      </p:sp>
      <p:cxnSp>
        <p:nvCxnSpPr>
          <p:cNvPr id="6" name="直線接點 5"/>
          <p:cNvCxnSpPr/>
          <p:nvPr/>
        </p:nvCxnSpPr>
        <p:spPr>
          <a:xfrm>
            <a:off x="6969956"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94119" y="3692569"/>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Exponential Moving Average</a:t>
            </a:r>
          </a:p>
        </p:txBody>
      </p:sp>
      <p:pic>
        <p:nvPicPr>
          <p:cNvPr id="2" name="圖片 1"/>
          <p:cNvPicPr>
            <a:picLocks noChangeAspect="1"/>
          </p:cNvPicPr>
          <p:nvPr/>
        </p:nvPicPr>
        <p:blipFill rotWithShape="1">
          <a:blip r:embed="rId3"/>
          <a:srcRect t="15794"/>
          <a:stretch/>
        </p:blipFill>
        <p:spPr>
          <a:xfrm>
            <a:off x="7075859" y="3083461"/>
            <a:ext cx="4969795" cy="691079"/>
          </a:xfrm>
          <a:prstGeom prst="rect">
            <a:avLst/>
          </a:prstGeom>
        </p:spPr>
      </p:pic>
      <p:sp>
        <p:nvSpPr>
          <p:cNvPr id="10" name="圓角矩形 9"/>
          <p:cNvSpPr/>
          <p:nvPr/>
        </p:nvSpPr>
        <p:spPr>
          <a:xfrm>
            <a:off x="1339816" y="4501057"/>
            <a:ext cx="5434899" cy="1594943"/>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1339816" y="1612529"/>
            <a:ext cx="5434899" cy="1594943"/>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44769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70280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Moving average</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72299" y="1768267"/>
            <a:ext cx="479217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Simple Moving Average</a:t>
            </a:r>
          </a:p>
        </p:txBody>
      </p:sp>
      <p:sp>
        <p:nvSpPr>
          <p:cNvPr id="4" name="矩形 3"/>
          <p:cNvSpPr/>
          <p:nvPr/>
        </p:nvSpPr>
        <p:spPr>
          <a:xfrm>
            <a:off x="1272299" y="4654720"/>
            <a:ext cx="556993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Cumulative Moving Average</a:t>
            </a:r>
          </a:p>
        </p:txBody>
      </p:sp>
      <p:sp>
        <p:nvSpPr>
          <p:cNvPr id="5" name="矩形 4"/>
          <p:cNvSpPr/>
          <p:nvPr/>
        </p:nvSpPr>
        <p:spPr>
          <a:xfrm>
            <a:off x="1272299" y="2730418"/>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Weighted Moving Average</a:t>
            </a:r>
          </a:p>
        </p:txBody>
      </p:sp>
      <p:cxnSp>
        <p:nvCxnSpPr>
          <p:cNvPr id="6" name="直線接點 5"/>
          <p:cNvCxnSpPr/>
          <p:nvPr/>
        </p:nvCxnSpPr>
        <p:spPr>
          <a:xfrm>
            <a:off x="6969956"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94119" y="3692569"/>
            <a:ext cx="56540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Exponential Moving Average</a:t>
            </a:r>
          </a:p>
        </p:txBody>
      </p:sp>
      <p:pic>
        <p:nvPicPr>
          <p:cNvPr id="2" name="圖片 1"/>
          <p:cNvPicPr>
            <a:picLocks noChangeAspect="1"/>
          </p:cNvPicPr>
          <p:nvPr/>
        </p:nvPicPr>
        <p:blipFill>
          <a:blip r:embed="rId3"/>
          <a:stretch>
            <a:fillRect/>
          </a:stretch>
        </p:blipFill>
        <p:spPr>
          <a:xfrm>
            <a:off x="7547599" y="3004240"/>
            <a:ext cx="3652941" cy="849521"/>
          </a:xfrm>
          <a:prstGeom prst="rect">
            <a:avLst/>
          </a:prstGeom>
        </p:spPr>
      </p:pic>
      <p:sp>
        <p:nvSpPr>
          <p:cNvPr id="10" name="圓角矩形 9"/>
          <p:cNvSpPr/>
          <p:nvPr/>
        </p:nvSpPr>
        <p:spPr>
          <a:xfrm>
            <a:off x="1272299" y="1431172"/>
            <a:ext cx="5434899" cy="2942897"/>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16727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895071" cy="584775"/>
          </a:xfrm>
          <a:prstGeom prst="rect">
            <a:avLst/>
          </a:prstGeom>
        </p:spPr>
        <p:txBody>
          <a:bodyPr wrap="none">
            <a:spAutoFit/>
          </a:bodyPr>
          <a:lstStyle/>
          <a:p>
            <a:pPr fontAlgn="ctr">
              <a:buClr>
                <a:srgbClr val="003399"/>
              </a:buClr>
              <a:buSzPct val="75000"/>
              <a:defRPr/>
            </a:pPr>
            <a:r>
              <a:rPr lang="en-US" altLang="zh-TW" sz="3200" b="1" dirty="0" err="1"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Kalman</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112208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2577950"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uzzy </a:t>
            </a:r>
            <a:r>
              <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C</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ontrol</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6975930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034613"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Fuzzy Control</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矩形 7"/>
          <p:cNvSpPr/>
          <p:nvPr/>
        </p:nvSpPr>
        <p:spPr>
          <a:xfrm>
            <a:off x="1235722" y="1248125"/>
            <a:ext cx="3801739" cy="3939540"/>
          </a:xfrm>
          <a:prstGeom prst="rect">
            <a:avLst/>
          </a:prstGeom>
        </p:spPr>
        <p:txBody>
          <a:bodyPr wrap="square">
            <a:spAutoFit/>
          </a:bodyPr>
          <a:lstStyle/>
          <a:p>
            <a:pPr fontAlgn="ctr">
              <a:buClr>
                <a:srgbClr val="003399"/>
              </a:buClr>
              <a:buSzPct val="75000"/>
              <a:defRPr/>
            </a:pPr>
            <a:r>
              <a:rPr lang="zh-TW" altLang="en-US" sz="2500" b="1" u="sng"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模糊控制</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是以</a:t>
            </a: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endPar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為基礎的計算機智能控</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制</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圓角矩形 9"/>
          <p:cNvSpPr/>
          <p:nvPr/>
        </p:nvSpPr>
        <p:spPr>
          <a:xfrm>
            <a:off x="1235722" y="2070552"/>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集合論</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35722" y="2936863"/>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語言變量</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圓角矩形 11"/>
          <p:cNvSpPr/>
          <p:nvPr/>
        </p:nvSpPr>
        <p:spPr>
          <a:xfrm>
            <a:off x="1235722" y="3787871"/>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邏輯推理</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780619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38719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Fuzzy sets</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35722" y="1248125"/>
            <a:ext cx="8447773" cy="477054"/>
          </a:xfrm>
          <a:prstGeom prst="rect">
            <a:avLst/>
          </a:prstGeom>
        </p:spPr>
        <p:txBody>
          <a:bodyPr wrap="square">
            <a:spAutoFit/>
          </a:bodyPr>
          <a:lstStyle/>
          <a:p>
            <a:pPr fontAlgn="ctr">
              <a:buClr>
                <a:srgbClr val="003399"/>
              </a:buClr>
              <a:buSzPct val="75000"/>
              <a:defRPr/>
            </a:pPr>
            <a:r>
              <a:rPr lang="zh-TW" altLang="en-US" sz="2500" b="1" u="sng"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模糊集合</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a:t>
            </a:r>
            <a:r>
              <a:rPr lang="zh-TW" altLang="en-US" sz="2500" b="1" u="sng"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明確集合</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擴展的一種數學基本概念</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278105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387192"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Fuzzy sets</a:t>
            </a:r>
          </a:p>
        </p:txBody>
      </p:sp>
      <p:grpSp>
        <p:nvGrpSpPr>
          <p:cNvPr id="4" name="群組 3"/>
          <p:cNvGrpSpPr/>
          <p:nvPr/>
        </p:nvGrpSpPr>
        <p:grpSpPr>
          <a:xfrm>
            <a:off x="1272298" y="2052045"/>
            <a:ext cx="4799318" cy="2761488"/>
            <a:chOff x="1272298" y="2052045"/>
            <a:chExt cx="4799318" cy="2761488"/>
          </a:xfrm>
        </p:grpSpPr>
        <p:sp>
          <p:nvSpPr>
            <p:cNvPr id="5" name="矩形 4"/>
            <p:cNvSpPr/>
            <p:nvPr/>
          </p:nvSpPr>
          <p:spPr>
            <a:xfrm>
              <a:off x="1272299" y="2052045"/>
              <a:ext cx="47993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明確集合</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72298" y="4336479"/>
              <a:ext cx="47993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模糊集合</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cxnSp>
        <p:nvCxnSpPr>
          <p:cNvPr id="7" name="直線接點 6"/>
          <p:cNvCxnSpPr/>
          <p:nvPr/>
        </p:nvCxnSpPr>
        <p:spPr>
          <a:xfrm>
            <a:off x="6118619"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1020008" y="3221694"/>
            <a:ext cx="4951023" cy="2706624"/>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87" y="1847088"/>
            <a:ext cx="4440000" cy="3330000"/>
          </a:xfrm>
          <a:prstGeom prst="rect">
            <a:avLst/>
          </a:prstGeom>
        </p:spPr>
      </p:pic>
    </p:spTree>
    <p:extLst>
      <p:ext uri="{BB962C8B-B14F-4D97-AF65-F5344CB8AC3E}">
        <p14:creationId xmlns:p14="http://schemas.microsoft.com/office/powerpoint/2010/main" val="1995441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387192"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Fuzzy sets</a:t>
            </a:r>
          </a:p>
        </p:txBody>
      </p:sp>
      <p:grpSp>
        <p:nvGrpSpPr>
          <p:cNvPr id="4" name="群組 3"/>
          <p:cNvGrpSpPr/>
          <p:nvPr/>
        </p:nvGrpSpPr>
        <p:grpSpPr>
          <a:xfrm>
            <a:off x="1272298" y="2052045"/>
            <a:ext cx="4799318" cy="2761488"/>
            <a:chOff x="1272298" y="2052045"/>
            <a:chExt cx="4799318" cy="2761488"/>
          </a:xfrm>
        </p:grpSpPr>
        <p:sp>
          <p:nvSpPr>
            <p:cNvPr id="5" name="矩形 4"/>
            <p:cNvSpPr/>
            <p:nvPr/>
          </p:nvSpPr>
          <p:spPr>
            <a:xfrm>
              <a:off x="1272299" y="2052045"/>
              <a:ext cx="4799317"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明確集合</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72298" y="4336479"/>
              <a:ext cx="479931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模糊集合</a:t>
              </a:r>
              <a:endPar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cxnSp>
        <p:nvCxnSpPr>
          <p:cNvPr id="7" name="直線接點 6"/>
          <p:cNvCxnSpPr/>
          <p:nvPr/>
        </p:nvCxnSpPr>
        <p:spPr>
          <a:xfrm>
            <a:off x="6118619" y="1494721"/>
            <a:ext cx="0" cy="3868558"/>
          </a:xfrm>
          <a:prstGeom prst="line">
            <a:avLst/>
          </a:prstGeom>
          <a:ln w="19050">
            <a:solidFill>
              <a:schemeClr val="bg1">
                <a:lumMod val="75000"/>
              </a:schemeClr>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919424" y="1175787"/>
            <a:ext cx="4951023" cy="2706624"/>
          </a:xfrm>
          <a:prstGeom prst="roundRect">
            <a:avLst/>
          </a:prstGeom>
          <a:solidFill>
            <a:srgbClr val="2228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266" y="1847088"/>
            <a:ext cx="4440721" cy="3328420"/>
          </a:xfrm>
          <a:prstGeom prst="rect">
            <a:avLst/>
          </a:prstGeom>
        </p:spPr>
      </p:pic>
      <p:cxnSp>
        <p:nvCxnSpPr>
          <p:cNvPr id="11" name="直線接點 10"/>
          <p:cNvCxnSpPr/>
          <p:nvPr/>
        </p:nvCxnSpPr>
        <p:spPr>
          <a:xfrm>
            <a:off x="7488936" y="3300984"/>
            <a:ext cx="1389888" cy="0"/>
          </a:xfrm>
          <a:prstGeom prst="line">
            <a:avLst/>
          </a:prstGeom>
          <a:ln w="9525">
            <a:solidFill>
              <a:srgbClr val="FF0000"/>
            </a:solidFill>
            <a:headEnd type="oval" w="med" len="med"/>
            <a:tailEnd type="oval"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222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952264" y="2734366"/>
            <a:ext cx="4435317" cy="775597"/>
          </a:xfrm>
          <a:prstGeom prst="rect">
            <a:avLst/>
          </a:prstGeom>
        </p:spPr>
        <p:txBody>
          <a:bodyPr wrap="none">
            <a:spAutoFit/>
          </a:bodyPr>
          <a:lstStyle/>
          <a:p>
            <a:pPr lvl="0" fontAlgn="ctr">
              <a:buClr>
                <a:srgbClr val="00ADB5"/>
              </a:buClr>
              <a:buSzPct val="75000"/>
              <a:defRPr/>
            </a:pPr>
            <a:r>
              <a:rPr lang="en-US" altLang="zh-TW" sz="48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Hazard </a:t>
            </a:r>
            <a:r>
              <a:rPr lang="en-US" altLang="zh-TW" sz="48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Alert</a:t>
            </a:r>
            <a:endParaRPr lang="en-US" altLang="zh-TW" sz="48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a:extLst>
              <a:ext uri="{FF2B5EF4-FFF2-40B4-BE49-F238E27FC236}">
                <a16:creationId xmlns:a16="http://schemas.microsoft.com/office/drawing/2014/main" id="{DBC958EC-717D-BD46-A52E-C39FBC968E0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91708" y="358946"/>
            <a:ext cx="3485322" cy="5569139"/>
          </a:xfrm>
          <a:prstGeom prst="rect">
            <a:avLst/>
          </a:prstGeom>
        </p:spPr>
      </p:pic>
    </p:spTree>
    <p:extLst>
      <p:ext uri="{BB962C8B-B14F-4D97-AF65-F5344CB8AC3E}">
        <p14:creationId xmlns:p14="http://schemas.microsoft.com/office/powerpoint/2010/main" val="3636690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5174222"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定義輸入及輸出變數</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2" name="群組 1"/>
          <p:cNvGrpSpPr/>
          <p:nvPr/>
        </p:nvGrpSpPr>
        <p:grpSpPr>
          <a:xfrm>
            <a:off x="1820939" y="2572791"/>
            <a:ext cx="4680445" cy="1818174"/>
            <a:chOff x="1235723" y="2472207"/>
            <a:chExt cx="7350493" cy="1818174"/>
          </a:xfrm>
        </p:grpSpPr>
        <p:sp>
          <p:nvSpPr>
            <p:cNvPr id="13" name="矩形 12"/>
            <p:cNvSpPr/>
            <p:nvPr/>
          </p:nvSpPr>
          <p:spPr>
            <a:xfrm>
              <a:off x="1235723" y="2472207"/>
              <a:ext cx="7350493" cy="477054"/>
            </a:xfrm>
            <a:prstGeom prst="rect">
              <a:avLst/>
            </a:prstGeom>
          </p:spPr>
          <p:txBody>
            <a:bodyPr wrap="square">
              <a:spAutoFit/>
            </a:bodyPr>
            <a:lstStyle/>
            <a:p>
              <a:pPr fontAlgn="ctr">
                <a:buClr>
                  <a:srgbClr val="D75244"/>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Input</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行進速度</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Y, Yaw</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2" name="矩形 11"/>
            <p:cNvSpPr/>
            <p:nvPr/>
          </p:nvSpPr>
          <p:spPr>
            <a:xfrm>
              <a:off x="1235723" y="3813327"/>
              <a:ext cx="6042902" cy="477054"/>
            </a:xfrm>
            <a:prstGeom prst="rect">
              <a:avLst/>
            </a:prstGeom>
          </p:spPr>
          <p:txBody>
            <a:bodyPr wrap="square">
              <a:spAutoFit/>
            </a:bodyPr>
            <a:lstStyle/>
            <a:p>
              <a:pPr fontAlgn="ctr">
                <a:buClr>
                  <a:srgbClr val="D75244"/>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Output</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轉彎程度</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spTree>
    <p:extLst>
      <p:ext uri="{BB962C8B-B14F-4D97-AF65-F5344CB8AC3E}">
        <p14:creationId xmlns:p14="http://schemas.microsoft.com/office/powerpoint/2010/main" val="2112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5174222"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2.</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決定模糊化策略</a:t>
            </a:r>
            <a:endParaRPr lang="en-US" altLang="zh-TW" sz="28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139083605"/>
              </p:ext>
            </p:extLst>
          </p:nvPr>
        </p:nvGraphicFramePr>
        <p:xfrm>
          <a:off x="6272785" y="2434411"/>
          <a:ext cx="4925258" cy="1423069"/>
        </p:xfrm>
        <a:graphic>
          <a:graphicData uri="http://schemas.openxmlformats.org/drawingml/2006/table">
            <a:tbl>
              <a:tblPr firstRow="1" firstCol="1" bandRow="1">
                <a:tableStyleId>{5C22544A-7EE6-4342-B048-85BDC9FD1C3A}</a:tableStyleId>
              </a:tblPr>
              <a:tblGrid>
                <a:gridCol w="1163364">
                  <a:extLst>
                    <a:ext uri="{9D8B030D-6E8A-4147-A177-3AD203B41FA5}">
                      <a16:colId xmlns:a16="http://schemas.microsoft.com/office/drawing/2014/main" val="4053256557"/>
                    </a:ext>
                  </a:extLst>
                </a:gridCol>
                <a:gridCol w="1719072">
                  <a:extLst>
                    <a:ext uri="{9D8B030D-6E8A-4147-A177-3AD203B41FA5}">
                      <a16:colId xmlns:a16="http://schemas.microsoft.com/office/drawing/2014/main" val="4200924852"/>
                    </a:ext>
                  </a:extLst>
                </a:gridCol>
                <a:gridCol w="2042822">
                  <a:extLst>
                    <a:ext uri="{9D8B030D-6E8A-4147-A177-3AD203B41FA5}">
                      <a16:colId xmlns:a16="http://schemas.microsoft.com/office/drawing/2014/main" val="2434828450"/>
                    </a:ext>
                  </a:extLst>
                </a:gridCol>
              </a:tblGrid>
              <a:tr h="358903">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模糊子集</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說明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sz="1800" kern="100">
                          <a:effectLst/>
                          <a:latin typeface="Microsoft YaHei UI" panose="020B0503020204020204" pitchFamily="34" charset="-122"/>
                          <a:ea typeface="Microsoft YaHei UI" panose="020B0503020204020204" pitchFamily="34" charset="-122"/>
                        </a:rPr>
                        <a:t>三角形範圍</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2323493243"/>
                  </a:ext>
                </a:extLst>
              </a:tr>
              <a:tr h="358903">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YL</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a:effectLst/>
                          <a:latin typeface="Microsoft YaHei UI" panose="020B0503020204020204" pitchFamily="34" charset="-122"/>
                          <a:ea typeface="Microsoft YaHei UI" panose="020B0503020204020204" pitchFamily="34" charset="-122"/>
                        </a:rPr>
                        <a:t>Y</a:t>
                      </a:r>
                      <a:r>
                        <a:rPr lang="zh-TW" sz="1800" kern="100" dirty="0">
                          <a:effectLst/>
                          <a:latin typeface="Microsoft YaHei UI" panose="020B0503020204020204" pitchFamily="34" charset="-122"/>
                          <a:ea typeface="Microsoft YaHei UI" panose="020B0503020204020204" pitchFamily="34" charset="-122"/>
                        </a:rPr>
                        <a:t>負值過高</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altLang="zh-TW" sz="1800" kern="100" dirty="0" smtClean="0">
                          <a:effectLst/>
                          <a:latin typeface="Microsoft YaHei UI" panose="020B0503020204020204" pitchFamily="34" charset="-122"/>
                          <a:ea typeface="Microsoft YaHei UI" panose="020B0503020204020204" pitchFamily="34" charset="-122"/>
                        </a:rPr>
                        <a:t>-1,-1, -0.75, -0.5</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3107166729"/>
                  </a:ext>
                </a:extLst>
              </a:tr>
              <a:tr h="346360">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YM</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-0.5, 0, 0, 0.5</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938907993"/>
                  </a:ext>
                </a:extLst>
              </a:tr>
              <a:tr h="358903">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YH</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a:effectLst/>
                          <a:latin typeface="Microsoft YaHei UI" panose="020B0503020204020204" pitchFamily="34" charset="-122"/>
                          <a:ea typeface="Microsoft YaHei UI" panose="020B0503020204020204" pitchFamily="34" charset="-122"/>
                        </a:rPr>
                        <a:t>Y</a:t>
                      </a:r>
                      <a:r>
                        <a:rPr lang="zh-TW" sz="1800" kern="100" dirty="0">
                          <a:effectLst/>
                          <a:latin typeface="Microsoft YaHei UI" panose="020B0503020204020204" pitchFamily="34" charset="-122"/>
                          <a:ea typeface="Microsoft YaHei UI" panose="020B0503020204020204" pitchFamily="34" charset="-122"/>
                        </a:rPr>
                        <a:t>過高</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0.5, 0.75, 1, 1</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83735528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02955071"/>
              </p:ext>
            </p:extLst>
          </p:nvPr>
        </p:nvGraphicFramePr>
        <p:xfrm>
          <a:off x="1098562" y="2434414"/>
          <a:ext cx="4925258" cy="1423066"/>
        </p:xfrm>
        <a:graphic>
          <a:graphicData uri="http://schemas.openxmlformats.org/drawingml/2006/table">
            <a:tbl>
              <a:tblPr firstRow="1" firstCol="1" bandRow="1">
                <a:tableStyleId>{5C22544A-7EE6-4342-B048-85BDC9FD1C3A}</a:tableStyleId>
              </a:tblPr>
              <a:tblGrid>
                <a:gridCol w="1169148">
                  <a:extLst>
                    <a:ext uri="{9D8B030D-6E8A-4147-A177-3AD203B41FA5}">
                      <a16:colId xmlns:a16="http://schemas.microsoft.com/office/drawing/2014/main" val="3319724900"/>
                    </a:ext>
                  </a:extLst>
                </a:gridCol>
                <a:gridCol w="1728216">
                  <a:extLst>
                    <a:ext uri="{9D8B030D-6E8A-4147-A177-3AD203B41FA5}">
                      <a16:colId xmlns:a16="http://schemas.microsoft.com/office/drawing/2014/main" val="53497595"/>
                    </a:ext>
                  </a:extLst>
                </a:gridCol>
                <a:gridCol w="2027894">
                  <a:extLst>
                    <a:ext uri="{9D8B030D-6E8A-4147-A177-3AD203B41FA5}">
                      <a16:colId xmlns:a16="http://schemas.microsoft.com/office/drawing/2014/main" val="3653556958"/>
                    </a:ext>
                  </a:extLst>
                </a:gridCol>
              </a:tblGrid>
              <a:tr h="358902">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模糊子集</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說明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altLang="en-US" sz="1800" kern="100" dirty="0" smtClean="0">
                          <a:effectLst/>
                          <a:latin typeface="Microsoft YaHei UI" panose="020B0503020204020204" pitchFamily="34" charset="-122"/>
                          <a:ea typeface="Microsoft YaHei UI" panose="020B0503020204020204" pitchFamily="34" charset="-122"/>
                        </a:rPr>
                        <a:t>梯</a:t>
                      </a:r>
                      <a:r>
                        <a:rPr lang="zh-TW" sz="1800" kern="100" dirty="0" smtClean="0">
                          <a:effectLst/>
                          <a:latin typeface="Microsoft YaHei UI" panose="020B0503020204020204" pitchFamily="34" charset="-122"/>
                          <a:ea typeface="Microsoft YaHei UI" panose="020B0503020204020204" pitchFamily="34" charset="-122"/>
                        </a:rPr>
                        <a:t>形</a:t>
                      </a:r>
                      <a:r>
                        <a:rPr lang="zh-TW" sz="1800" kern="100" dirty="0">
                          <a:effectLst/>
                          <a:latin typeface="Microsoft YaHei UI" panose="020B0503020204020204" pitchFamily="34" charset="-122"/>
                          <a:ea typeface="Microsoft YaHei UI" panose="020B0503020204020204" pitchFamily="34" charset="-122"/>
                        </a:rPr>
                        <a:t>範圍</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1460125240"/>
                  </a:ext>
                </a:extLst>
              </a:tr>
              <a:tr h="358902">
                <a:tc>
                  <a:txBody>
                    <a:bodyPr/>
                    <a:lstStyle/>
                    <a:p>
                      <a:pPr algn="ctr">
                        <a:spcAft>
                          <a:spcPts val="0"/>
                        </a:spcAft>
                      </a:pPr>
                      <a:r>
                        <a:rPr lang="en-US" sz="1800" kern="100" dirty="0" err="1">
                          <a:effectLst/>
                          <a:latin typeface="Microsoft YaHei UI" panose="020B0503020204020204" pitchFamily="34" charset="-122"/>
                          <a:ea typeface="Microsoft YaHei UI" panose="020B0503020204020204" pitchFamily="34" charset="-122"/>
                        </a:rPr>
                        <a:t>YawL</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a:effectLst/>
                          <a:latin typeface="Microsoft YaHei UI" panose="020B0503020204020204" pitchFamily="34" charset="-122"/>
                          <a:ea typeface="Microsoft YaHei UI" panose="020B0503020204020204" pitchFamily="34" charset="-122"/>
                        </a:rPr>
                        <a:t>Yaw</a:t>
                      </a:r>
                      <a:r>
                        <a:rPr lang="zh-TW" sz="1800" kern="100" dirty="0">
                          <a:effectLst/>
                          <a:latin typeface="Microsoft YaHei UI" panose="020B0503020204020204" pitchFamily="34" charset="-122"/>
                          <a:ea typeface="Microsoft YaHei UI" panose="020B0503020204020204" pitchFamily="34" charset="-122"/>
                        </a:rPr>
                        <a:t>逆時過高</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altLang="zh-TW" sz="1800" kern="100" dirty="0" smtClean="0">
                          <a:effectLst/>
                          <a:latin typeface="Microsoft YaHei UI" panose="020B0503020204020204" pitchFamily="34" charset="-122"/>
                          <a:ea typeface="Microsoft YaHei UI" panose="020B0503020204020204" pitchFamily="34" charset="-122"/>
                        </a:rPr>
                        <a:t>-1,-1, -0.75, -0.5</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2321381996"/>
                  </a:ext>
                </a:extLst>
              </a:tr>
              <a:tr h="346360">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YawM</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Yaw</a:t>
                      </a:r>
                      <a:r>
                        <a:rPr lang="zh-TW" sz="1800" kern="100">
                          <a:effectLst/>
                          <a:latin typeface="Microsoft YaHei UI" panose="020B0503020204020204" pitchFamily="34" charset="-122"/>
                          <a:ea typeface="Microsoft YaHei UI" panose="020B0503020204020204" pitchFamily="34" charset="-122"/>
                        </a:rPr>
                        <a:t>正常</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-0.5, 0, 0, 0.5</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1258216513"/>
                  </a:ext>
                </a:extLst>
              </a:tr>
              <a:tr h="358902">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YawH</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Yaw</a:t>
                      </a:r>
                      <a:r>
                        <a:rPr lang="zh-TW" sz="1800" kern="100">
                          <a:effectLst/>
                          <a:latin typeface="Microsoft YaHei UI" panose="020B0503020204020204" pitchFamily="34" charset="-122"/>
                          <a:ea typeface="Microsoft YaHei UI" panose="020B0503020204020204" pitchFamily="34" charset="-122"/>
                        </a:rPr>
                        <a:t>順時過高</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0.5, 0.75, 1, 1</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3410385109"/>
                  </a:ext>
                </a:extLst>
              </a:tr>
            </a:tbl>
          </a:graphicData>
        </a:graphic>
      </p:graphicFrame>
      <p:sp>
        <p:nvSpPr>
          <p:cNvPr id="13" name="矩形 12"/>
          <p:cNvSpPr/>
          <p:nvPr/>
        </p:nvSpPr>
        <p:spPr>
          <a:xfrm>
            <a:off x="1098563" y="2034304"/>
            <a:ext cx="1851415" cy="400110"/>
          </a:xfrm>
          <a:prstGeom prst="rect">
            <a:avLst/>
          </a:prstGeom>
        </p:spPr>
        <p:txBody>
          <a:bodyPr wrap="square">
            <a:spAutoFit/>
          </a:bodyPr>
          <a:lstStyle/>
          <a:p>
            <a:pPr fontAlgn="ctr">
              <a:buClr>
                <a:srgbClr val="D75244"/>
              </a:buClr>
              <a:buSzPct val="75000"/>
              <a:defRPr/>
            </a:pP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Input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Yaw</a:t>
            </a:r>
            <a:endParaRPr lang="en-US" altLang="zh-TW" sz="2000" b="1" dirty="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4" name="矩形 13"/>
          <p:cNvSpPr/>
          <p:nvPr/>
        </p:nvSpPr>
        <p:spPr>
          <a:xfrm>
            <a:off x="6272786" y="2034304"/>
            <a:ext cx="1371598" cy="400110"/>
          </a:xfrm>
          <a:prstGeom prst="rect">
            <a:avLst/>
          </a:prstGeom>
        </p:spPr>
        <p:txBody>
          <a:bodyPr wrap="square">
            <a:spAutoFit/>
          </a:bodyPr>
          <a:lstStyle/>
          <a:p>
            <a:pPr fontAlgn="ctr">
              <a:buClr>
                <a:srgbClr val="D75244"/>
              </a:buClr>
              <a:buSzPct val="75000"/>
              <a:defRPr/>
            </a:pP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Input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Y</a:t>
            </a:r>
            <a:endParaRPr lang="en-US" altLang="zh-TW" sz="2000" b="1" dirty="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6" name="圖片 15"/>
          <p:cNvPicPr/>
          <p:nvPr/>
        </p:nvPicPr>
        <p:blipFill>
          <a:blip r:embed="rId3"/>
          <a:stretch>
            <a:fillRect/>
          </a:stretch>
        </p:blipFill>
        <p:spPr>
          <a:xfrm>
            <a:off x="6272786" y="3857480"/>
            <a:ext cx="4925257" cy="2424217"/>
          </a:xfrm>
          <a:prstGeom prst="rect">
            <a:avLst/>
          </a:prstGeom>
        </p:spPr>
      </p:pic>
      <p:pic>
        <p:nvPicPr>
          <p:cNvPr id="17" name="圖片 16"/>
          <p:cNvPicPr/>
          <p:nvPr/>
        </p:nvPicPr>
        <p:blipFill>
          <a:blip r:embed="rId3"/>
          <a:stretch>
            <a:fillRect/>
          </a:stretch>
        </p:blipFill>
        <p:spPr>
          <a:xfrm>
            <a:off x="1098563" y="3857480"/>
            <a:ext cx="4925257" cy="2424217"/>
          </a:xfrm>
          <a:prstGeom prst="rect">
            <a:avLst/>
          </a:prstGeom>
        </p:spPr>
      </p:pic>
    </p:spTree>
    <p:extLst>
      <p:ext uri="{BB962C8B-B14F-4D97-AF65-F5344CB8AC3E}">
        <p14:creationId xmlns:p14="http://schemas.microsoft.com/office/powerpoint/2010/main" val="748583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5174222"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2.</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決定模糊化策略</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770776618"/>
              </p:ext>
            </p:extLst>
          </p:nvPr>
        </p:nvGraphicFramePr>
        <p:xfrm>
          <a:off x="6272787" y="2434414"/>
          <a:ext cx="4925257" cy="1423066"/>
        </p:xfrm>
        <a:graphic>
          <a:graphicData uri="http://schemas.openxmlformats.org/drawingml/2006/table">
            <a:tbl>
              <a:tblPr firstRow="1" firstCol="1" bandRow="1">
                <a:tableStyleId>{5C22544A-7EE6-4342-B048-85BDC9FD1C3A}</a:tableStyleId>
              </a:tblPr>
              <a:tblGrid>
                <a:gridCol w="1170429">
                  <a:extLst>
                    <a:ext uri="{9D8B030D-6E8A-4147-A177-3AD203B41FA5}">
                      <a16:colId xmlns:a16="http://schemas.microsoft.com/office/drawing/2014/main" val="229846276"/>
                    </a:ext>
                  </a:extLst>
                </a:gridCol>
                <a:gridCol w="1728216">
                  <a:extLst>
                    <a:ext uri="{9D8B030D-6E8A-4147-A177-3AD203B41FA5}">
                      <a16:colId xmlns:a16="http://schemas.microsoft.com/office/drawing/2014/main" val="3466070559"/>
                    </a:ext>
                  </a:extLst>
                </a:gridCol>
                <a:gridCol w="2026612">
                  <a:extLst>
                    <a:ext uri="{9D8B030D-6E8A-4147-A177-3AD203B41FA5}">
                      <a16:colId xmlns:a16="http://schemas.microsoft.com/office/drawing/2014/main" val="2944939161"/>
                    </a:ext>
                  </a:extLst>
                </a:gridCol>
              </a:tblGrid>
              <a:tr h="358902">
                <a:tc>
                  <a:txBody>
                    <a:bodyPr/>
                    <a:lstStyle/>
                    <a:p>
                      <a:pPr algn="ctr">
                        <a:spcAft>
                          <a:spcPts val="0"/>
                        </a:spcAft>
                      </a:pPr>
                      <a:r>
                        <a:rPr lang="zh-TW" sz="1800" kern="100">
                          <a:effectLst/>
                          <a:latin typeface="Microsoft YaHei UI" panose="020B0503020204020204" pitchFamily="34" charset="-122"/>
                          <a:ea typeface="Microsoft YaHei UI" panose="020B0503020204020204" pitchFamily="34" charset="-122"/>
                        </a:rPr>
                        <a:t>模糊子集</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說明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zh-TW" sz="1800" kern="100">
                          <a:effectLst/>
                          <a:latin typeface="Microsoft YaHei UI" panose="020B0503020204020204" pitchFamily="34" charset="-122"/>
                          <a:ea typeface="Microsoft YaHei UI" panose="020B0503020204020204" pitchFamily="34" charset="-122"/>
                        </a:rPr>
                        <a:t>三角形範圍</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extLst>
                  <a:ext uri="{0D108BD9-81ED-4DB2-BD59-A6C34878D82A}">
                    <a16:rowId xmlns:a16="http://schemas.microsoft.com/office/drawing/2014/main" val="659011065"/>
                  </a:ext>
                </a:extLst>
              </a:tr>
              <a:tr h="358902">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TL</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zh-TW" altLang="en-US" sz="1800" kern="100" dirty="0" smtClean="0">
                          <a:effectLst/>
                          <a:latin typeface="Microsoft YaHei UI" panose="020B0503020204020204" pitchFamily="34" charset="-122"/>
                          <a:ea typeface="Microsoft YaHei UI" panose="020B0503020204020204" pitchFamily="34" charset="-122"/>
                          <a:cs typeface="Times New Roman" panose="02020603050405020304" pitchFamily="18" charset="0"/>
                        </a:rPr>
                        <a:t>高速左彎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-1, -1, -0.4, -0.1</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extLst>
                  <a:ext uri="{0D108BD9-81ED-4DB2-BD59-A6C34878D82A}">
                    <a16:rowId xmlns:a16="http://schemas.microsoft.com/office/drawing/2014/main" val="3954335590"/>
                  </a:ext>
                </a:extLst>
              </a:tr>
              <a:tr h="346360">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TM</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適中</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0.25, 0, 0, 0.25</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extLst>
                  <a:ext uri="{0D108BD9-81ED-4DB2-BD59-A6C34878D82A}">
                    <a16:rowId xmlns:a16="http://schemas.microsoft.com/office/drawing/2014/main" val="1976082061"/>
                  </a:ext>
                </a:extLst>
              </a:tr>
              <a:tr h="358902">
                <a:tc>
                  <a:txBody>
                    <a:bodyPr/>
                    <a:lstStyle/>
                    <a:p>
                      <a:pPr algn="ctr">
                        <a:spcAft>
                          <a:spcPts val="0"/>
                        </a:spcAft>
                      </a:pPr>
                      <a:r>
                        <a:rPr lang="en-US" sz="1800" kern="100">
                          <a:effectLst/>
                          <a:latin typeface="Microsoft YaHei UI" panose="020B0503020204020204" pitchFamily="34" charset="-122"/>
                          <a:ea typeface="Microsoft YaHei UI" panose="020B0503020204020204" pitchFamily="34" charset="-122"/>
                        </a:rPr>
                        <a:t>TR</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zh-TW" altLang="en-US" sz="1800" kern="100" dirty="0" smtClean="0">
                          <a:effectLst/>
                          <a:latin typeface="Microsoft YaHei UI" panose="020B0503020204020204" pitchFamily="34" charset="-122"/>
                          <a:ea typeface="Microsoft YaHei UI" panose="020B0503020204020204" pitchFamily="34" charset="-122"/>
                          <a:cs typeface="+mn-cs"/>
                        </a:rPr>
                        <a:t>高速右彎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tc>
                  <a:txBody>
                    <a:bodyPr/>
                    <a:lstStyle/>
                    <a:p>
                      <a:pPr algn="ctr">
                        <a:spcAft>
                          <a:spcPts val="0"/>
                        </a:spcAft>
                      </a:pPr>
                      <a:r>
                        <a:rPr lang="en-US" sz="1800" kern="100" dirty="0">
                          <a:effectLst/>
                          <a:latin typeface="Microsoft YaHei UI" panose="020B0503020204020204" pitchFamily="34" charset="-122"/>
                          <a:ea typeface="Microsoft YaHei UI" panose="020B0503020204020204" pitchFamily="34" charset="-122"/>
                        </a:rPr>
                        <a:t> </a:t>
                      </a:r>
                      <a:r>
                        <a:rPr lang="en-US" sz="1800" kern="100" dirty="0" smtClean="0">
                          <a:effectLst/>
                          <a:latin typeface="Microsoft YaHei UI" panose="020B0503020204020204" pitchFamily="34" charset="-122"/>
                          <a:ea typeface="Microsoft YaHei UI" panose="020B0503020204020204" pitchFamily="34" charset="-122"/>
                        </a:rPr>
                        <a:t>0.1, 0.4, 1, 1</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8" marR="104198" marT="0" marB="0"/>
                </a:tc>
                <a:extLst>
                  <a:ext uri="{0D108BD9-81ED-4DB2-BD59-A6C34878D82A}">
                    <a16:rowId xmlns:a16="http://schemas.microsoft.com/office/drawing/2014/main" val="3051860330"/>
                  </a:ext>
                </a:extLst>
              </a:tr>
            </a:tbl>
          </a:graphicData>
        </a:graphic>
      </p:graphicFrame>
      <p:sp>
        <p:nvSpPr>
          <p:cNvPr id="16" name="矩形 15"/>
          <p:cNvSpPr/>
          <p:nvPr/>
        </p:nvSpPr>
        <p:spPr>
          <a:xfrm>
            <a:off x="1098563" y="2034304"/>
            <a:ext cx="2504173" cy="400110"/>
          </a:xfrm>
          <a:prstGeom prst="rect">
            <a:avLst/>
          </a:prstGeom>
        </p:spPr>
        <p:txBody>
          <a:bodyPr wrap="square">
            <a:spAutoFit/>
          </a:bodyPr>
          <a:lstStyle/>
          <a:p>
            <a:pPr fontAlgn="ctr">
              <a:buClr>
                <a:srgbClr val="D75244"/>
              </a:buClr>
              <a:buSzPct val="75000"/>
              <a:defRPr/>
            </a:pP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Input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行進速度</a:t>
            </a:r>
            <a:endParaRPr lang="en-US" altLang="zh-TW" sz="2000" b="1" dirty="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7" name="矩形 16"/>
          <p:cNvSpPr/>
          <p:nvPr/>
        </p:nvSpPr>
        <p:spPr>
          <a:xfrm>
            <a:off x="6272786" y="2034304"/>
            <a:ext cx="2642614" cy="400110"/>
          </a:xfrm>
          <a:prstGeom prst="rect">
            <a:avLst/>
          </a:prstGeom>
        </p:spPr>
        <p:txBody>
          <a:bodyPr wrap="square">
            <a:spAutoFit/>
          </a:bodyPr>
          <a:lstStyle/>
          <a:p>
            <a:pPr fontAlgn="ctr">
              <a:buClr>
                <a:srgbClr val="D75244"/>
              </a:buClr>
              <a:buSzPct val="75000"/>
              <a:defRPr/>
            </a:pP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Output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000" b="1" dirty="0" smtClean="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rPr>
              <a:t> 轉彎程度</a:t>
            </a:r>
            <a:endParaRPr lang="en-US" altLang="zh-TW" sz="2000" b="1" dirty="0">
              <a:solidFill>
                <a:srgbClr val="FFFFFF"/>
              </a:solidFill>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2188232969"/>
              </p:ext>
            </p:extLst>
          </p:nvPr>
        </p:nvGraphicFramePr>
        <p:xfrm>
          <a:off x="1098564" y="2434417"/>
          <a:ext cx="4925258" cy="1423066"/>
        </p:xfrm>
        <a:graphic>
          <a:graphicData uri="http://schemas.openxmlformats.org/drawingml/2006/table">
            <a:tbl>
              <a:tblPr firstRow="1" firstCol="1" bandRow="1">
                <a:tableStyleId>{5C22544A-7EE6-4342-B048-85BDC9FD1C3A}</a:tableStyleId>
              </a:tblPr>
              <a:tblGrid>
                <a:gridCol w="1169148">
                  <a:extLst>
                    <a:ext uri="{9D8B030D-6E8A-4147-A177-3AD203B41FA5}">
                      <a16:colId xmlns:a16="http://schemas.microsoft.com/office/drawing/2014/main" val="3319724900"/>
                    </a:ext>
                  </a:extLst>
                </a:gridCol>
                <a:gridCol w="1728216">
                  <a:extLst>
                    <a:ext uri="{9D8B030D-6E8A-4147-A177-3AD203B41FA5}">
                      <a16:colId xmlns:a16="http://schemas.microsoft.com/office/drawing/2014/main" val="53497595"/>
                    </a:ext>
                  </a:extLst>
                </a:gridCol>
                <a:gridCol w="2027894">
                  <a:extLst>
                    <a:ext uri="{9D8B030D-6E8A-4147-A177-3AD203B41FA5}">
                      <a16:colId xmlns:a16="http://schemas.microsoft.com/office/drawing/2014/main" val="3653556958"/>
                    </a:ext>
                  </a:extLst>
                </a:gridCol>
              </a:tblGrid>
              <a:tr h="358902">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模糊子集</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sz="1800" kern="100" dirty="0">
                          <a:effectLst/>
                          <a:latin typeface="Microsoft YaHei UI" panose="020B0503020204020204" pitchFamily="34" charset="-122"/>
                          <a:ea typeface="Microsoft YaHei UI" panose="020B0503020204020204" pitchFamily="34" charset="-122"/>
                        </a:rPr>
                        <a:t>說明</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sz="1800" kern="100">
                          <a:effectLst/>
                          <a:latin typeface="Microsoft YaHei UI" panose="020B0503020204020204" pitchFamily="34" charset="-122"/>
                          <a:ea typeface="Microsoft YaHei UI" panose="020B0503020204020204" pitchFamily="34" charset="-122"/>
                        </a:rPr>
                        <a:t>三角形範圍</a:t>
                      </a:r>
                      <a:endParaRPr lang="zh-TW" sz="1800" kern="10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1460125240"/>
                  </a:ext>
                </a:extLst>
              </a:tr>
              <a:tr h="358902">
                <a:tc>
                  <a:txBody>
                    <a:bodyPr/>
                    <a:lstStyle/>
                    <a:p>
                      <a:pPr algn="ctr">
                        <a:spcAft>
                          <a:spcPts val="0"/>
                        </a:spcAft>
                      </a:pPr>
                      <a:r>
                        <a:rPr lang="en-US" altLang="zh-TW" sz="1800" kern="100" dirty="0" smtClean="0">
                          <a:effectLst/>
                          <a:latin typeface="Microsoft YaHei UI" panose="020B0503020204020204" pitchFamily="34" charset="-122"/>
                          <a:ea typeface="Microsoft YaHei UI" panose="020B0503020204020204" pitchFamily="34" charset="-122"/>
                        </a:rPr>
                        <a:t>SN</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altLang="en-US" sz="1800" kern="100" dirty="0" smtClean="0">
                          <a:effectLst/>
                          <a:latin typeface="Microsoft YaHei UI" panose="020B0503020204020204" pitchFamily="34" charset="-122"/>
                          <a:ea typeface="Microsoft YaHei UI" panose="020B0503020204020204" pitchFamily="34" charset="-122"/>
                        </a:rPr>
                        <a:t>速度正常</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altLang="zh-TW" sz="1800" kern="100" dirty="0" smtClean="0">
                          <a:effectLst/>
                          <a:latin typeface="Microsoft YaHei UI" panose="020B0503020204020204" pitchFamily="34" charset="-122"/>
                          <a:ea typeface="Microsoft YaHei UI" panose="020B0503020204020204" pitchFamily="34" charset="-122"/>
                        </a:rPr>
                        <a:t>0, 0, 20, 40</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2321381996"/>
                  </a:ext>
                </a:extLst>
              </a:tr>
              <a:tr h="346360">
                <a:tc>
                  <a:txBody>
                    <a:bodyPr/>
                    <a:lstStyle/>
                    <a:p>
                      <a:pPr algn="ctr">
                        <a:spcAft>
                          <a:spcPts val="0"/>
                        </a:spcAft>
                      </a:pPr>
                      <a:r>
                        <a:rPr lang="en-US" altLang="zh-TW" sz="1800" kern="100" dirty="0" smtClean="0">
                          <a:effectLst/>
                          <a:latin typeface="Microsoft YaHei UI" panose="020B0503020204020204" pitchFamily="34" charset="-122"/>
                          <a:ea typeface="Microsoft YaHei UI" panose="020B0503020204020204" pitchFamily="34" charset="-122"/>
                        </a:rPr>
                        <a:t>S</a:t>
                      </a:r>
                      <a:r>
                        <a:rPr lang="en-US" sz="1800" kern="100" dirty="0" smtClean="0">
                          <a:effectLst/>
                          <a:latin typeface="Microsoft YaHei UI" panose="020B0503020204020204" pitchFamily="34" charset="-122"/>
                          <a:ea typeface="Microsoft YaHei UI" panose="020B0503020204020204" pitchFamily="34" charset="-122"/>
                        </a:rPr>
                        <a:t>H</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zh-TW" altLang="en-US" sz="1800" kern="100" dirty="0" smtClean="0">
                          <a:effectLst/>
                          <a:latin typeface="Microsoft YaHei UI" panose="020B0503020204020204" pitchFamily="34" charset="-122"/>
                          <a:ea typeface="Microsoft YaHei UI" panose="020B0503020204020204" pitchFamily="34" charset="-122"/>
                          <a:cs typeface="Times New Roman" panose="02020603050405020304" pitchFamily="18" charset="0"/>
                        </a:rPr>
                        <a:t>高速</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smtClean="0">
                          <a:effectLst/>
                          <a:latin typeface="Microsoft YaHei UI" panose="020B0503020204020204" pitchFamily="34" charset="-122"/>
                          <a:ea typeface="Microsoft YaHei UI" panose="020B0503020204020204" pitchFamily="34" charset="-122"/>
                        </a:rPr>
                        <a:t>20, 35,</a:t>
                      </a:r>
                      <a:r>
                        <a:rPr lang="en-US" sz="1800" kern="100" baseline="0" dirty="0" smtClean="0">
                          <a:effectLst/>
                          <a:latin typeface="Microsoft YaHei UI" panose="020B0503020204020204" pitchFamily="34" charset="-122"/>
                          <a:ea typeface="Microsoft YaHei UI" panose="020B0503020204020204" pitchFamily="34" charset="-122"/>
                        </a:rPr>
                        <a:t> 100, 100</a:t>
                      </a: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1258216513"/>
                  </a:ext>
                </a:extLst>
              </a:tr>
              <a:tr h="358902">
                <a:tc>
                  <a:txBody>
                    <a:bodyPr/>
                    <a:lstStyle/>
                    <a:p>
                      <a:pPr algn="ctr">
                        <a:spcAft>
                          <a:spcPts val="0"/>
                        </a:spcAft>
                      </a:pP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tc>
                  <a:txBody>
                    <a:bodyPr/>
                    <a:lstStyle/>
                    <a:p>
                      <a:pPr algn="ctr">
                        <a:spcAft>
                          <a:spcPts val="0"/>
                        </a:spcAft>
                      </a:pPr>
                      <a:r>
                        <a:rPr lang="en-US" sz="1800" kern="100" dirty="0">
                          <a:effectLst/>
                          <a:latin typeface="Microsoft YaHei UI" panose="020B0503020204020204" pitchFamily="34" charset="-122"/>
                          <a:ea typeface="Microsoft YaHei UI" panose="020B0503020204020204" pitchFamily="34" charset="-122"/>
                        </a:rPr>
                        <a:t> </a:t>
                      </a:r>
                      <a:endParaRPr lang="zh-TW" sz="18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txBody>
                  <a:tcPr marL="104197" marR="104197" marT="0" marB="0"/>
                </a:tc>
                <a:extLst>
                  <a:ext uri="{0D108BD9-81ED-4DB2-BD59-A6C34878D82A}">
                    <a16:rowId xmlns:a16="http://schemas.microsoft.com/office/drawing/2014/main" val="3410385109"/>
                  </a:ext>
                </a:extLst>
              </a:tr>
            </a:tbl>
          </a:graphicData>
        </a:graphic>
      </p:graphicFrame>
      <p:pic>
        <p:nvPicPr>
          <p:cNvPr id="20" name="圖片 19"/>
          <p:cNvPicPr/>
          <p:nvPr/>
        </p:nvPicPr>
        <p:blipFill>
          <a:blip r:embed="rId3"/>
          <a:stretch>
            <a:fillRect/>
          </a:stretch>
        </p:blipFill>
        <p:spPr>
          <a:xfrm>
            <a:off x="6272786" y="3857486"/>
            <a:ext cx="4925258" cy="2040393"/>
          </a:xfrm>
          <a:prstGeom prst="rect">
            <a:avLst/>
          </a:prstGeom>
        </p:spPr>
      </p:pic>
      <p:pic>
        <p:nvPicPr>
          <p:cNvPr id="3" name="圖片 2"/>
          <p:cNvPicPr>
            <a:picLocks noChangeAspect="1"/>
          </p:cNvPicPr>
          <p:nvPr/>
        </p:nvPicPr>
        <p:blipFill>
          <a:blip r:embed="rId4"/>
          <a:stretch>
            <a:fillRect/>
          </a:stretch>
        </p:blipFill>
        <p:spPr>
          <a:xfrm>
            <a:off x="1098563" y="3857480"/>
            <a:ext cx="4925259" cy="2040399"/>
          </a:xfrm>
          <a:prstGeom prst="rect">
            <a:avLst/>
          </a:prstGeom>
        </p:spPr>
      </p:pic>
    </p:spTree>
    <p:extLst>
      <p:ext uri="{BB962C8B-B14F-4D97-AF65-F5344CB8AC3E}">
        <p14:creationId xmlns:p14="http://schemas.microsoft.com/office/powerpoint/2010/main" val="306819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471702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3.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模糊規則建立與推</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論</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圓角矩形 4"/>
          <p:cNvSpPr/>
          <p:nvPr/>
        </p:nvSpPr>
        <p:spPr>
          <a:xfrm>
            <a:off x="1235723" y="1896797"/>
            <a:ext cx="823746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If y is YL and </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行進速度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SN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and</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err="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YawL</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then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轉彎程度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TM</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圓角矩形 5"/>
          <p:cNvSpPr/>
          <p:nvPr/>
        </p:nvSpPr>
        <p:spPr>
          <a:xfrm>
            <a:off x="1235723" y="2630479"/>
            <a:ext cx="823746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If y is YM and </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行進速度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SN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and</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err="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YawL</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then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轉彎程度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TM</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35723" y="3364161"/>
            <a:ext cx="823746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If y is YH and </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行進速度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SN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and</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err="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YawL</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then</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轉彎程度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TM</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圓角矩形 9"/>
          <p:cNvSpPr/>
          <p:nvPr/>
        </p:nvSpPr>
        <p:spPr>
          <a:xfrm>
            <a:off x="1235723" y="4097843"/>
            <a:ext cx="8237462"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fontAlgn="ctr">
              <a:buClr>
                <a:srgbClr val="003399"/>
              </a:buClr>
              <a:buSzPct val="75000"/>
              <a:defRPr/>
            </a:pP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If y is YL and </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行進速度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SH</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and</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YawL</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then</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轉彎程度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is</a:t>
            </a:r>
            <a:r>
              <a:rPr lang="zh-TW" altLang="en-US"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TL</a:t>
            </a:r>
            <a:endParaRPr lang="en-US" altLang="zh-TW" b="1" dirty="0">
              <a:solidFill>
                <a:prstClr val="whit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5083700" y="4762877"/>
            <a:ext cx="261610" cy="369332"/>
          </a:xfrm>
          <a:prstGeom prst="rect">
            <a:avLst/>
          </a:prstGeom>
        </p:spPr>
        <p:txBody>
          <a:bodyPr wrap="none">
            <a:spAutoFit/>
          </a:bodyPr>
          <a:lstStyle/>
          <a:p>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zh-TW" altLang="en-US" dirty="0"/>
          </a:p>
        </p:txBody>
      </p:sp>
      <p:sp>
        <p:nvSpPr>
          <p:cNvPr id="11" name="矩形 10"/>
          <p:cNvSpPr/>
          <p:nvPr/>
        </p:nvSpPr>
        <p:spPr>
          <a:xfrm>
            <a:off x="5083700" y="4947543"/>
            <a:ext cx="261610" cy="369332"/>
          </a:xfrm>
          <a:prstGeom prst="rect">
            <a:avLst/>
          </a:prstGeom>
        </p:spPr>
        <p:txBody>
          <a:bodyPr wrap="none">
            <a:spAutoFit/>
          </a:bodyPr>
          <a:lstStyle/>
          <a:p>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zh-TW" altLang="en-US" dirty="0"/>
          </a:p>
        </p:txBody>
      </p:sp>
      <p:sp>
        <p:nvSpPr>
          <p:cNvPr id="12" name="矩形 11"/>
          <p:cNvSpPr/>
          <p:nvPr/>
        </p:nvSpPr>
        <p:spPr>
          <a:xfrm>
            <a:off x="5083700" y="5125685"/>
            <a:ext cx="261610" cy="369332"/>
          </a:xfrm>
          <a:prstGeom prst="rect">
            <a:avLst/>
          </a:prstGeom>
        </p:spPr>
        <p:txBody>
          <a:bodyPr wrap="none">
            <a:spAutoFit/>
          </a:bodyPr>
          <a:lstStyle/>
          <a:p>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zh-TW" altLang="en-US" dirty="0"/>
          </a:p>
        </p:txBody>
      </p:sp>
      <p:sp>
        <p:nvSpPr>
          <p:cNvPr id="14" name="矩形 13"/>
          <p:cNvSpPr/>
          <p:nvPr/>
        </p:nvSpPr>
        <p:spPr>
          <a:xfrm>
            <a:off x="5083700" y="5125685"/>
            <a:ext cx="261610" cy="369332"/>
          </a:xfrm>
          <a:prstGeom prst="rect">
            <a:avLst/>
          </a:prstGeom>
        </p:spPr>
        <p:txBody>
          <a:bodyPr wrap="none">
            <a:spAutoFit/>
          </a:bodyPr>
          <a:lstStyle/>
          <a:p>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zh-TW" altLang="en-US" dirty="0"/>
          </a:p>
        </p:txBody>
      </p:sp>
      <p:sp>
        <p:nvSpPr>
          <p:cNvPr id="15" name="矩形 14"/>
          <p:cNvSpPr/>
          <p:nvPr/>
        </p:nvSpPr>
        <p:spPr>
          <a:xfrm>
            <a:off x="5083700" y="5303827"/>
            <a:ext cx="261610" cy="369332"/>
          </a:xfrm>
          <a:prstGeom prst="rect">
            <a:avLst/>
          </a:prstGeom>
        </p:spPr>
        <p:txBody>
          <a:bodyPr wrap="none">
            <a:spAutoFit/>
          </a:bodyPr>
          <a:lstStyle/>
          <a:p>
            <a:r>
              <a:rPr lang="en-US" altLang="zh-TW" b="1" dirty="0" smtClean="0">
                <a:solidFill>
                  <a:prstClr val="white"/>
                </a:solidFill>
                <a:latin typeface="Arial Black" panose="020B0604020202020204" pitchFamily="34" charset="0"/>
                <a:ea typeface="PingFang TC Semibold" panose="020B0400000000000000" pitchFamily="34" charset="-120"/>
                <a:cs typeface="Arial Black" panose="020B0604020202020204" pitchFamily="34" charset="0"/>
              </a:rPr>
              <a:t>.</a:t>
            </a:r>
            <a:endParaRPr lang="zh-TW" altLang="en-US" dirty="0"/>
          </a:p>
        </p:txBody>
      </p:sp>
    </p:spTree>
    <p:extLst>
      <p:ext uri="{BB962C8B-B14F-4D97-AF65-F5344CB8AC3E}">
        <p14:creationId xmlns:p14="http://schemas.microsoft.com/office/powerpoint/2010/main" val="4097982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4717021"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3.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模糊規則建立與推</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論</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627385722"/>
              </p:ext>
            </p:extLst>
          </p:nvPr>
        </p:nvGraphicFramePr>
        <p:xfrm>
          <a:off x="1542287" y="2602326"/>
          <a:ext cx="9107426" cy="2830131"/>
        </p:xfrm>
        <a:graphic>
          <a:graphicData uri="http://schemas.openxmlformats.org/drawingml/2006/table">
            <a:tbl>
              <a:tblPr firstRow="1" firstCol="1" bandRow="1">
                <a:tableStyleId>{5C22544A-7EE6-4342-B048-85BDC9FD1C3A}</a:tableStyleId>
              </a:tblPr>
              <a:tblGrid>
                <a:gridCol w="1135452">
                  <a:extLst>
                    <a:ext uri="{9D8B030D-6E8A-4147-A177-3AD203B41FA5}">
                      <a16:colId xmlns:a16="http://schemas.microsoft.com/office/drawing/2014/main" val="3348240172"/>
                    </a:ext>
                  </a:extLst>
                </a:gridCol>
                <a:gridCol w="1135452">
                  <a:extLst>
                    <a:ext uri="{9D8B030D-6E8A-4147-A177-3AD203B41FA5}">
                      <a16:colId xmlns:a16="http://schemas.microsoft.com/office/drawing/2014/main" val="768506932"/>
                    </a:ext>
                  </a:extLst>
                </a:gridCol>
                <a:gridCol w="1135452">
                  <a:extLst>
                    <a:ext uri="{9D8B030D-6E8A-4147-A177-3AD203B41FA5}">
                      <a16:colId xmlns:a16="http://schemas.microsoft.com/office/drawing/2014/main" val="2255387314"/>
                    </a:ext>
                  </a:extLst>
                </a:gridCol>
                <a:gridCol w="1140214">
                  <a:extLst>
                    <a:ext uri="{9D8B030D-6E8A-4147-A177-3AD203B41FA5}">
                      <a16:colId xmlns:a16="http://schemas.microsoft.com/office/drawing/2014/main" val="3166236808"/>
                    </a:ext>
                  </a:extLst>
                </a:gridCol>
                <a:gridCol w="1140214">
                  <a:extLst>
                    <a:ext uri="{9D8B030D-6E8A-4147-A177-3AD203B41FA5}">
                      <a16:colId xmlns:a16="http://schemas.microsoft.com/office/drawing/2014/main" val="2582706751"/>
                    </a:ext>
                  </a:extLst>
                </a:gridCol>
                <a:gridCol w="1140214">
                  <a:extLst>
                    <a:ext uri="{9D8B030D-6E8A-4147-A177-3AD203B41FA5}">
                      <a16:colId xmlns:a16="http://schemas.microsoft.com/office/drawing/2014/main" val="646302367"/>
                    </a:ext>
                  </a:extLst>
                </a:gridCol>
                <a:gridCol w="1140214">
                  <a:extLst>
                    <a:ext uri="{9D8B030D-6E8A-4147-A177-3AD203B41FA5}">
                      <a16:colId xmlns:a16="http://schemas.microsoft.com/office/drawing/2014/main" val="686171012"/>
                    </a:ext>
                  </a:extLst>
                </a:gridCol>
                <a:gridCol w="1140214">
                  <a:extLst>
                    <a:ext uri="{9D8B030D-6E8A-4147-A177-3AD203B41FA5}">
                      <a16:colId xmlns:a16="http://schemas.microsoft.com/office/drawing/2014/main" val="4256308428"/>
                    </a:ext>
                  </a:extLst>
                </a:gridCol>
              </a:tblGrid>
              <a:tr h="569747">
                <a:tc rowSpan="2" gridSpan="2">
                  <a:txBody>
                    <a:bodyPr/>
                    <a:lstStyle/>
                    <a:p>
                      <a:pPr algn="ctr">
                        <a:spcAft>
                          <a:spcPts val="0"/>
                        </a:spcAft>
                      </a:pPr>
                      <a:r>
                        <a:rPr lang="en-US" sz="2200" kern="100">
                          <a:effectLst/>
                        </a:rPr>
                        <a:t> </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rowSpan="2" hMerge="1">
                  <a:txBody>
                    <a:bodyPr/>
                    <a:lstStyle/>
                    <a:p>
                      <a:endParaRPr lang="zh-TW" altLang="en-US"/>
                    </a:p>
                  </a:txBody>
                  <a:tcPr/>
                </a:tc>
                <a:tc gridSpan="6">
                  <a:txBody>
                    <a:bodyPr/>
                    <a:lstStyle/>
                    <a:p>
                      <a:pPr algn="ctr">
                        <a:spcAft>
                          <a:spcPts val="0"/>
                        </a:spcAft>
                      </a:pPr>
                      <a:r>
                        <a:rPr lang="en-US" sz="2200" kern="100" dirty="0" smtClean="0">
                          <a:effectLst/>
                        </a:rPr>
                        <a:t>Y</a:t>
                      </a:r>
                      <a:r>
                        <a:rPr lang="en-US" altLang="zh-TW" sz="2200" kern="100" dirty="0" smtClean="0">
                          <a:effectLst/>
                        </a:rPr>
                        <a:t>/</a:t>
                      </a:r>
                      <a:r>
                        <a:rPr lang="zh-TW" altLang="en-US" sz="2200" kern="100" dirty="0" smtClean="0">
                          <a:effectLst/>
                        </a:rPr>
                        <a:t>行進速度</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hMerge="1">
                  <a:txBody>
                    <a:bodyPr/>
                    <a:lstStyle/>
                    <a:p>
                      <a:endParaRPr lang="zh-TW" altLang="en-US"/>
                    </a:p>
                  </a:txBody>
                  <a:tcPr/>
                </a:tc>
                <a:tc hMerge="1">
                  <a:txBody>
                    <a:bodyPr/>
                    <a:lstStyle/>
                    <a:p>
                      <a:endParaRPr lang="zh-TW" altLang="en-US"/>
                    </a:p>
                  </a:txBody>
                  <a:tcPr/>
                </a:tc>
                <a:tc hMerge="1">
                  <a:txBody>
                    <a:bodyPr/>
                    <a:lstStyle/>
                    <a:p>
                      <a:pPr algn="ctr">
                        <a:spcAft>
                          <a:spcPts val="0"/>
                        </a:spcAft>
                      </a:pP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hMerge="1">
                  <a:txBody>
                    <a:bodyPr/>
                    <a:lstStyle/>
                    <a:p>
                      <a:pPr algn="ctr">
                        <a:spcAft>
                          <a:spcPts val="0"/>
                        </a:spcAft>
                      </a:pP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hMerge="1">
                  <a:txBody>
                    <a:bodyPr/>
                    <a:lstStyle/>
                    <a:p>
                      <a:pPr algn="ctr">
                        <a:spcAft>
                          <a:spcPts val="0"/>
                        </a:spcAft>
                      </a:pP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extLst>
                  <a:ext uri="{0D108BD9-81ED-4DB2-BD59-A6C34878D82A}">
                    <a16:rowId xmlns:a16="http://schemas.microsoft.com/office/drawing/2014/main" val="229541038"/>
                  </a:ext>
                </a:extLst>
              </a:tr>
              <a:tr h="569747">
                <a:tc gridSpan="2" vMerge="1">
                  <a:txBody>
                    <a:bodyPr/>
                    <a:lstStyle/>
                    <a:p>
                      <a:endParaRPr lang="zh-TW" altLang="en-US"/>
                    </a:p>
                  </a:txBody>
                  <a:tcPr/>
                </a:tc>
                <a:tc hMerge="1" vMerge="1">
                  <a:txBody>
                    <a:bodyPr/>
                    <a:lstStyle/>
                    <a:p>
                      <a:endParaRPr lang="zh-TW" altLang="en-US"/>
                    </a:p>
                  </a:txBody>
                  <a:tcPr/>
                </a:tc>
                <a:tc>
                  <a:txBody>
                    <a:bodyPr/>
                    <a:lstStyle/>
                    <a:p>
                      <a:pPr algn="ctr">
                        <a:spcAft>
                          <a:spcPts val="0"/>
                        </a:spcAft>
                      </a:pPr>
                      <a:r>
                        <a:rPr lang="en-US" sz="2200" kern="100" dirty="0" smtClean="0">
                          <a:effectLst/>
                        </a:rPr>
                        <a:t>YL</a:t>
                      </a:r>
                      <a:r>
                        <a:rPr lang="en-US" altLang="zh-TW" sz="2200" kern="100" dirty="0" smtClean="0">
                          <a:effectLst/>
                        </a:rPr>
                        <a:t>/SN</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YM</a:t>
                      </a:r>
                      <a:r>
                        <a:rPr lang="en-US" altLang="zh-TW" sz="2200" kern="100" dirty="0" smtClean="0">
                          <a:effectLst/>
                        </a:rPr>
                        <a:t>/SN</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YH</a:t>
                      </a:r>
                      <a:r>
                        <a:rPr lang="en-US" altLang="zh-TW" sz="2200" kern="100" dirty="0" smtClean="0">
                          <a:effectLst/>
                        </a:rPr>
                        <a:t>/SN</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YL</a:t>
                      </a:r>
                      <a:r>
                        <a:rPr lang="en-US" altLang="zh-TW" sz="2200" kern="100" dirty="0" smtClean="0">
                          <a:effectLst/>
                        </a:rPr>
                        <a:t>/SH</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YM</a:t>
                      </a:r>
                      <a:r>
                        <a:rPr lang="en-US" altLang="zh-TW" sz="2200" kern="100" dirty="0" smtClean="0">
                          <a:effectLst/>
                        </a:rPr>
                        <a:t>/SH</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YH</a:t>
                      </a:r>
                      <a:r>
                        <a:rPr lang="en-US" altLang="zh-TW" sz="2200" kern="100" dirty="0" smtClean="0">
                          <a:effectLst/>
                        </a:rPr>
                        <a:t>/SH</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extLst>
                  <a:ext uri="{0D108BD9-81ED-4DB2-BD59-A6C34878D82A}">
                    <a16:rowId xmlns:a16="http://schemas.microsoft.com/office/drawing/2014/main" val="3458262950"/>
                  </a:ext>
                </a:extLst>
              </a:tr>
              <a:tr h="569747">
                <a:tc rowSpan="3">
                  <a:txBody>
                    <a:bodyPr/>
                    <a:lstStyle/>
                    <a:p>
                      <a:pPr algn="ctr">
                        <a:spcAft>
                          <a:spcPts val="0"/>
                        </a:spcAft>
                      </a:pPr>
                      <a:endPar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algn="ctr">
                        <a:spcAft>
                          <a:spcPts val="0"/>
                        </a:spcAft>
                      </a:pPr>
                      <a:endPar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Yaw</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YawL</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T</a:t>
                      </a:r>
                      <a:r>
                        <a:rPr lang="en-US" altLang="zh-TW" sz="2200" kern="100" dirty="0" smtClean="0">
                          <a:effectLst/>
                        </a:rPr>
                        <a:t>M</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TL</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FF0000"/>
                    </a:solidFill>
                  </a:tcPr>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TL</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FF0000"/>
                    </a:solidFill>
                  </a:tcPr>
                </a:tc>
                <a:tc>
                  <a:txBody>
                    <a:bodyPr/>
                    <a:lstStyle/>
                    <a:p>
                      <a:pPr algn="ctr">
                        <a:spcAft>
                          <a:spcPts val="0"/>
                        </a:spcAft>
                      </a:pP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extLst>
                  <a:ext uri="{0D108BD9-81ED-4DB2-BD59-A6C34878D82A}">
                    <a16:rowId xmlns:a16="http://schemas.microsoft.com/office/drawing/2014/main" val="410948722"/>
                  </a:ext>
                </a:extLst>
              </a:tr>
              <a:tr h="551143">
                <a:tc vMerge="1">
                  <a:txBody>
                    <a:bodyPr/>
                    <a:lstStyle/>
                    <a:p>
                      <a:endParaRPr lang="zh-TW" altLang="en-US"/>
                    </a:p>
                  </a:txBody>
                  <a:tcPr/>
                </a:tc>
                <a:tc>
                  <a:txBody>
                    <a:bodyPr/>
                    <a:lstStyle/>
                    <a:p>
                      <a:pPr algn="ctr">
                        <a:spcAft>
                          <a:spcPts val="0"/>
                        </a:spcAft>
                      </a:pPr>
                      <a:r>
                        <a:rPr lang="en-US" sz="2200" kern="100">
                          <a:effectLst/>
                        </a:rPr>
                        <a:t>YawM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a:effectLst/>
                        </a:rPr>
                        <a:t>TM</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TL</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FF0000"/>
                    </a:solidFill>
                  </a:tcPr>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TM</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TR</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00B050"/>
                    </a:solidFill>
                  </a:tcPr>
                </a:tc>
                <a:extLst>
                  <a:ext uri="{0D108BD9-81ED-4DB2-BD59-A6C34878D82A}">
                    <a16:rowId xmlns:a16="http://schemas.microsoft.com/office/drawing/2014/main" val="2390800460"/>
                  </a:ext>
                </a:extLst>
              </a:tr>
              <a:tr h="569747">
                <a:tc vMerge="1">
                  <a:txBody>
                    <a:bodyPr/>
                    <a:lstStyle/>
                    <a:p>
                      <a:endParaRPr lang="zh-TW" altLang="en-US"/>
                    </a:p>
                  </a:txBody>
                  <a:tcPr/>
                </a:tc>
                <a:tc>
                  <a:txBody>
                    <a:bodyPr/>
                    <a:lstStyle/>
                    <a:p>
                      <a:pPr algn="ctr">
                        <a:spcAft>
                          <a:spcPts val="0"/>
                        </a:spcAft>
                      </a:pPr>
                      <a:r>
                        <a:rPr lang="en-US" sz="2200" kern="100">
                          <a:effectLst/>
                        </a:rPr>
                        <a:t>YawH</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a:effectLst/>
                        </a:rPr>
                        <a:t>TM</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sz="2200" kern="100" dirty="0" smtClean="0">
                          <a:effectLst/>
                        </a:rPr>
                        <a:t>T</a:t>
                      </a:r>
                      <a:r>
                        <a:rPr lang="en-US" altLang="zh-TW" sz="2200" kern="100" dirty="0" smtClean="0">
                          <a:effectLst/>
                        </a:rPr>
                        <a:t>M</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TR</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00B050"/>
                    </a:solidFill>
                  </a:tcPr>
                </a:tc>
                <a:tc>
                  <a:txBody>
                    <a:bodyPr/>
                    <a:lstStyle/>
                    <a:p>
                      <a:pPr algn="ctr">
                        <a:spcAft>
                          <a:spcPts val="0"/>
                        </a:spcAft>
                      </a:pPr>
                      <a:r>
                        <a:rPr lang="en-US" altLang="zh-TW" sz="2200" kern="100" dirty="0" smtClean="0">
                          <a:effectLst/>
                          <a:latin typeface="Calibri" panose="020F0502020204030204" pitchFamily="34" charset="0"/>
                          <a:ea typeface="新細明體" panose="02020500000000000000" pitchFamily="18" charset="-120"/>
                          <a:cs typeface="Times New Roman" panose="02020603050405020304" pitchFamily="18" charset="0"/>
                        </a:rPr>
                        <a:t>TR</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25577" marR="125577" marT="0" marB="0">
                    <a:solidFill>
                      <a:srgbClr val="00B050"/>
                    </a:solidFill>
                  </a:tcPr>
                </a:tc>
                <a:extLst>
                  <a:ext uri="{0D108BD9-81ED-4DB2-BD59-A6C34878D82A}">
                    <a16:rowId xmlns:a16="http://schemas.microsoft.com/office/drawing/2014/main" val="2069368829"/>
                  </a:ext>
                </a:extLst>
              </a:tr>
            </a:tbl>
          </a:graphicData>
        </a:graphic>
      </p:graphicFrame>
    </p:spTree>
    <p:extLst>
      <p:ext uri="{BB962C8B-B14F-4D97-AF65-F5344CB8AC3E}">
        <p14:creationId xmlns:p14="http://schemas.microsoft.com/office/powerpoint/2010/main" val="34584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445184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4.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決定解模糊化</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策略</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564907" y="2280183"/>
            <a:ext cx="1699501" cy="477054"/>
          </a:xfrm>
          <a:prstGeom prst="rect">
            <a:avLst/>
          </a:prstGeom>
        </p:spPr>
        <p:txBody>
          <a:bodyPr wrap="square">
            <a:spAutoFit/>
          </a:bodyPr>
          <a:lstStyle/>
          <a:p>
            <a:pPr fontAlgn="ctr">
              <a:buClr>
                <a:srgbClr val="D75244"/>
              </a:buClr>
              <a:buSzPct val="75000"/>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重心法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2" name="圖片 1"/>
          <p:cNvPicPr>
            <a:picLocks noChangeAspect="1"/>
          </p:cNvPicPr>
          <p:nvPr/>
        </p:nvPicPr>
        <p:blipFill>
          <a:blip r:embed="rId3"/>
          <a:stretch>
            <a:fillRect/>
          </a:stretch>
        </p:blipFill>
        <p:spPr>
          <a:xfrm>
            <a:off x="3461645" y="1892606"/>
            <a:ext cx="7155800" cy="4663844"/>
          </a:xfrm>
          <a:prstGeom prst="rect">
            <a:avLst/>
          </a:prstGeom>
        </p:spPr>
      </p:pic>
      <p:sp>
        <p:nvSpPr>
          <p:cNvPr id="6" name="矩形 5"/>
          <p:cNvSpPr/>
          <p:nvPr/>
        </p:nvSpPr>
        <p:spPr>
          <a:xfrm>
            <a:off x="10617445" y="6187118"/>
            <a:ext cx="1736286" cy="369332"/>
          </a:xfrm>
          <a:prstGeom prst="rect">
            <a:avLst/>
          </a:prstGeom>
        </p:spPr>
        <p:txBody>
          <a:bodyPr wrap="square">
            <a:spAutoFit/>
          </a:bodyPr>
          <a:lstStyle/>
          <a:p>
            <a:r>
              <a:rPr lang="zh-TW" altLang="en-US" b="1" dirty="0" smtClean="0">
                <a:solidFill>
                  <a:schemeClr val="bg1"/>
                </a:solidFill>
                <a:latin typeface="Arial Black" panose="020B0604020202020204" pitchFamily="34" charset="0"/>
                <a:ea typeface="PingFang TC Semibold" panose="020B0400000000000000" pitchFamily="34" charset="-120"/>
              </a:rPr>
              <a:t>不明資料來源</a:t>
            </a:r>
            <a:endParaRPr lang="zh-TW" altLang="en-US" dirty="0"/>
          </a:p>
        </p:txBody>
      </p:sp>
    </p:spTree>
    <p:extLst>
      <p:ext uri="{BB962C8B-B14F-4D97-AF65-F5344CB8AC3E}">
        <p14:creationId xmlns:p14="http://schemas.microsoft.com/office/powerpoint/2010/main" val="2080839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552109"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FLC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esign</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35723" y="1248125"/>
            <a:ext cx="4451845"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4.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決定解模糊化</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策略</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564907" y="2280183"/>
            <a:ext cx="1699501" cy="477054"/>
          </a:xfrm>
          <a:prstGeom prst="rect">
            <a:avLst/>
          </a:prstGeom>
        </p:spPr>
        <p:txBody>
          <a:bodyPr wrap="square">
            <a:spAutoFit/>
          </a:bodyPr>
          <a:lstStyle/>
          <a:p>
            <a:pPr fontAlgn="ctr">
              <a:buClr>
                <a:srgbClr val="D75244"/>
              </a:buClr>
              <a:buSzPct val="75000"/>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重心法</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3" name="圖片 2"/>
          <p:cNvPicPr>
            <a:picLocks noChangeAspect="1"/>
          </p:cNvPicPr>
          <p:nvPr/>
        </p:nvPicPr>
        <p:blipFill>
          <a:blip r:embed="rId3"/>
          <a:stretch>
            <a:fillRect/>
          </a:stretch>
        </p:blipFill>
        <p:spPr>
          <a:xfrm>
            <a:off x="3461645" y="1829405"/>
            <a:ext cx="6227064" cy="4713301"/>
          </a:xfrm>
          <a:prstGeom prst="rect">
            <a:avLst/>
          </a:prstGeom>
        </p:spPr>
      </p:pic>
      <p:sp>
        <p:nvSpPr>
          <p:cNvPr id="5" name="矩形 4"/>
          <p:cNvSpPr/>
          <p:nvPr/>
        </p:nvSpPr>
        <p:spPr>
          <a:xfrm>
            <a:off x="9688709" y="6173374"/>
            <a:ext cx="1569660" cy="369332"/>
          </a:xfrm>
          <a:prstGeom prst="rect">
            <a:avLst/>
          </a:prstGeom>
        </p:spPr>
        <p:txBody>
          <a:bodyPr wrap="none">
            <a:spAutoFit/>
          </a:bodyPr>
          <a:lstStyle/>
          <a:p>
            <a:r>
              <a:rPr lang="zh-TW" altLang="en-US" b="1" dirty="0" smtClean="0">
                <a:solidFill>
                  <a:schemeClr val="bg1"/>
                </a:solidFill>
                <a:latin typeface="Arial Black" panose="020B0604020202020204" pitchFamily="34" charset="0"/>
                <a:ea typeface="PingFang TC Semibold" panose="020B0400000000000000" pitchFamily="34" charset="-120"/>
              </a:rPr>
              <a:t>不明資料來源</a:t>
            </a:r>
            <a:endParaRPr lang="zh-TW" altLang="en-US" dirty="0"/>
          </a:p>
        </p:txBody>
      </p:sp>
    </p:spTree>
    <p:extLst>
      <p:ext uri="{BB962C8B-B14F-4D97-AF65-F5344CB8AC3E}">
        <p14:creationId xmlns:p14="http://schemas.microsoft.com/office/powerpoint/2010/main" val="375682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2436693"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Advantage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2" name="群組 1"/>
          <p:cNvGrpSpPr/>
          <p:nvPr/>
        </p:nvGrpSpPr>
        <p:grpSpPr>
          <a:xfrm>
            <a:off x="1147907" y="1758686"/>
            <a:ext cx="7624815" cy="2403641"/>
            <a:chOff x="1235722" y="2398766"/>
            <a:chExt cx="7624815" cy="2403641"/>
          </a:xfrm>
        </p:grpSpPr>
        <p:sp>
          <p:nvSpPr>
            <p:cNvPr id="4" name="圓角矩形 3"/>
            <p:cNvSpPr/>
            <p:nvPr/>
          </p:nvSpPr>
          <p:spPr>
            <a:xfrm>
              <a:off x="1235724" y="2398766"/>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簡化系統複雜</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性</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圓角矩形 4"/>
            <p:cNvSpPr/>
            <p:nvPr/>
          </p:nvSpPr>
          <p:spPr>
            <a:xfrm>
              <a:off x="1235722" y="3319554"/>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可用於非線性</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時變</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模型不完全的系統上</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圓角矩形 5"/>
            <p:cNvSpPr/>
            <p:nvPr/>
          </p:nvSpPr>
          <p:spPr>
            <a:xfrm>
              <a:off x="1235722" y="4240343"/>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語言式控制</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不必建立完整數學模式</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可將專家知識轉換成模糊控制</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spTree>
    <p:extLst>
      <p:ext uri="{BB962C8B-B14F-4D97-AF65-F5344CB8AC3E}">
        <p14:creationId xmlns:p14="http://schemas.microsoft.com/office/powerpoint/2010/main" val="3156519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5997155"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Fuzzy </a:t>
            </a: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000" b="1" noProof="0" dirty="0" err="1"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mplement</a:t>
            </a: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On STM32</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0" name="群組 9"/>
          <p:cNvGrpSpPr/>
          <p:nvPr/>
        </p:nvGrpSpPr>
        <p:grpSpPr>
          <a:xfrm>
            <a:off x="3136103" y="2192076"/>
            <a:ext cx="5919794" cy="3120651"/>
            <a:chOff x="2257820" y="2192076"/>
            <a:chExt cx="5919794" cy="3120651"/>
          </a:xfrm>
        </p:grpSpPr>
        <p:graphicFrame>
          <p:nvGraphicFramePr>
            <p:cNvPr id="4" name="物件 3"/>
            <p:cNvGraphicFramePr>
              <a:graphicFrameLocks noChangeAspect="1"/>
            </p:cNvGraphicFramePr>
            <p:nvPr>
              <p:extLst>
                <p:ext uri="{D42A27DB-BD31-4B8C-83A1-F6EECF244321}">
                  <p14:modId xmlns:p14="http://schemas.microsoft.com/office/powerpoint/2010/main" val="429058852"/>
                </p:ext>
              </p:extLst>
            </p:nvPr>
          </p:nvGraphicFramePr>
          <p:xfrm>
            <a:off x="2257820" y="2192076"/>
            <a:ext cx="2581359" cy="1041645"/>
          </p:xfrm>
          <a:graphic>
            <a:graphicData uri="http://schemas.openxmlformats.org/presentationml/2006/ole">
              <mc:AlternateContent xmlns:mc="http://schemas.openxmlformats.org/markup-compatibility/2006">
                <mc:Choice xmlns:v="urn:schemas-microsoft-com:vml" Requires="v">
                  <p:oleObj spid="_x0000_s14457" name="封裝程式殼層物件" showAsIcon="1" r:id="rId3" imgW="1621440" imgH="654480" progId="Package">
                    <p:embed/>
                  </p:oleObj>
                </mc:Choice>
                <mc:Fallback>
                  <p:oleObj name="封裝程式殼層物件" showAsIcon="1" r:id="rId3" imgW="1621440" imgH="654480" progId="Package">
                    <p:embed/>
                    <p:pic>
                      <p:nvPicPr>
                        <p:cNvPr id="0" name=""/>
                        <p:cNvPicPr/>
                        <p:nvPr/>
                      </p:nvPicPr>
                      <p:blipFill>
                        <a:blip r:embed="rId4"/>
                        <a:stretch>
                          <a:fillRect/>
                        </a:stretch>
                      </p:blipFill>
                      <p:spPr>
                        <a:xfrm>
                          <a:off x="2257820" y="2192076"/>
                          <a:ext cx="2581359" cy="1041645"/>
                        </a:xfrm>
                        <a:prstGeom prst="rect">
                          <a:avLst/>
                        </a:prstGeom>
                        <a:solidFill>
                          <a:schemeClr val="bg1"/>
                        </a:solidFill>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164779683"/>
                </p:ext>
              </p:extLst>
            </p:nvPr>
          </p:nvGraphicFramePr>
          <p:xfrm>
            <a:off x="6458394" y="4271081"/>
            <a:ext cx="1259076" cy="1041645"/>
          </p:xfrm>
          <a:graphic>
            <a:graphicData uri="http://schemas.openxmlformats.org/presentationml/2006/ole">
              <mc:AlternateContent xmlns:mc="http://schemas.openxmlformats.org/markup-compatibility/2006">
                <mc:Choice xmlns:v="urn:schemas-microsoft-com:vml" Requires="v">
                  <p:oleObj spid="_x0000_s14458" name="封裝程式殼層物件" showAsIcon="1" r:id="rId5" imgW="791280" imgH="654480" progId="Package">
                    <p:embed/>
                  </p:oleObj>
                </mc:Choice>
                <mc:Fallback>
                  <p:oleObj name="封裝程式殼層物件" showAsIcon="1" r:id="rId5" imgW="791280" imgH="654480" progId="Package">
                    <p:embed/>
                    <p:pic>
                      <p:nvPicPr>
                        <p:cNvPr id="0" name=""/>
                        <p:cNvPicPr/>
                        <p:nvPr/>
                      </p:nvPicPr>
                      <p:blipFill>
                        <a:blip r:embed="rId6"/>
                        <a:stretch>
                          <a:fillRect/>
                        </a:stretch>
                      </p:blipFill>
                      <p:spPr>
                        <a:xfrm>
                          <a:off x="6458394" y="4271081"/>
                          <a:ext cx="1259076" cy="1041645"/>
                        </a:xfrm>
                        <a:prstGeom prst="rect">
                          <a:avLst/>
                        </a:prstGeom>
                        <a:solidFill>
                          <a:schemeClr val="bg1"/>
                        </a:solidFill>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123385127"/>
                </p:ext>
              </p:extLst>
            </p:nvPr>
          </p:nvGraphicFramePr>
          <p:xfrm>
            <a:off x="5998250" y="2192076"/>
            <a:ext cx="2179364" cy="1041645"/>
          </p:xfrm>
          <a:graphic>
            <a:graphicData uri="http://schemas.openxmlformats.org/presentationml/2006/ole">
              <mc:AlternateContent xmlns:mc="http://schemas.openxmlformats.org/markup-compatibility/2006">
                <mc:Choice xmlns:v="urn:schemas-microsoft-com:vml" Requires="v">
                  <p:oleObj spid="_x0000_s14459" name="封裝程式殼層物件" showAsIcon="1" r:id="rId7" imgW="1367640" imgH="654480" progId="Package">
                    <p:embed/>
                  </p:oleObj>
                </mc:Choice>
                <mc:Fallback>
                  <p:oleObj name="封裝程式殼層物件" showAsIcon="1" r:id="rId7" imgW="1367640" imgH="654480" progId="Package">
                    <p:embed/>
                    <p:pic>
                      <p:nvPicPr>
                        <p:cNvPr id="0" name=""/>
                        <p:cNvPicPr/>
                        <p:nvPr/>
                      </p:nvPicPr>
                      <p:blipFill>
                        <a:blip r:embed="rId8"/>
                        <a:stretch>
                          <a:fillRect/>
                        </a:stretch>
                      </p:blipFill>
                      <p:spPr>
                        <a:xfrm>
                          <a:off x="5998250" y="2192076"/>
                          <a:ext cx="2179364" cy="1041645"/>
                        </a:xfrm>
                        <a:prstGeom prst="rect">
                          <a:avLst/>
                        </a:prstGeom>
                        <a:solidFill>
                          <a:schemeClr val="bg1"/>
                        </a:solidFill>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1205267778"/>
                </p:ext>
              </p:extLst>
            </p:nvPr>
          </p:nvGraphicFramePr>
          <p:xfrm>
            <a:off x="3074449" y="4271082"/>
            <a:ext cx="948100" cy="1041645"/>
          </p:xfrm>
          <a:graphic>
            <a:graphicData uri="http://schemas.openxmlformats.org/presentationml/2006/ole">
              <mc:AlternateContent xmlns:mc="http://schemas.openxmlformats.org/markup-compatibility/2006">
                <mc:Choice xmlns:v="urn:schemas-microsoft-com:vml" Requires="v">
                  <p:oleObj spid="_x0000_s14460" name="封裝程式殼層物件" showAsIcon="1" r:id="rId9" imgW="595800" imgH="654480" progId="Package">
                    <p:embed/>
                  </p:oleObj>
                </mc:Choice>
                <mc:Fallback>
                  <p:oleObj name="封裝程式殼層物件" showAsIcon="1" r:id="rId9" imgW="595800" imgH="654480" progId="Package">
                    <p:embed/>
                    <p:pic>
                      <p:nvPicPr>
                        <p:cNvPr id="0" name=""/>
                        <p:cNvPicPr/>
                        <p:nvPr/>
                      </p:nvPicPr>
                      <p:blipFill>
                        <a:blip r:embed="rId10"/>
                        <a:stretch>
                          <a:fillRect/>
                        </a:stretch>
                      </p:blipFill>
                      <p:spPr>
                        <a:xfrm>
                          <a:off x="3074449" y="4271082"/>
                          <a:ext cx="948100" cy="1041645"/>
                        </a:xfrm>
                        <a:prstGeom prst="rect">
                          <a:avLst/>
                        </a:prstGeom>
                        <a:solidFill>
                          <a:srgbClr val="FFFFFF"/>
                        </a:solidFill>
                      </p:spPr>
                    </p:pic>
                  </p:oleObj>
                </mc:Fallback>
              </mc:AlternateContent>
            </a:graphicData>
          </a:graphic>
        </p:graphicFrame>
      </p:grpSp>
    </p:spTree>
    <p:extLst>
      <p:ext uri="{BB962C8B-B14F-4D97-AF65-F5344CB8AC3E}">
        <p14:creationId xmlns:p14="http://schemas.microsoft.com/office/powerpoint/2010/main" val="3626332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104790"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a:t>
            </a:r>
            <a:r>
              <a:rPr kumimoji="0" lang="en-US" altLang="zh-TW" sz="3000" b="1" i="0" u="none" strike="noStrike" kern="1200" cap="none" spc="0" normalizeH="0" baseline="0" noProof="0" dirty="0" err="1"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isk</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3" y="1248125"/>
            <a:ext cx="9065868" cy="1031051"/>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風險描述</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耗時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VCU</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上計算還是可能會有過慢的問題</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精確度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精確度提升不易</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35723" y="2427032"/>
            <a:ext cx="9065868" cy="1585049"/>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風險處置</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a:p>
            <a:pPr lvl="0"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耗時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將急煞車</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急減速</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直接套用簡單的明確邏輯</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lvl="0"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精確度 </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VCU</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目前沒有提升的方法</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a:p>
            <a:pPr lvl="0"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模糊邏輯可以套用在雲端運算的邏輯上</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將激勵函數的形式改為模糊邏輯判斷</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p>
          <a:p>
            <a:pPr lvl="0"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神經網路可以有更好的準確度</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7" name="矩形 6"/>
          <p:cNvSpPr/>
          <p:nvPr/>
        </p:nvSpPr>
        <p:spPr>
          <a:xfrm>
            <a:off x="1235723" y="4159937"/>
            <a:ext cx="9065868" cy="1031051"/>
          </a:xfrm>
          <a:prstGeom prst="rect">
            <a:avLst/>
          </a:prstGeom>
        </p:spPr>
        <p:txBody>
          <a:bodyPr wrap="squar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後續目標</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a:p>
            <a:pPr marR="0" lvl="0" algn="l" defTabSz="914400" rtl="0" eaLnBrk="1" fontAlgn="ctr" latinLnBrk="0" hangingPunct="1">
              <a:lnSpc>
                <a:spcPct val="100000"/>
              </a:lnSpc>
              <a:spcBef>
                <a:spcPts val="0"/>
              </a:spcBef>
              <a:spcAft>
                <a:spcPts val="0"/>
              </a:spcAft>
              <a:buClr>
                <a:srgbClr val="003399"/>
              </a:buClr>
              <a:buSzPct val="75000"/>
              <a:tabLst/>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目前把幾個行為的邏輯規則都定義好了</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梯形的模糊物件也寫成了函式</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其他行為之後可以直接繼承物件</a:t>
            </a:r>
            <a:endPar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30709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1195968" cy="553998"/>
          </a:xfrm>
          <a:prstGeom prst="rect">
            <a:avLst/>
          </a:prstGeom>
        </p:spPr>
        <p:txBody>
          <a:bodyPr wrap="none">
            <a:spAutoFit/>
          </a:bodyPr>
          <a:lstStyle/>
          <a:p>
            <a:pPr lvl="0" fontAlgn="ctr">
              <a:buClr>
                <a:srgbClr val="003399"/>
              </a:buClr>
              <a:buSzPct val="75000"/>
              <a:defRPr/>
            </a:pPr>
            <a:r>
              <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I</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ntro</a:t>
            </a:r>
            <a:endParaRPr lang="en-US" altLang="zh-TW" sz="30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6340197" cy="754053"/>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描述 </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在駕駛座出危險行為時及時提供警報</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並回報警示至物流系統</a:t>
            </a:r>
            <a:endParaRPr lang="en-US" altLang="zh-TW" sz="2500"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1228087" y="2164307"/>
            <a:ext cx="1494320"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需</a:t>
            </a:r>
            <a:r>
              <a:rPr lang="zh-TW" altLang="en-US" sz="25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求</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14" name="群組 13"/>
          <p:cNvGrpSpPr/>
          <p:nvPr/>
        </p:nvGrpSpPr>
        <p:grpSpPr>
          <a:xfrm>
            <a:off x="686529" y="2866303"/>
            <a:ext cx="10818943" cy="2407587"/>
            <a:chOff x="745965" y="2866303"/>
            <a:chExt cx="10818943" cy="2407587"/>
          </a:xfrm>
        </p:grpSpPr>
        <p:grpSp>
          <p:nvGrpSpPr>
            <p:cNvPr id="8" name="群組 7"/>
            <p:cNvGrpSpPr/>
            <p:nvPr/>
          </p:nvGrpSpPr>
          <p:grpSpPr>
            <a:xfrm>
              <a:off x="745965" y="2866303"/>
              <a:ext cx="2826415" cy="2394421"/>
              <a:chOff x="371061" y="2866303"/>
              <a:chExt cx="2826415" cy="2394421"/>
            </a:xfrm>
          </p:grpSpPr>
          <p:sp>
            <p:nvSpPr>
              <p:cNvPr id="2" name="矩形 1"/>
              <p:cNvSpPr/>
              <p:nvPr/>
            </p:nvSpPr>
            <p:spPr>
              <a:xfrm>
                <a:off x="371061" y="2866303"/>
                <a:ext cx="2826415" cy="646331"/>
              </a:xfrm>
              <a:prstGeom prst="rect">
                <a:avLst/>
              </a:prstGeom>
            </p:spPr>
            <p:txBody>
              <a:bodyPr wrap="none">
                <a:spAutoFit/>
              </a:bodyPr>
              <a:lstStyle/>
              <a:p>
                <a:pPr algn="ctr" fontAlgn="ctr">
                  <a:buClr>
                    <a:srgbClr val="003399"/>
                  </a:buClr>
                  <a:buSzPct val="75000"/>
                  <a:defRPr/>
                </a:pP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快速的反應危險</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行為</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algn="ctr" fontAlgn="ctr">
                  <a:buClr>
                    <a:srgbClr val="003399"/>
                  </a:buClr>
                  <a:buSzPct val="75000"/>
                  <a:defRPr/>
                </a:pP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及時提醒</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供駕駛人修正</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26" name="Picture 2" descr="Clock fre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728" y="3903964"/>
                <a:ext cx="1356760" cy="1356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群組 10"/>
            <p:cNvGrpSpPr/>
            <p:nvPr/>
          </p:nvGrpSpPr>
          <p:grpSpPr>
            <a:xfrm>
              <a:off x="4626813" y="2866303"/>
              <a:ext cx="2980303" cy="2407587"/>
              <a:chOff x="4567377" y="2866303"/>
              <a:chExt cx="2980303" cy="2407587"/>
            </a:xfrm>
          </p:grpSpPr>
          <p:sp>
            <p:nvSpPr>
              <p:cNvPr id="3" name="矩形 2"/>
              <p:cNvSpPr/>
              <p:nvPr/>
            </p:nvSpPr>
            <p:spPr>
              <a:xfrm>
                <a:off x="4567377" y="2866303"/>
                <a:ext cx="2980303" cy="646331"/>
              </a:xfrm>
              <a:prstGeom prst="rect">
                <a:avLst/>
              </a:prstGeom>
            </p:spPr>
            <p:txBody>
              <a:bodyPr wrap="none">
                <a:spAutoFit/>
              </a:bodyPr>
              <a:lstStyle/>
              <a:p>
                <a:pPr algn="ct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高精</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準</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度</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algn="ctr" fontAlgn="ctr">
                  <a:buClr>
                    <a:srgbClr val="003399"/>
                  </a:buClr>
                  <a:buSzPct val="75000"/>
                  <a:defRPr/>
                </a:pP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低</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誤報率</a:t>
                </a:r>
                <a:r>
                  <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降低駕駛人困擾</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28" name="Picture 4" descr="Accuracy premiu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982" y="3890798"/>
                <a:ext cx="1383092" cy="13830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群組 12"/>
            <p:cNvGrpSpPr/>
            <p:nvPr/>
          </p:nvGrpSpPr>
          <p:grpSpPr>
            <a:xfrm>
              <a:off x="8661549" y="2866303"/>
              <a:ext cx="2903359" cy="2366807"/>
              <a:chOff x="8917581" y="2866303"/>
              <a:chExt cx="2903359" cy="2366807"/>
            </a:xfrm>
          </p:grpSpPr>
          <p:sp>
            <p:nvSpPr>
              <p:cNvPr id="5" name="矩形 4"/>
              <p:cNvSpPr/>
              <p:nvPr/>
            </p:nvSpPr>
            <p:spPr>
              <a:xfrm>
                <a:off x="8917581" y="2866303"/>
                <a:ext cx="2903359" cy="646331"/>
              </a:xfrm>
              <a:prstGeom prst="rect">
                <a:avLst/>
              </a:prstGeom>
            </p:spPr>
            <p:txBody>
              <a:bodyPr wrap="none">
                <a:spAutoFit/>
              </a:bodyPr>
              <a:lstStyle/>
              <a:p>
                <a:pPr algn="ct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回報</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記錄功能</a:t>
                </a:r>
                <a:endPar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a:p>
                <a:pPr algn="ctr" fontAlgn="ctr">
                  <a:buClr>
                    <a:srgbClr val="003399"/>
                  </a:buClr>
                  <a:buSzPct val="75000"/>
                  <a:defRPr/>
                </a:pP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提供管理</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人員與駕駛</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溝通</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sz="2500"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1030" name="Picture 6" descr="Chat fre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8494" y="3931578"/>
                <a:ext cx="1301532" cy="130153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96638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3644331"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K-Nearest-Neighbor</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6394995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4615559"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K-Nearest-Neighbor</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35723" y="1248125"/>
            <a:ext cx="7081426" cy="477054"/>
          </a:xfrm>
          <a:prstGeom prst="rect">
            <a:avLst/>
          </a:prstGeom>
        </p:spPr>
        <p:txBody>
          <a:bodyPr wrap="square">
            <a:spAutoFit/>
          </a:bodyPr>
          <a:lstStyle/>
          <a:p>
            <a:pPr fontAlgn="ctr">
              <a:buClr>
                <a:srgbClr val="003399"/>
              </a:buClr>
              <a:buSzPct val="75000"/>
              <a:defRPr/>
            </a:pPr>
            <a:r>
              <a:rPr lang="en-US" altLang="zh-TW" sz="2500" b="1" dirty="0" err="1"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kNN</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是一種可用於分類與回歸的無母數統計方法</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3" y="1974458"/>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classification :</a:t>
            </a:r>
          </a:p>
        </p:txBody>
      </p:sp>
      <p:sp>
        <p:nvSpPr>
          <p:cNvPr id="7" name="矩形 6"/>
          <p:cNvSpPr/>
          <p:nvPr/>
        </p:nvSpPr>
        <p:spPr>
          <a:xfrm>
            <a:off x="1235723" y="3015232"/>
            <a:ext cx="7081426"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regression :</a:t>
            </a:r>
          </a:p>
        </p:txBody>
      </p:sp>
      <p:sp>
        <p:nvSpPr>
          <p:cNvPr id="8" name="圓角矩形 7"/>
          <p:cNvSpPr/>
          <p:nvPr/>
        </p:nvSpPr>
        <p:spPr>
          <a:xfrm>
            <a:off x="1235723" y="2453168"/>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輸出為分類族群</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分類依據是由其鄰居的分類做</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多數表決</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來確定</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圓角矩形 9"/>
          <p:cNvSpPr/>
          <p:nvPr/>
        </p:nvSpPr>
        <p:spPr>
          <a:xfrm>
            <a:off x="1235723" y="3492286"/>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輸出是該物件的屬性值</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依據</a:t>
            </a:r>
            <a:r>
              <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K</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個最近鄰居的值做平均而得</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263763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292721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Predict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2" y="1248125"/>
            <a:ext cx="8076443"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1.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將待預測目標的特徵丟入訓練好的特徵空間</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895" y="1767253"/>
            <a:ext cx="5954668" cy="4686155"/>
          </a:xfrm>
          <a:prstGeom prst="rect">
            <a:avLst/>
          </a:prstGeom>
        </p:spPr>
      </p:pic>
    </p:spTree>
    <p:extLst>
      <p:ext uri="{BB962C8B-B14F-4D97-AF65-F5344CB8AC3E}">
        <p14:creationId xmlns:p14="http://schemas.microsoft.com/office/powerpoint/2010/main" val="5682938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292721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Predict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2" y="1248125"/>
            <a:ext cx="8076443"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算出待預測目標點與所有訓練點的歐式距離</a:t>
            </a:r>
            <a:endParaRPr lang="en-US" altLang="zh-TW" sz="28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7226985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292721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Predict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2" y="1248125"/>
            <a:ext cx="9116968"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3.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排序出距離</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取前</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個目標</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844" y="1820351"/>
            <a:ext cx="7002278" cy="4668186"/>
          </a:xfrm>
          <a:prstGeom prst="rect">
            <a:avLst/>
          </a:prstGeom>
        </p:spPr>
      </p:pic>
    </p:spTree>
    <p:extLst>
      <p:ext uri="{BB962C8B-B14F-4D97-AF65-F5344CB8AC3E}">
        <p14:creationId xmlns:p14="http://schemas.microsoft.com/office/powerpoint/2010/main" val="10868329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923" y="361300"/>
            <a:ext cx="292721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Predict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2" y="1248125"/>
            <a:ext cx="8076443"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Step 4. </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投票算出結果</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3" name="群組 2"/>
          <p:cNvGrpSpPr/>
          <p:nvPr/>
        </p:nvGrpSpPr>
        <p:grpSpPr>
          <a:xfrm>
            <a:off x="788207" y="1861813"/>
            <a:ext cx="10615586" cy="4668186"/>
            <a:chOff x="788276" y="1725179"/>
            <a:chExt cx="10615586" cy="4668186"/>
          </a:xfrm>
        </p:grpSpPr>
        <p:sp>
          <p:nvSpPr>
            <p:cNvPr id="2" name="矩形 1"/>
            <p:cNvSpPr/>
            <p:nvPr/>
          </p:nvSpPr>
          <p:spPr>
            <a:xfrm>
              <a:off x="788276" y="1725179"/>
              <a:ext cx="3613308" cy="46681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830181" y="1725179"/>
              <a:ext cx="10573681" cy="4668186"/>
              <a:chOff x="1460664" y="1630321"/>
              <a:chExt cx="10573681" cy="4668186"/>
            </a:xfrm>
          </p:grpSpPr>
          <p:sp>
            <p:nvSpPr>
              <p:cNvPr id="8" name="橢圓 7"/>
              <p:cNvSpPr/>
              <p:nvPr/>
            </p:nvSpPr>
            <p:spPr>
              <a:xfrm>
                <a:off x="1549899" y="1848400"/>
                <a:ext cx="647401" cy="641838"/>
              </a:xfrm>
              <a:prstGeom prst="ellipse">
                <a:avLst/>
              </a:prstGeom>
              <a:solidFill>
                <a:srgbClr val="400051"/>
              </a:solidFill>
              <a:ln>
                <a:solidFill>
                  <a:srgbClr val="4401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067" y="1630321"/>
                <a:ext cx="7002278" cy="4668186"/>
              </a:xfrm>
              <a:prstGeom prst="rect">
                <a:avLst/>
              </a:prstGeom>
            </p:spPr>
          </p:pic>
          <p:sp>
            <p:nvSpPr>
              <p:cNvPr id="10" name="橢圓 9"/>
              <p:cNvSpPr/>
              <p:nvPr/>
            </p:nvSpPr>
            <p:spPr>
              <a:xfrm>
                <a:off x="1549898" y="2906407"/>
                <a:ext cx="647401" cy="641838"/>
              </a:xfrm>
              <a:prstGeom prst="ellipse">
                <a:avLst/>
              </a:prstGeom>
              <a:solidFill>
                <a:srgbClr val="1D8F8A"/>
              </a:solidFill>
              <a:ln>
                <a:solidFill>
                  <a:srgbClr val="4401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橢圓 10"/>
              <p:cNvSpPr/>
              <p:nvPr/>
            </p:nvSpPr>
            <p:spPr>
              <a:xfrm>
                <a:off x="1549898" y="3964414"/>
                <a:ext cx="647401" cy="641838"/>
              </a:xfrm>
              <a:prstGeom prst="ellipse">
                <a:avLst/>
              </a:prstGeom>
              <a:solidFill>
                <a:srgbClr val="FDE61A"/>
              </a:solidFill>
              <a:ln>
                <a:solidFill>
                  <a:srgbClr val="4401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文字方塊 11"/>
              <p:cNvSpPr txBox="1"/>
              <p:nvPr/>
            </p:nvSpPr>
            <p:spPr>
              <a:xfrm>
                <a:off x="2663292" y="1815376"/>
                <a:ext cx="825867" cy="707886"/>
              </a:xfrm>
              <a:prstGeom prst="rect">
                <a:avLst/>
              </a:prstGeom>
              <a:noFill/>
            </p:spPr>
            <p:txBody>
              <a:bodyPr wrap="none" rtlCol="0">
                <a:spAutoFit/>
              </a:bodyPr>
              <a:lstStyle/>
              <a:p>
                <a:r>
                  <a:rPr lang="en-US" altLang="zh-TW" sz="4000" dirty="0" smtClean="0"/>
                  <a:t>X 3</a:t>
                </a:r>
                <a:endParaRPr lang="zh-TW" altLang="en-US" sz="4000" dirty="0"/>
              </a:p>
            </p:txBody>
          </p:sp>
          <p:sp>
            <p:nvSpPr>
              <p:cNvPr id="13" name="文字方塊 12"/>
              <p:cNvSpPr txBox="1"/>
              <p:nvPr/>
            </p:nvSpPr>
            <p:spPr>
              <a:xfrm>
                <a:off x="2663292" y="2873383"/>
                <a:ext cx="825867" cy="707886"/>
              </a:xfrm>
              <a:prstGeom prst="rect">
                <a:avLst/>
              </a:prstGeom>
              <a:noFill/>
            </p:spPr>
            <p:txBody>
              <a:bodyPr wrap="none" rtlCol="0">
                <a:spAutoFit/>
              </a:bodyPr>
              <a:lstStyle/>
              <a:p>
                <a:r>
                  <a:rPr lang="en-US" altLang="zh-TW" sz="4000" dirty="0" smtClean="0"/>
                  <a:t>X 1</a:t>
                </a:r>
                <a:endParaRPr lang="zh-TW" altLang="en-US" sz="4000" dirty="0"/>
              </a:p>
            </p:txBody>
          </p:sp>
          <p:sp>
            <p:nvSpPr>
              <p:cNvPr id="14" name="文字方塊 13"/>
              <p:cNvSpPr txBox="1"/>
              <p:nvPr/>
            </p:nvSpPr>
            <p:spPr>
              <a:xfrm>
                <a:off x="2663292" y="3931390"/>
                <a:ext cx="825867" cy="707886"/>
              </a:xfrm>
              <a:prstGeom prst="rect">
                <a:avLst/>
              </a:prstGeom>
              <a:noFill/>
            </p:spPr>
            <p:txBody>
              <a:bodyPr wrap="none" rtlCol="0">
                <a:spAutoFit/>
              </a:bodyPr>
              <a:lstStyle/>
              <a:p>
                <a:r>
                  <a:rPr lang="en-US" altLang="zh-TW" sz="4000" dirty="0" smtClean="0"/>
                  <a:t>X 1</a:t>
                </a:r>
                <a:endParaRPr lang="zh-TW" altLang="en-US" sz="4000" dirty="0"/>
              </a:p>
            </p:txBody>
          </p:sp>
          <p:sp>
            <p:nvSpPr>
              <p:cNvPr id="15" name="橢圓 14"/>
              <p:cNvSpPr/>
              <p:nvPr/>
            </p:nvSpPr>
            <p:spPr>
              <a:xfrm>
                <a:off x="3992254" y="5095692"/>
                <a:ext cx="647401" cy="641838"/>
              </a:xfrm>
              <a:prstGeom prst="ellipse">
                <a:avLst/>
              </a:prstGeom>
              <a:solidFill>
                <a:srgbClr val="400051"/>
              </a:solidFill>
              <a:ln>
                <a:solidFill>
                  <a:srgbClr val="4401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6" name="文字方塊 15"/>
              <p:cNvSpPr txBox="1"/>
              <p:nvPr/>
            </p:nvSpPr>
            <p:spPr>
              <a:xfrm>
                <a:off x="1460664" y="5095692"/>
                <a:ext cx="2531590" cy="707886"/>
              </a:xfrm>
              <a:prstGeom prst="rect">
                <a:avLst/>
              </a:prstGeom>
              <a:noFill/>
            </p:spPr>
            <p:txBody>
              <a:bodyPr wrap="none" rtlCol="0">
                <a:spAutoFit/>
              </a:bodyPr>
              <a:lstStyle/>
              <a:p>
                <a:r>
                  <a:rPr lang="en-US" altLang="zh-TW" sz="4000" dirty="0" smtClean="0"/>
                  <a:t>Test data = </a:t>
                </a:r>
                <a:endParaRPr lang="zh-TW" altLang="en-US" sz="4000" dirty="0"/>
              </a:p>
            </p:txBody>
          </p:sp>
        </p:grpSp>
      </p:grpSp>
    </p:spTree>
    <p:extLst>
      <p:ext uri="{BB962C8B-B14F-4D97-AF65-F5344CB8AC3E}">
        <p14:creationId xmlns:p14="http://schemas.microsoft.com/office/powerpoint/2010/main" val="25816430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504" y="1683899"/>
            <a:ext cx="4898992" cy="4185312"/>
          </a:xfrm>
          <a:prstGeom prst="rect">
            <a:avLst/>
          </a:prstGeom>
        </p:spPr>
      </p:pic>
      <p:sp>
        <p:nvSpPr>
          <p:cNvPr id="4" name="矩形 3"/>
          <p:cNvSpPr/>
          <p:nvPr/>
        </p:nvSpPr>
        <p:spPr>
          <a:xfrm>
            <a:off x="549923" y="361300"/>
            <a:ext cx="2927212"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Predict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246719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4846391" cy="584775"/>
          </a:xfrm>
          <a:prstGeom prst="rect">
            <a:avLst/>
          </a:prstGeom>
        </p:spPr>
        <p:txBody>
          <a:bodyPr wrap="none">
            <a:spAutoFit/>
          </a:bodyPr>
          <a:lstStyle/>
          <a:p>
            <a:pPr lvl="0" fontAlgn="ctr">
              <a:buClr>
                <a:srgbClr val="003399"/>
              </a:buClr>
              <a:buSzPct val="75000"/>
              <a:defRPr/>
            </a:pPr>
            <a:r>
              <a:rPr lang="en-US" altLang="zh-TW" sz="32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K-Dimensional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Tree</a:t>
            </a:r>
            <a:r>
              <a:rPr lang="zh-TW" altLang="en-US"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3" name="矩形 2"/>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建</a:t>
            </a: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構</a:t>
            </a:r>
            <a:r>
              <a:rPr lang="zh-TW" altLang="en-US" sz="2500" b="1" noProof="0"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步驟</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4" name="矩形 3"/>
          <p:cNvSpPr/>
          <p:nvPr/>
        </p:nvSpPr>
        <p:spPr>
          <a:xfrm>
            <a:off x="1228087" y="2056665"/>
            <a:ext cx="6008376" cy="477054"/>
          </a:xfrm>
          <a:prstGeom prst="rect">
            <a:avLst/>
          </a:prstGeom>
        </p:spPr>
        <p:txBody>
          <a:bodyPr wrap="non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輪流選擇不同維度的軸當分割面</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矩形 14"/>
          <p:cNvSpPr/>
          <p:nvPr/>
        </p:nvSpPr>
        <p:spPr>
          <a:xfrm>
            <a:off x="1228087" y="3754085"/>
            <a:ext cx="8680581" cy="477054"/>
          </a:xfrm>
          <a:prstGeom prst="rect">
            <a:avLst/>
          </a:prstGeom>
        </p:spPr>
        <p:txBody>
          <a:bodyPr wrap="non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由垂直分割面座標的中位數做為區隔</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邊放入子樹</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2464341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77" y="2226854"/>
            <a:ext cx="9917047" cy="3360129"/>
          </a:xfrm>
          <a:prstGeom prst="rect">
            <a:avLst/>
          </a:prstGeom>
        </p:spPr>
      </p:pic>
      <p:grpSp>
        <p:nvGrpSpPr>
          <p:cNvPr id="9" name="群組 8"/>
          <p:cNvGrpSpPr/>
          <p:nvPr/>
        </p:nvGrpSpPr>
        <p:grpSpPr>
          <a:xfrm>
            <a:off x="3346704" y="2386584"/>
            <a:ext cx="5266944" cy="2980944"/>
            <a:chOff x="3346704" y="2386584"/>
            <a:chExt cx="5266944" cy="2980944"/>
          </a:xfrm>
        </p:grpSpPr>
        <p:cxnSp>
          <p:nvCxnSpPr>
            <p:cNvPr id="6" name="直線接點 5"/>
            <p:cNvCxnSpPr/>
            <p:nvPr/>
          </p:nvCxnSpPr>
          <p:spPr>
            <a:xfrm flipH="1">
              <a:off x="3346704" y="2624328"/>
              <a:ext cx="9144" cy="2743200"/>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8202168" y="2386584"/>
              <a:ext cx="411480" cy="9144"/>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nvGrpSpPr>
          <p:cNvPr id="23" name="群組 22"/>
          <p:cNvGrpSpPr/>
          <p:nvPr/>
        </p:nvGrpSpPr>
        <p:grpSpPr>
          <a:xfrm>
            <a:off x="1331984" y="2944368"/>
            <a:ext cx="6175240" cy="1225296"/>
            <a:chOff x="1331984" y="2944368"/>
            <a:chExt cx="6175240" cy="1225296"/>
          </a:xfrm>
        </p:grpSpPr>
        <p:cxnSp>
          <p:nvCxnSpPr>
            <p:cNvPr id="12" name="直線接點 11"/>
            <p:cNvCxnSpPr/>
            <p:nvPr/>
          </p:nvCxnSpPr>
          <p:spPr>
            <a:xfrm>
              <a:off x="1331984" y="4169664"/>
              <a:ext cx="2014720" cy="0"/>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7100316" y="2944368"/>
              <a:ext cx="406908" cy="0"/>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nvGrpSpPr>
          <p:cNvPr id="24" name="群組 23"/>
          <p:cNvGrpSpPr/>
          <p:nvPr/>
        </p:nvGrpSpPr>
        <p:grpSpPr>
          <a:xfrm>
            <a:off x="3355848" y="2944368"/>
            <a:ext cx="6309360" cy="1051560"/>
            <a:chOff x="3355848" y="2944368"/>
            <a:chExt cx="6309360" cy="1051560"/>
          </a:xfrm>
        </p:grpSpPr>
        <p:cxnSp>
          <p:nvCxnSpPr>
            <p:cNvPr id="18" name="直線接點 17"/>
            <p:cNvCxnSpPr/>
            <p:nvPr/>
          </p:nvCxnSpPr>
          <p:spPr>
            <a:xfrm>
              <a:off x="3355848" y="3995928"/>
              <a:ext cx="2057400" cy="0"/>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9258300" y="2944368"/>
              <a:ext cx="406908" cy="0"/>
            </a:xfrm>
            <a:prstGeom prst="line">
              <a:avLst/>
            </a:prstGeom>
            <a:ln w="57150">
              <a:solidFill>
                <a:srgbClr val="FF0000"/>
              </a:solidFill>
              <a:headEnd type="none" w="med" len="med"/>
              <a:tailEnd type="none" w="med" len="med"/>
            </a:ln>
            <a:effectLst>
              <a:innerShdw blurRad="63500" dist="508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549923" y="361300"/>
            <a:ext cx="4846391" cy="584775"/>
          </a:xfrm>
          <a:prstGeom prst="rect">
            <a:avLst/>
          </a:prstGeom>
        </p:spPr>
        <p:txBody>
          <a:bodyPr wrap="none">
            <a:spAutoFit/>
          </a:bodyPr>
          <a:lstStyle/>
          <a:p>
            <a:pPr lvl="0" fontAlgn="ctr">
              <a:buClr>
                <a:srgbClr val="003399"/>
              </a:buClr>
              <a:buSzPct val="75000"/>
              <a:defRPr/>
            </a:pPr>
            <a:r>
              <a:rPr lang="en-US" altLang="zh-TW" sz="32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K-Dimensional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Tree</a:t>
            </a:r>
            <a:r>
              <a:rPr lang="zh-TW" altLang="en-US"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矩形 14"/>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建構步驟</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Tree>
    <p:extLst>
      <p:ext uri="{BB962C8B-B14F-4D97-AF65-F5344CB8AC3E}">
        <p14:creationId xmlns:p14="http://schemas.microsoft.com/office/powerpoint/2010/main" val="305241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搜尋方法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4" name="矩形 3"/>
          <p:cNvSpPr/>
          <p:nvPr/>
        </p:nvSpPr>
        <p:spPr>
          <a:xfrm>
            <a:off x="1228087" y="2056665"/>
            <a:ext cx="9642383" cy="477054"/>
          </a:xfrm>
          <a:prstGeom prst="rect">
            <a:avLst/>
          </a:prstGeom>
        </p:spPr>
        <p:txBody>
          <a:bodyPr wrap="non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從根結點開始</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遞迴依照父節點區分往右子樹還是左子樹走</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5" name="矩形 14"/>
          <p:cNvSpPr/>
          <p:nvPr/>
        </p:nvSpPr>
        <p:spPr>
          <a:xfrm>
            <a:off x="1228087" y="2913923"/>
            <a:ext cx="8682185" cy="477054"/>
          </a:xfrm>
          <a:prstGeom prst="rect">
            <a:avLst/>
          </a:prstGeom>
        </p:spPr>
        <p:txBody>
          <a:bodyPr wrap="non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記錄所有路徑</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到達葉節點之後</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暫定為目前最近點</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549923" y="361300"/>
            <a:ext cx="4846391" cy="584775"/>
          </a:xfrm>
          <a:prstGeom prst="rect">
            <a:avLst/>
          </a:prstGeom>
        </p:spPr>
        <p:txBody>
          <a:bodyPr wrap="none">
            <a:spAutoFit/>
          </a:bodyPr>
          <a:lstStyle/>
          <a:p>
            <a:pPr lvl="0" fontAlgn="ctr">
              <a:buClr>
                <a:srgbClr val="003399"/>
              </a:buClr>
              <a:buSzPct val="75000"/>
              <a:defRPr/>
            </a:pPr>
            <a:r>
              <a:rPr lang="en-US" altLang="zh-TW" sz="32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K-Dimensional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Tree</a:t>
            </a:r>
            <a:r>
              <a:rPr lang="zh-TW" altLang="en-US"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矩形 8"/>
          <p:cNvSpPr/>
          <p:nvPr/>
        </p:nvSpPr>
        <p:spPr>
          <a:xfrm>
            <a:off x="1228087" y="3808574"/>
            <a:ext cx="9292768" cy="1246495"/>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從被搜尋節點到目前最近點畫出一個圓</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回溯所有路徑</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判斷是否有跟路徑節點中切分出來的平面有交割</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如有交割需搜尋切分節點與另一邊的平面</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並繼續記錄路徑</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1228087" y="5472666"/>
            <a:ext cx="9292768" cy="47705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4</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遞迴全部回溯完畢即完成搜尋</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45319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7789312" cy="553998"/>
          </a:xfrm>
          <a:prstGeom prst="rect">
            <a:avLst/>
          </a:prstGeom>
        </p:spPr>
        <p:txBody>
          <a:bodyPr wrap="none">
            <a:spAutoFit/>
          </a:bodyPr>
          <a:lstStyle/>
          <a:p>
            <a:pPr lvl="0" fontAlgn="ctr">
              <a:buClr>
                <a:srgbClr val="003399"/>
              </a:buClr>
              <a:buSzPct val="75000"/>
              <a:defRPr/>
            </a:pP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Demand</a:t>
            </a:r>
            <a:r>
              <a:rPr lang="zh-TW" altLang="en-US"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0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analysis – quickly response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4" name="群組 3"/>
          <p:cNvGrpSpPr/>
          <p:nvPr/>
        </p:nvGrpSpPr>
        <p:grpSpPr>
          <a:xfrm>
            <a:off x="1228086" y="1185313"/>
            <a:ext cx="6384588" cy="1971196"/>
            <a:chOff x="1228086" y="1185313"/>
            <a:chExt cx="6384588" cy="1971196"/>
          </a:xfrm>
        </p:grpSpPr>
        <p:sp>
          <p:nvSpPr>
            <p:cNvPr id="3" name="矩形 2"/>
            <p:cNvSpPr/>
            <p:nvPr/>
          </p:nvSpPr>
          <p:spPr>
            <a:xfrm>
              <a:off x="1228087" y="1185313"/>
              <a:ext cx="1462901"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why:</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圓角矩形 4"/>
            <p:cNvSpPr/>
            <p:nvPr/>
          </p:nvSpPr>
          <p:spPr>
            <a:xfrm>
              <a:off x="1228086" y="1847374"/>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可以及時讓駕駛避免危險</a:t>
              </a:r>
              <a:endParaRPr lang="zh-TW" altLang="en-US" dirty="0"/>
            </a:p>
          </p:txBody>
        </p:sp>
        <p:sp>
          <p:nvSpPr>
            <p:cNvPr id="6" name="圓角矩形 5"/>
            <p:cNvSpPr/>
            <p:nvPr/>
          </p:nvSpPr>
          <p:spPr>
            <a:xfrm>
              <a:off x="1228086" y="2594445"/>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事後提醒</a:t>
              </a:r>
              <a:r>
                <a:rPr lang="en-US" altLang="zh-TW"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 駕駛人可能會忘</a:t>
              </a:r>
              <a:r>
                <a:rPr lang="zh-TW" altLang="en-US" b="1" dirty="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記</a:t>
              </a:r>
              <a:r>
                <a:rPr lang="zh-TW" altLang="en-US" b="1" dirty="0" smtClean="0">
                  <a:solidFill>
                    <a:srgbClr val="EEEEEE"/>
                  </a:solidFill>
                  <a:latin typeface="Arial Black" panose="020B0604020202020204" pitchFamily="34" charset="0"/>
                  <a:ea typeface="PingFang TC Semibold" panose="020B0400000000000000" pitchFamily="34" charset="-120"/>
                  <a:cs typeface="Arial Black" panose="020B0604020202020204" pitchFamily="34" charset="0"/>
                </a:rPr>
                <a:t>是什麼時候的行為</a:t>
              </a:r>
              <a:endParaRPr lang="zh-TW" altLang="en-US" dirty="0"/>
            </a:p>
          </p:txBody>
        </p:sp>
      </p:grpSp>
      <p:grpSp>
        <p:nvGrpSpPr>
          <p:cNvPr id="8" name="群組 7"/>
          <p:cNvGrpSpPr/>
          <p:nvPr/>
        </p:nvGrpSpPr>
        <p:grpSpPr>
          <a:xfrm>
            <a:off x="1228086" y="3341516"/>
            <a:ext cx="6384588" cy="1224125"/>
            <a:chOff x="1228086" y="3341516"/>
            <a:chExt cx="6384588" cy="1224125"/>
          </a:xfrm>
        </p:grpSpPr>
        <p:sp>
          <p:nvSpPr>
            <p:cNvPr id="7" name="矩形 6"/>
            <p:cNvSpPr/>
            <p:nvPr/>
          </p:nvSpPr>
          <p:spPr>
            <a:xfrm>
              <a:off x="1228086" y="3341516"/>
              <a:ext cx="1523815" cy="477054"/>
            </a:xfrm>
            <a:prstGeom prst="rect">
              <a:avLst/>
            </a:prstGeom>
          </p:spPr>
          <p:txBody>
            <a:bodyPr wrap="none">
              <a:spAutoFit/>
            </a:bodyPr>
            <a:lstStyle/>
            <a:p>
              <a:pPr marL="342900" lvl="0" indent="-342900" fontAlgn="ctr">
                <a:buClr>
                  <a:srgbClr val="D75244"/>
                </a:buClr>
                <a:buSzPct val="75000"/>
                <a:buFont typeface="Wingdings" panose="05000000000000000000" pitchFamily="2" charset="2"/>
                <a:buChar char="Ø"/>
                <a:defRPr/>
              </a:pPr>
              <a:r>
                <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How:</a:t>
              </a: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endParaRPr lang="en-US" altLang="zh-TW"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9" name="圓角矩形 8"/>
            <p:cNvSpPr/>
            <p:nvPr/>
          </p:nvSpPr>
          <p:spPr>
            <a:xfrm>
              <a:off x="1228086" y="4003577"/>
              <a:ext cx="6384588"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rgbClr val="EEEEEE"/>
                  </a:solidFill>
                  <a:latin typeface="Arial Black" panose="020B0604020202020204" pitchFamily="34" charset="0"/>
                  <a:ea typeface="PingFang TC Semibold" panose="020B0400000000000000" pitchFamily="34" charset="-120"/>
                </a:rPr>
                <a:t>EDGE</a:t>
              </a:r>
              <a:r>
                <a:rPr lang="zh-TW" altLang="en-US" b="1" dirty="0" smtClean="0">
                  <a:solidFill>
                    <a:srgbClr val="EEEEEE"/>
                  </a:solidFill>
                  <a:latin typeface="Arial Black" panose="020B0604020202020204" pitchFamily="34" charset="0"/>
                  <a:ea typeface="PingFang TC Semibold" panose="020B0400000000000000" pitchFamily="34" charset="-120"/>
                </a:rPr>
                <a:t> </a:t>
              </a:r>
              <a:r>
                <a:rPr lang="en-US" altLang="zh-TW" b="1" dirty="0" smtClean="0">
                  <a:solidFill>
                    <a:srgbClr val="EEEEEE"/>
                  </a:solidFill>
                  <a:latin typeface="Arial Black" panose="020B0604020202020204" pitchFamily="34" charset="0"/>
                  <a:ea typeface="PingFang TC Semibold" panose="020B0400000000000000" pitchFamily="34" charset="-120"/>
                </a:rPr>
                <a:t>computing</a:t>
              </a:r>
            </a:p>
          </p:txBody>
        </p:sp>
      </p:grpSp>
    </p:spTree>
    <p:extLst>
      <p:ext uri="{BB962C8B-B14F-4D97-AF65-F5344CB8AC3E}">
        <p14:creationId xmlns:p14="http://schemas.microsoft.com/office/powerpoint/2010/main" val="39636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kumimoji="0" lang="zh-TW" altLang="en-US"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搜尋方法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7" name="矩形 6"/>
          <p:cNvSpPr/>
          <p:nvPr/>
        </p:nvSpPr>
        <p:spPr>
          <a:xfrm>
            <a:off x="549923" y="361300"/>
            <a:ext cx="4846391" cy="584775"/>
          </a:xfrm>
          <a:prstGeom prst="rect">
            <a:avLst/>
          </a:prstGeom>
        </p:spPr>
        <p:txBody>
          <a:bodyPr wrap="none">
            <a:spAutoFit/>
          </a:bodyPr>
          <a:lstStyle/>
          <a:p>
            <a:pPr lvl="0" fontAlgn="ctr">
              <a:buClr>
                <a:srgbClr val="003399"/>
              </a:buClr>
              <a:buSzPct val="75000"/>
              <a:defRPr/>
            </a:pPr>
            <a:r>
              <a:rPr lang="en-US" altLang="zh-TW" sz="3200" b="1"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K-Dimensional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Tree</a:t>
            </a:r>
            <a:r>
              <a:rPr lang="zh-TW" altLang="en-US"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32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pSp>
        <p:nvGrpSpPr>
          <p:cNvPr id="6" name="群組 5"/>
          <p:cNvGrpSpPr/>
          <p:nvPr/>
        </p:nvGrpSpPr>
        <p:grpSpPr>
          <a:xfrm>
            <a:off x="1412775" y="2218622"/>
            <a:ext cx="9366450" cy="3600000"/>
            <a:chOff x="1427784" y="2334232"/>
            <a:chExt cx="9366450" cy="3600000"/>
          </a:xfrm>
        </p:grpSpPr>
        <p:pic>
          <p:nvPicPr>
            <p:cNvPr id="2" name="圖片 1"/>
            <p:cNvPicPr>
              <a:picLocks noChangeAspect="1"/>
            </p:cNvPicPr>
            <p:nvPr/>
          </p:nvPicPr>
          <p:blipFill>
            <a:blip r:embed="rId2"/>
            <a:stretch>
              <a:fillRect/>
            </a:stretch>
          </p:blipFill>
          <p:spPr>
            <a:xfrm>
              <a:off x="1427784" y="2334232"/>
              <a:ext cx="3818497" cy="3600000"/>
            </a:xfrm>
            <a:prstGeom prst="rect">
              <a:avLst/>
            </a:prstGeom>
          </p:spPr>
        </p:pic>
        <p:pic>
          <p:nvPicPr>
            <p:cNvPr id="5" name="圖片 4"/>
            <p:cNvPicPr>
              <a:picLocks noChangeAspect="1"/>
            </p:cNvPicPr>
            <p:nvPr/>
          </p:nvPicPr>
          <p:blipFill>
            <a:blip r:embed="rId3"/>
            <a:stretch>
              <a:fillRect/>
            </a:stretch>
          </p:blipFill>
          <p:spPr>
            <a:xfrm>
              <a:off x="6883889" y="2334232"/>
              <a:ext cx="3910345" cy="3600000"/>
            </a:xfrm>
            <a:prstGeom prst="rect">
              <a:avLst/>
            </a:prstGeom>
          </p:spPr>
        </p:pic>
      </p:grpSp>
      <p:sp>
        <p:nvSpPr>
          <p:cNvPr id="8" name="向右箭號 7"/>
          <p:cNvSpPr/>
          <p:nvPr/>
        </p:nvSpPr>
        <p:spPr>
          <a:xfrm>
            <a:off x="5540324" y="3645504"/>
            <a:ext cx="1019504" cy="746235"/>
          </a:xfrm>
          <a:prstGeom prst="rightArrow">
            <a:avLst/>
          </a:prstGeom>
          <a:solidFill>
            <a:srgbClr val="00AD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980" y="0"/>
            <a:ext cx="1396020" cy="1968230"/>
          </a:xfrm>
          <a:prstGeom prst="rect">
            <a:avLst/>
          </a:prstGeom>
          <a:solidFill>
            <a:srgbClr val="222831"/>
          </a:solidFill>
        </p:spPr>
      </p:pic>
      <p:sp>
        <p:nvSpPr>
          <p:cNvPr id="13" name="矩形 12"/>
          <p:cNvSpPr/>
          <p:nvPr/>
        </p:nvSpPr>
        <p:spPr>
          <a:xfrm>
            <a:off x="4024804" y="6005545"/>
            <a:ext cx="4142392" cy="369332"/>
          </a:xfrm>
          <a:prstGeom prst="rect">
            <a:avLst/>
          </a:prstGeom>
        </p:spPr>
        <p:txBody>
          <a:bodyPr wrap="square">
            <a:spAutoFit/>
          </a:bodyPr>
          <a:lstStyle/>
          <a:p>
            <a:r>
              <a:rPr lang="zh-TW" altLang="en-US" dirty="0" smtClean="0">
                <a:solidFill>
                  <a:srgbClr val="EEEEEE"/>
                </a:solidFill>
              </a:rPr>
              <a:t>圖片來源</a:t>
            </a:r>
            <a:r>
              <a:rPr lang="en-US" altLang="zh-TW" dirty="0">
                <a:solidFill>
                  <a:srgbClr val="EEEEEE"/>
                </a:solidFill>
              </a:rPr>
              <a:t>https://iter01.com/507556.html</a:t>
            </a:r>
            <a:endParaRPr lang="zh-TW" altLang="en-US" dirty="0">
              <a:solidFill>
                <a:srgbClr val="EEEEEE"/>
              </a:solidFill>
            </a:endParaRPr>
          </a:p>
        </p:txBody>
      </p:sp>
    </p:spTree>
    <p:extLst>
      <p:ext uri="{BB962C8B-B14F-4D97-AF65-F5344CB8AC3E}">
        <p14:creationId xmlns:p14="http://schemas.microsoft.com/office/powerpoint/2010/main" val="6598186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2077107"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Ball Tree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建構方法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9" name="矩形 8"/>
          <p:cNvSpPr/>
          <p:nvPr/>
        </p:nvSpPr>
        <p:spPr>
          <a:xfrm>
            <a:off x="1228087" y="2056665"/>
            <a:ext cx="9240216" cy="86177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選擇一個離當前圓心最遠的觀測點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i1</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和一個距離</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i1</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最遠的點</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i2</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1228087" y="3312737"/>
            <a:ext cx="9397872" cy="86177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剩下所有的點</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選擇</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i1</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或</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i2</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較近的點</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分配成兩個新的圓</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計算半徑</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矩形 10"/>
          <p:cNvSpPr/>
          <p:nvPr/>
        </p:nvSpPr>
        <p:spPr>
          <a:xfrm>
            <a:off x="1228087" y="4568809"/>
            <a:ext cx="6008376" cy="477054"/>
          </a:xfrm>
          <a:prstGeom prst="rect">
            <a:avLst/>
          </a:prstGeom>
        </p:spPr>
        <p:txBody>
          <a:bodyPr wrap="non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不斷遞迴以上步驟到最後一個點</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25483327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2077107"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Ball Tree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建構方法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grpSp>
        <p:nvGrpSpPr>
          <p:cNvPr id="8" name="群組 7"/>
          <p:cNvGrpSpPr/>
          <p:nvPr/>
        </p:nvGrpSpPr>
        <p:grpSpPr>
          <a:xfrm>
            <a:off x="1080612" y="2203704"/>
            <a:ext cx="10030776" cy="3401568"/>
            <a:chOff x="1228087" y="1728216"/>
            <a:chExt cx="9653273" cy="3273552"/>
          </a:xfrm>
        </p:grpSpPr>
        <p:sp>
          <p:nvSpPr>
            <p:cNvPr id="7" name="矩形 6"/>
            <p:cNvSpPr/>
            <p:nvPr/>
          </p:nvSpPr>
          <p:spPr>
            <a:xfrm>
              <a:off x="1228087" y="1728216"/>
              <a:ext cx="9653273" cy="3273552"/>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1385188" y="1932383"/>
              <a:ext cx="9229601" cy="2840786"/>
              <a:chOff x="1228087" y="1932383"/>
              <a:chExt cx="9229601" cy="2840786"/>
            </a:xfrm>
          </p:grpSpPr>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b="37642"/>
              <a:stretch/>
            </p:blipFill>
            <p:spPr>
              <a:xfrm>
                <a:off x="1228087" y="1932383"/>
                <a:ext cx="4091475" cy="2840786"/>
              </a:xfrm>
              <a:prstGeom prst="rect">
                <a:avLst/>
              </a:prstGeom>
              <a:solidFill>
                <a:srgbClr val="FFFFFF"/>
              </a:solidFill>
            </p:spPr>
          </p:pic>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t="62464"/>
              <a:stretch/>
            </p:blipFill>
            <p:spPr>
              <a:xfrm>
                <a:off x="6366213" y="2497797"/>
                <a:ext cx="4091475" cy="1709958"/>
              </a:xfrm>
              <a:prstGeom prst="rect">
                <a:avLst/>
              </a:prstGeom>
              <a:solidFill>
                <a:srgbClr val="FFFFFF"/>
              </a:solidFill>
            </p:spPr>
          </p:pic>
        </p:grpSp>
      </p:grpSp>
    </p:spTree>
    <p:extLst>
      <p:ext uri="{BB962C8B-B14F-4D97-AF65-F5344CB8AC3E}">
        <p14:creationId xmlns:p14="http://schemas.microsoft.com/office/powerpoint/2010/main" val="36980454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2077107"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Ball Tree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搜尋方</a:t>
            </a:r>
            <a:r>
              <a:rPr lang="zh-TW" altLang="en-US" sz="2500" b="1" noProof="0" dirty="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sp>
        <p:nvSpPr>
          <p:cNvPr id="9" name="矩形 8"/>
          <p:cNvSpPr/>
          <p:nvPr/>
        </p:nvSpPr>
        <p:spPr>
          <a:xfrm>
            <a:off x="1228087" y="2056665"/>
            <a:ext cx="8987968" cy="86177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1.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從上而下尋找較近的點</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從路經所有節點中找到最近的觀測點</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計算出與這個觀測點的距離當作上界</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0" name="矩形 9"/>
          <p:cNvSpPr/>
          <p:nvPr/>
        </p:nvSpPr>
        <p:spPr>
          <a:xfrm>
            <a:off x="1228087" y="3312737"/>
            <a:ext cx="8987968" cy="86177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2.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檢查最近觀測點的兄弟節點的圓心距離是否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&gt;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兄弟節點的圓半徑</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前面的上界值</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7" name="矩形 6"/>
          <p:cNvSpPr/>
          <p:nvPr/>
        </p:nvSpPr>
        <p:spPr>
          <a:xfrm>
            <a:off x="1228087" y="4568809"/>
            <a:ext cx="8987968" cy="861774"/>
          </a:xfrm>
          <a:prstGeom prst="rect">
            <a:avLst/>
          </a:prstGeom>
        </p:spPr>
        <p:txBody>
          <a:bodyPr wrap="square">
            <a:spAutoFit/>
          </a:bodyPr>
          <a:lstStyle/>
          <a:p>
            <a:pPr fontAlgn="ctr">
              <a:buClr>
                <a:srgbClr val="D75244"/>
              </a:buClr>
              <a:buSzPct val="75000"/>
              <a:defRPr/>
            </a:pPr>
            <a:r>
              <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 </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3. </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如果</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step2</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不成立</a:t>
            </a: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 則需同樣方法檢查兄弟節點內的子樹</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37102108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2077107"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Ball Tree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4" name="矩形 3"/>
          <p:cNvSpPr/>
          <p:nvPr/>
        </p:nvSpPr>
        <p:spPr>
          <a:xfrm>
            <a:off x="1228087" y="1185313"/>
            <a:ext cx="1920719" cy="477054"/>
          </a:xfrm>
          <a:prstGeom prst="rect">
            <a:avLst/>
          </a:prstGeom>
        </p:spPr>
        <p:txBody>
          <a:bodyPr wrap="none">
            <a:spAutoFit/>
          </a:bodyPr>
          <a:lstStyle/>
          <a:p>
            <a:pPr marL="342900" marR="0" lvl="0" indent="-342900" algn="l" defTabSz="914400" rtl="0" eaLnBrk="1" fontAlgn="ctr" latinLnBrk="0" hangingPunct="1">
              <a:lnSpc>
                <a:spcPct val="100000"/>
              </a:lnSpc>
              <a:spcBef>
                <a:spcPts val="0"/>
              </a:spcBef>
              <a:spcAft>
                <a:spcPts val="0"/>
              </a:spcAft>
              <a:buClr>
                <a:srgbClr val="D75244"/>
              </a:buClr>
              <a:buSzPct val="75000"/>
              <a:buFont typeface="Wingdings" panose="05000000000000000000" pitchFamily="2" charset="2"/>
              <a:buChar char="Ø"/>
              <a:tabLst/>
              <a:defRPr/>
            </a:pPr>
            <a:r>
              <a:rPr lang="zh-TW" altLang="en-US" sz="2500" b="1"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搜尋方法</a:t>
            </a:r>
            <a:r>
              <a:rPr kumimoji="0" lang="en-US" altLang="zh-TW" sz="25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t>
            </a:r>
          </a:p>
        </p:txBody>
      </p:sp>
      <p:grpSp>
        <p:nvGrpSpPr>
          <p:cNvPr id="5" name="群組 4"/>
          <p:cNvGrpSpPr/>
          <p:nvPr/>
        </p:nvGrpSpPr>
        <p:grpSpPr>
          <a:xfrm>
            <a:off x="3206814" y="1641290"/>
            <a:ext cx="5778373" cy="4702612"/>
            <a:chOff x="3206814" y="1641290"/>
            <a:chExt cx="5778373" cy="4702612"/>
          </a:xfrm>
        </p:grpSpPr>
        <p:pic>
          <p:nvPicPr>
            <p:cNvPr id="12" name="圖片 11"/>
            <p:cNvPicPr>
              <a:picLocks noChangeAspect="1"/>
            </p:cNvPicPr>
            <p:nvPr/>
          </p:nvPicPr>
          <p:blipFill>
            <a:blip r:embed="rId2"/>
            <a:stretch>
              <a:fillRect/>
            </a:stretch>
          </p:blipFill>
          <p:spPr>
            <a:xfrm>
              <a:off x="3206814" y="1641290"/>
              <a:ext cx="5778373" cy="4702612"/>
            </a:xfrm>
            <a:prstGeom prst="rect">
              <a:avLst/>
            </a:prstGeom>
          </p:spPr>
        </p:pic>
        <p:sp>
          <p:nvSpPr>
            <p:cNvPr id="3" name="矩形 2"/>
            <p:cNvSpPr/>
            <p:nvPr/>
          </p:nvSpPr>
          <p:spPr>
            <a:xfrm>
              <a:off x="7420303" y="6011917"/>
              <a:ext cx="1439918" cy="325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矩形 5"/>
          <p:cNvSpPr/>
          <p:nvPr/>
        </p:nvSpPr>
        <p:spPr>
          <a:xfrm>
            <a:off x="3424371" y="6337738"/>
            <a:ext cx="5343258" cy="369332"/>
          </a:xfrm>
          <a:prstGeom prst="rect">
            <a:avLst/>
          </a:prstGeom>
        </p:spPr>
        <p:txBody>
          <a:bodyPr wrap="none">
            <a:spAutoFit/>
          </a:bodyPr>
          <a:lstStyle/>
          <a:p>
            <a:r>
              <a:rPr lang="zh-TW" altLang="en-US" dirty="0" smtClean="0">
                <a:solidFill>
                  <a:schemeClr val="bg1"/>
                </a:solidFill>
              </a:rPr>
              <a:t>圖片來源</a:t>
            </a:r>
            <a:r>
              <a:rPr lang="en-US" altLang="zh-TW" dirty="0">
                <a:solidFill>
                  <a:schemeClr val="bg1"/>
                </a:solidFill>
              </a:rPr>
              <a:t>https://kknews.cc/zh-tw/code/bpvpp96.html</a:t>
            </a:r>
            <a:endParaRPr lang="zh-TW" altLang="en-US" dirty="0">
              <a:solidFill>
                <a:schemeClr val="bg1"/>
              </a:solidFill>
            </a:endParaRPr>
          </a:p>
        </p:txBody>
      </p:sp>
    </p:spTree>
    <p:extLst>
      <p:ext uri="{BB962C8B-B14F-4D97-AF65-F5344CB8AC3E}">
        <p14:creationId xmlns:p14="http://schemas.microsoft.com/office/powerpoint/2010/main" val="183747704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9923" y="361300"/>
            <a:ext cx="5827236"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lang="en-US" altLang="zh-TW" sz="3000" b="1" noProof="0" dirty="0" smtClean="0">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K-NN implement on STM32</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5638647"/>
              </p:ext>
            </p:extLst>
          </p:nvPr>
        </p:nvGraphicFramePr>
        <p:xfrm>
          <a:off x="4897703" y="2027808"/>
          <a:ext cx="2396594" cy="3028824"/>
        </p:xfrm>
        <a:graphic>
          <a:graphicData uri="http://schemas.openxmlformats.org/presentationml/2006/ole">
            <mc:AlternateContent xmlns:mc="http://schemas.openxmlformats.org/markup-compatibility/2006">
              <mc:Choice xmlns:v="urn:schemas-microsoft-com:vml" Requires="v">
                <p:oleObj spid="_x0000_s15383" name="封裝程式殼層物件" showAsIcon="1" r:id="rId3" imgW="517680" imgH="654480" progId="Package">
                  <p:embed/>
                </p:oleObj>
              </mc:Choice>
              <mc:Fallback>
                <p:oleObj name="封裝程式殼層物件" showAsIcon="1" r:id="rId3" imgW="517680" imgH="654480" progId="Package">
                  <p:embed/>
                  <p:pic>
                    <p:nvPicPr>
                      <p:cNvPr id="0" name=""/>
                      <p:cNvPicPr/>
                      <p:nvPr/>
                    </p:nvPicPr>
                    <p:blipFill>
                      <a:blip r:embed="rId4"/>
                      <a:stretch>
                        <a:fillRect/>
                      </a:stretch>
                    </p:blipFill>
                    <p:spPr>
                      <a:xfrm>
                        <a:off x="4897703" y="2027808"/>
                        <a:ext cx="2396594" cy="3028824"/>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1003204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4254498" cy="553998"/>
          </a:xfrm>
          <a:prstGeom prst="rect">
            <a:avLst/>
          </a:prstGeom>
        </p:spPr>
        <p:txBody>
          <a:bodyPr wrap="none">
            <a:spAutoFit/>
          </a:bodyPr>
          <a:lstStyle/>
          <a:p>
            <a:pPr marL="0" marR="0" lvl="0" indent="0" algn="l" defTabSz="914400" rtl="0" eaLnBrk="1" fontAlgn="ctr" latinLnBrk="0" hangingPunct="1">
              <a:lnSpc>
                <a:spcPct val="100000"/>
              </a:lnSpc>
              <a:spcBef>
                <a:spcPts val="0"/>
              </a:spcBef>
              <a:spcAft>
                <a:spcPts val="0"/>
              </a:spcAft>
              <a:buClr>
                <a:srgbClr val="003399"/>
              </a:buClr>
              <a:buSzPct val="75000"/>
              <a:buFontTx/>
              <a:buNone/>
              <a:tabLst/>
              <a:defRPr/>
            </a:pPr>
            <a:r>
              <a:rPr kumimoji="0" lang="en-US" altLang="zh-TW" sz="3000" b="1" i="0" u="none" strike="noStrike" kern="1200" cap="none" spc="0" normalizeH="0" baseline="0" noProof="0" dirty="0" smtClean="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rPr>
              <a:t>Algorithm Compare</a:t>
            </a:r>
            <a:endParaRPr kumimoji="0" lang="en-US" altLang="zh-TW" sz="3000" b="1" i="0" u="none" strike="noStrike" kern="1200" cap="none" spc="0" normalizeH="0" baseline="0" noProof="0" dirty="0">
              <a:ln>
                <a:noFill/>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effectLst/>
              <a:uLnTx/>
              <a:uFillTx/>
              <a:latin typeface="Arial Black" panose="020B0604020202020204" pitchFamily="34" charset="0"/>
              <a:ea typeface="PingFang TC Semibold" panose="020B0400000000000000" pitchFamily="34" charset="-120"/>
              <a:cs typeface="Arial Black"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971457641"/>
              </p:ext>
            </p:extLst>
          </p:nvPr>
        </p:nvGraphicFramePr>
        <p:xfrm>
          <a:off x="1584528" y="1857802"/>
          <a:ext cx="8127999" cy="418107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62989704"/>
                    </a:ext>
                  </a:extLst>
                </a:gridCol>
                <a:gridCol w="2709333">
                  <a:extLst>
                    <a:ext uri="{9D8B030D-6E8A-4147-A177-3AD203B41FA5}">
                      <a16:colId xmlns:a16="http://schemas.microsoft.com/office/drawing/2014/main" val="865589971"/>
                    </a:ext>
                  </a:extLst>
                </a:gridCol>
                <a:gridCol w="2709333">
                  <a:extLst>
                    <a:ext uri="{9D8B030D-6E8A-4147-A177-3AD203B41FA5}">
                      <a16:colId xmlns:a16="http://schemas.microsoft.com/office/drawing/2014/main" val="3315171081"/>
                    </a:ext>
                  </a:extLst>
                </a:gridCol>
              </a:tblGrid>
              <a:tr h="525319">
                <a:tc>
                  <a:txBody>
                    <a:bodyPr/>
                    <a:lstStyle/>
                    <a:p>
                      <a:pPr algn="ctr"/>
                      <a:endParaRPr lang="zh-TW" altLang="en-US" dirty="0"/>
                    </a:p>
                  </a:txBody>
                  <a:tcPr/>
                </a:tc>
                <a:tc>
                  <a:txBody>
                    <a:bodyPr/>
                    <a:lstStyle/>
                    <a:p>
                      <a:pPr algn="ctr"/>
                      <a:r>
                        <a:rPr lang="zh-TW" altLang="en-US" dirty="0" smtClean="0"/>
                        <a:t>模糊邏輯</a:t>
                      </a:r>
                      <a:endParaRPr lang="zh-TW" altLang="en-US" dirty="0"/>
                    </a:p>
                  </a:txBody>
                  <a:tcPr/>
                </a:tc>
                <a:tc>
                  <a:txBody>
                    <a:bodyPr/>
                    <a:lstStyle/>
                    <a:p>
                      <a:pPr algn="ctr"/>
                      <a:r>
                        <a:rPr lang="en-US" altLang="zh-TW" dirty="0" smtClean="0"/>
                        <a:t>KNN</a:t>
                      </a:r>
                      <a:endParaRPr lang="zh-TW" altLang="en-US" dirty="0"/>
                    </a:p>
                  </a:txBody>
                  <a:tcPr/>
                </a:tc>
                <a:extLst>
                  <a:ext uri="{0D108BD9-81ED-4DB2-BD59-A6C34878D82A}">
                    <a16:rowId xmlns:a16="http://schemas.microsoft.com/office/drawing/2014/main" val="3789132328"/>
                  </a:ext>
                </a:extLst>
              </a:tr>
              <a:tr h="525319">
                <a:tc>
                  <a:txBody>
                    <a:bodyPr/>
                    <a:lstStyle/>
                    <a:p>
                      <a:pPr algn="ctr"/>
                      <a:r>
                        <a:rPr lang="zh-TW" altLang="en-US" dirty="0" smtClean="0">
                          <a:solidFill>
                            <a:schemeClr val="bg1"/>
                          </a:solidFill>
                        </a:rPr>
                        <a:t>實現難度</a:t>
                      </a:r>
                      <a:endParaRPr lang="zh-TW" altLang="en-US" dirty="0">
                        <a:solidFill>
                          <a:schemeClr val="bg1"/>
                        </a:solidFill>
                      </a:endParaRPr>
                    </a:p>
                  </a:txBody>
                  <a:tcPr>
                    <a:solidFill>
                      <a:srgbClr val="4472C4"/>
                    </a:solidFill>
                  </a:tcPr>
                </a:tc>
                <a:tc>
                  <a:txBody>
                    <a:bodyPr/>
                    <a:lstStyle/>
                    <a:p>
                      <a:r>
                        <a:rPr lang="zh-TW" altLang="en-US" dirty="0" smtClean="0"/>
                        <a:t>比起</a:t>
                      </a:r>
                      <a:r>
                        <a:rPr lang="en-US" altLang="zh-TW" dirty="0" smtClean="0"/>
                        <a:t>KNN</a:t>
                      </a:r>
                      <a:r>
                        <a:rPr lang="zh-TW" altLang="en-US" dirty="0" smtClean="0"/>
                        <a:t>稍微難一點</a:t>
                      </a:r>
                      <a:endParaRPr lang="zh-TW" altLang="en-US" dirty="0"/>
                    </a:p>
                  </a:txBody>
                  <a:tcPr/>
                </a:tc>
                <a:tc>
                  <a:txBody>
                    <a:bodyPr/>
                    <a:lstStyle/>
                    <a:p>
                      <a:r>
                        <a:rPr lang="zh-TW" altLang="en-US" dirty="0" smtClean="0"/>
                        <a:t>各方面都算簡單</a:t>
                      </a:r>
                      <a:endParaRPr lang="zh-TW" altLang="en-US" dirty="0"/>
                    </a:p>
                  </a:txBody>
                  <a:tcPr/>
                </a:tc>
                <a:extLst>
                  <a:ext uri="{0D108BD9-81ED-4DB2-BD59-A6C34878D82A}">
                    <a16:rowId xmlns:a16="http://schemas.microsoft.com/office/drawing/2014/main" val="3830136532"/>
                  </a:ext>
                </a:extLst>
              </a:tr>
              <a:tr h="525319">
                <a:tc>
                  <a:txBody>
                    <a:bodyPr/>
                    <a:lstStyle/>
                    <a:p>
                      <a:pPr algn="ctr"/>
                      <a:r>
                        <a:rPr lang="zh-TW" altLang="en-US" dirty="0" smtClean="0">
                          <a:solidFill>
                            <a:schemeClr val="bg1"/>
                          </a:solidFill>
                        </a:rPr>
                        <a:t>執行速度</a:t>
                      </a:r>
                      <a:endParaRPr lang="zh-TW" altLang="en-US" dirty="0">
                        <a:solidFill>
                          <a:schemeClr val="bg1"/>
                        </a:solidFill>
                      </a:endParaRPr>
                    </a:p>
                  </a:txBody>
                  <a:tcPr>
                    <a:solidFill>
                      <a:srgbClr val="4472C4"/>
                    </a:solidFill>
                  </a:tcPr>
                </a:tc>
                <a:tc>
                  <a:txBody>
                    <a:bodyPr/>
                    <a:lstStyle/>
                    <a:p>
                      <a:r>
                        <a:rPr lang="zh-TW" altLang="en-US" dirty="0" smtClean="0"/>
                        <a:t>單個項目執行時間</a:t>
                      </a:r>
                      <a:r>
                        <a:rPr lang="en-US" altLang="zh-TW" dirty="0" smtClean="0"/>
                        <a:t>0.13ms</a:t>
                      </a:r>
                      <a:endParaRPr lang="zh-TW" altLang="en-US" dirty="0"/>
                    </a:p>
                  </a:txBody>
                  <a:tcPr/>
                </a:tc>
                <a:tc>
                  <a:txBody>
                    <a:bodyPr/>
                    <a:lstStyle/>
                    <a:p>
                      <a:r>
                        <a:rPr lang="zh-TW" altLang="en-US" dirty="0" smtClean="0"/>
                        <a:t>每一輪執行時先</a:t>
                      </a:r>
                      <a:r>
                        <a:rPr lang="en-US" altLang="zh-TW" dirty="0" smtClean="0"/>
                        <a:t>100ms</a:t>
                      </a:r>
                      <a:endParaRPr lang="zh-TW" altLang="en-US" dirty="0"/>
                    </a:p>
                  </a:txBody>
                  <a:tcPr/>
                </a:tc>
                <a:extLst>
                  <a:ext uri="{0D108BD9-81ED-4DB2-BD59-A6C34878D82A}">
                    <a16:rowId xmlns:a16="http://schemas.microsoft.com/office/drawing/2014/main" val="1947261836"/>
                  </a:ext>
                </a:extLst>
              </a:tr>
              <a:tr h="525319">
                <a:tc>
                  <a:txBody>
                    <a:bodyPr/>
                    <a:lstStyle/>
                    <a:p>
                      <a:pPr algn="ctr"/>
                      <a:r>
                        <a:rPr lang="zh-TW" altLang="en-US" dirty="0" smtClean="0">
                          <a:solidFill>
                            <a:schemeClr val="bg1"/>
                          </a:solidFill>
                        </a:rPr>
                        <a:t>消耗空間</a:t>
                      </a:r>
                      <a:endParaRPr lang="zh-TW" altLang="en-US" dirty="0">
                        <a:solidFill>
                          <a:schemeClr val="bg1"/>
                        </a:solidFill>
                      </a:endParaRPr>
                    </a:p>
                  </a:txBody>
                  <a:tcPr>
                    <a:solidFill>
                      <a:srgbClr val="4472C4"/>
                    </a:solidFill>
                  </a:tcPr>
                </a:tc>
                <a:tc>
                  <a:txBody>
                    <a:bodyPr/>
                    <a:lstStyle/>
                    <a:p>
                      <a:r>
                        <a:rPr lang="zh-TW" altLang="en-US" dirty="0" smtClean="0"/>
                        <a:t>空間消耗極低</a:t>
                      </a:r>
                      <a:r>
                        <a:rPr lang="en-US" altLang="zh-TW" dirty="0" smtClean="0"/>
                        <a:t>,</a:t>
                      </a:r>
                      <a:r>
                        <a:rPr lang="zh-TW" altLang="en-US" dirty="0" smtClean="0"/>
                        <a:t>只需要建構模糊集合就好</a:t>
                      </a:r>
                      <a:endParaRPr lang="zh-TW" altLang="en-US" dirty="0"/>
                    </a:p>
                  </a:txBody>
                  <a:tcPr/>
                </a:tc>
                <a:tc>
                  <a:txBody>
                    <a:bodyPr/>
                    <a:lstStyle/>
                    <a:p>
                      <a:r>
                        <a:rPr lang="zh-TW" altLang="en-US" dirty="0" smtClean="0"/>
                        <a:t>空間依照訓練資料做成長</a:t>
                      </a:r>
                      <a:endParaRPr lang="zh-TW" altLang="en-US" dirty="0"/>
                    </a:p>
                  </a:txBody>
                  <a:tcPr/>
                </a:tc>
                <a:extLst>
                  <a:ext uri="{0D108BD9-81ED-4DB2-BD59-A6C34878D82A}">
                    <a16:rowId xmlns:a16="http://schemas.microsoft.com/office/drawing/2014/main" val="3512119215"/>
                  </a:ext>
                </a:extLst>
              </a:tr>
              <a:tr h="525319">
                <a:tc>
                  <a:txBody>
                    <a:bodyPr/>
                    <a:lstStyle/>
                    <a:p>
                      <a:pPr algn="ctr"/>
                      <a:r>
                        <a:rPr lang="zh-TW" altLang="en-US" dirty="0" smtClean="0">
                          <a:solidFill>
                            <a:schemeClr val="bg1"/>
                          </a:solidFill>
                        </a:rPr>
                        <a:t>精確度</a:t>
                      </a:r>
                      <a:endParaRPr lang="zh-TW" altLang="en-US" dirty="0">
                        <a:solidFill>
                          <a:schemeClr val="bg1"/>
                        </a:solidFill>
                      </a:endParaRPr>
                    </a:p>
                  </a:txBody>
                  <a:tcPr>
                    <a:solidFill>
                      <a:srgbClr val="4472C4"/>
                    </a:solidFill>
                  </a:tcPr>
                </a:tc>
                <a:tc>
                  <a:txBody>
                    <a:bodyPr/>
                    <a:lstStyle/>
                    <a:p>
                      <a:r>
                        <a:rPr lang="zh-TW" altLang="en-US" dirty="0" smtClean="0"/>
                        <a:t>精確度依照專家經驗程度</a:t>
                      </a:r>
                      <a:endParaRPr lang="zh-TW" altLang="en-US" dirty="0"/>
                    </a:p>
                  </a:txBody>
                  <a:tcPr/>
                </a:tc>
                <a:tc>
                  <a:txBody>
                    <a:bodyPr/>
                    <a:lstStyle/>
                    <a:p>
                      <a:r>
                        <a:rPr lang="zh-TW" altLang="en-US" dirty="0" smtClean="0"/>
                        <a:t>精確度高</a:t>
                      </a:r>
                      <a:endParaRPr lang="zh-TW" altLang="en-US" dirty="0"/>
                    </a:p>
                  </a:txBody>
                  <a:tcPr/>
                </a:tc>
                <a:extLst>
                  <a:ext uri="{0D108BD9-81ED-4DB2-BD59-A6C34878D82A}">
                    <a16:rowId xmlns:a16="http://schemas.microsoft.com/office/drawing/2014/main" val="353124192"/>
                  </a:ext>
                </a:extLst>
              </a:tr>
              <a:tr h="525319">
                <a:tc>
                  <a:txBody>
                    <a:bodyPr/>
                    <a:lstStyle/>
                    <a:p>
                      <a:pPr algn="ctr"/>
                      <a:r>
                        <a:rPr lang="zh-TW" altLang="en-US" dirty="0" smtClean="0">
                          <a:solidFill>
                            <a:schemeClr val="bg1"/>
                          </a:solidFill>
                        </a:rPr>
                        <a:t>優點</a:t>
                      </a:r>
                      <a:endParaRPr lang="zh-TW" altLang="en-US" dirty="0">
                        <a:solidFill>
                          <a:schemeClr val="bg1"/>
                        </a:solidFill>
                      </a:endParaRPr>
                    </a:p>
                  </a:txBody>
                  <a:tcPr>
                    <a:solidFill>
                      <a:srgbClr val="4472C4"/>
                    </a:solidFill>
                  </a:tcPr>
                </a:tc>
                <a:tc>
                  <a:txBody>
                    <a:bodyPr/>
                    <a:lstStyle/>
                    <a:p>
                      <a:r>
                        <a:rPr lang="zh-TW" altLang="en-US" dirty="0" smtClean="0"/>
                        <a:t>計算量非常低</a:t>
                      </a:r>
                      <a:r>
                        <a:rPr lang="en-US" altLang="zh-TW" dirty="0" smtClean="0"/>
                        <a:t>,</a:t>
                      </a:r>
                      <a:r>
                        <a:rPr lang="zh-TW" altLang="en-US" dirty="0" smtClean="0"/>
                        <a:t>實現容易</a:t>
                      </a:r>
                      <a:endParaRPr lang="zh-TW" altLang="en-US" dirty="0"/>
                    </a:p>
                  </a:txBody>
                  <a:tcPr/>
                </a:tc>
                <a:tc>
                  <a:txBody>
                    <a:bodyPr/>
                    <a:lstStyle/>
                    <a:p>
                      <a:r>
                        <a:rPr lang="zh-TW" altLang="en-US" dirty="0" smtClean="0"/>
                        <a:t>精準度高</a:t>
                      </a:r>
                      <a:r>
                        <a:rPr lang="en-US" altLang="zh-TW" dirty="0" smtClean="0"/>
                        <a:t>,</a:t>
                      </a:r>
                      <a:r>
                        <a:rPr lang="zh-TW" altLang="en-US" dirty="0" smtClean="0"/>
                        <a:t>實現容易</a:t>
                      </a:r>
                      <a:endParaRPr lang="zh-TW" altLang="en-US" dirty="0"/>
                    </a:p>
                  </a:txBody>
                  <a:tcPr/>
                </a:tc>
                <a:extLst>
                  <a:ext uri="{0D108BD9-81ED-4DB2-BD59-A6C34878D82A}">
                    <a16:rowId xmlns:a16="http://schemas.microsoft.com/office/drawing/2014/main" val="3720440561"/>
                  </a:ext>
                </a:extLst>
              </a:tr>
              <a:tr h="525319">
                <a:tc>
                  <a:txBody>
                    <a:bodyPr/>
                    <a:lstStyle/>
                    <a:p>
                      <a:pPr algn="ctr"/>
                      <a:r>
                        <a:rPr lang="zh-TW" altLang="en-US" dirty="0" smtClean="0">
                          <a:solidFill>
                            <a:schemeClr val="bg1"/>
                          </a:solidFill>
                        </a:rPr>
                        <a:t>缺點</a:t>
                      </a:r>
                      <a:endParaRPr lang="zh-TW" altLang="en-US" dirty="0">
                        <a:solidFill>
                          <a:schemeClr val="bg1"/>
                        </a:solidFill>
                      </a:endParaRPr>
                    </a:p>
                  </a:txBody>
                  <a:tcPr>
                    <a:solidFill>
                      <a:srgbClr val="4472C4"/>
                    </a:solidFill>
                  </a:tcPr>
                </a:tc>
                <a:tc>
                  <a:txBody>
                    <a:bodyPr/>
                    <a:lstStyle/>
                    <a:p>
                      <a:r>
                        <a:rPr lang="zh-TW" altLang="en-US" dirty="0" smtClean="0"/>
                        <a:t>需要有深厚的領域知識來建立邏輯規則</a:t>
                      </a:r>
                      <a:endParaRPr lang="zh-TW" altLang="en-US" dirty="0"/>
                    </a:p>
                  </a:txBody>
                  <a:tcPr/>
                </a:tc>
                <a:tc>
                  <a:txBody>
                    <a:bodyPr/>
                    <a:lstStyle/>
                    <a:p>
                      <a:r>
                        <a:rPr lang="zh-TW" altLang="en-US" dirty="0" smtClean="0"/>
                        <a:t>計算量跟消耗空間都高</a:t>
                      </a:r>
                      <a:r>
                        <a:rPr lang="en-US" altLang="zh-TW" dirty="0" smtClean="0"/>
                        <a:t>,</a:t>
                      </a:r>
                      <a:r>
                        <a:rPr lang="zh-TW" altLang="en-US" dirty="0" smtClean="0"/>
                        <a:t>需要額外的優化機制</a:t>
                      </a:r>
                      <a:r>
                        <a:rPr lang="en-US" altLang="zh-TW" dirty="0" smtClean="0"/>
                        <a:t>,</a:t>
                      </a:r>
                      <a:r>
                        <a:rPr lang="zh-TW" altLang="en-US" dirty="0" smtClean="0"/>
                        <a:t>以免演算法太僵硬</a:t>
                      </a:r>
                      <a:endParaRPr lang="en-US" altLang="zh-TW" dirty="0" smtClean="0"/>
                    </a:p>
                  </a:txBody>
                  <a:tcPr/>
                </a:tc>
                <a:extLst>
                  <a:ext uri="{0D108BD9-81ED-4DB2-BD59-A6C34878D82A}">
                    <a16:rowId xmlns:a16="http://schemas.microsoft.com/office/drawing/2014/main" val="967892453"/>
                  </a:ext>
                </a:extLst>
              </a:tr>
            </a:tbl>
          </a:graphicData>
        </a:graphic>
      </p:graphicFrame>
      <p:sp>
        <p:nvSpPr>
          <p:cNvPr id="6" name="矩形 5"/>
          <p:cNvSpPr/>
          <p:nvPr/>
        </p:nvSpPr>
        <p:spPr>
          <a:xfrm>
            <a:off x="1235723" y="1248125"/>
            <a:ext cx="3491920" cy="47705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模糊邏輯 </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vs</a:t>
            </a: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KN</a:t>
            </a:r>
            <a:r>
              <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N</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4045551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2577950"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Decision Tree</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17261049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1551547" y="4552641"/>
            <a:ext cx="2830262" cy="9233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buClr>
                <a:srgbClr val="003399"/>
              </a:buClr>
              <a:buSzPct val="75000"/>
              <a:defRPr/>
            </a:pPr>
            <a:r>
              <a:rPr lang="en-US" altLang="zh-TW" sz="3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Algorithm</a:t>
            </a:r>
          </a:p>
          <a:p>
            <a:pPr fontAlgn="ctr">
              <a:buClr>
                <a:srgbClr val="003399"/>
              </a:buClr>
              <a:buSzPct val="75000"/>
              <a:defRPr/>
            </a:pP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Random Forest</a:t>
            </a:r>
            <a:endParaRPr lang="en-US" altLang="zh-TW" sz="25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pic>
        <p:nvPicPr>
          <p:cNvPr id="5" name="圖片 4">
            <a:extLst>
              <a:ext uri="{FF2B5EF4-FFF2-40B4-BE49-F238E27FC236}">
                <a16:creationId xmlns:a16="http://schemas.microsoft.com/office/drawing/2014/main" id="{A9017F8E-1450-C944-83DC-5774B10FA0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1547" y="2592141"/>
            <a:ext cx="2046356" cy="1951176"/>
          </a:xfrm>
          <a:prstGeom prst="rect">
            <a:avLst/>
          </a:prstGeom>
        </p:spPr>
      </p:pic>
    </p:spTree>
    <p:extLst>
      <p:ext uri="{BB962C8B-B14F-4D97-AF65-F5344CB8AC3E}">
        <p14:creationId xmlns:p14="http://schemas.microsoft.com/office/powerpoint/2010/main" val="17533783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9923" y="361300"/>
            <a:ext cx="3577198" cy="584775"/>
          </a:xfrm>
          <a:prstGeom prst="rect">
            <a:avLst/>
          </a:prstGeom>
        </p:spPr>
        <p:txBody>
          <a:bodyPr wrap="none">
            <a:spAutoFit/>
          </a:bodyPr>
          <a:lstStyle/>
          <a:p>
            <a:pPr fontAlgn="ctr">
              <a:buClr>
                <a:srgbClr val="003399"/>
              </a:buClr>
              <a:buSzPct val="75000"/>
              <a:defRPr/>
            </a:pPr>
            <a:r>
              <a:rPr lang="en-US" altLang="zh-TW" sz="32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Random Forest</a:t>
            </a:r>
            <a:endParaRPr lang="en-US" altLang="zh-TW" sz="32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6" name="矩形 5"/>
          <p:cNvSpPr/>
          <p:nvPr/>
        </p:nvSpPr>
        <p:spPr>
          <a:xfrm>
            <a:off x="1235722" y="1248125"/>
            <a:ext cx="9069565" cy="477054"/>
          </a:xfrm>
          <a:prstGeom prst="rect">
            <a:avLst/>
          </a:prstGeom>
        </p:spPr>
        <p:txBody>
          <a:bodyPr wrap="square">
            <a:spAutoFit/>
          </a:bodyPr>
          <a:lstStyle/>
          <a:p>
            <a:pPr fontAlgn="ctr">
              <a:buClr>
                <a:srgbClr val="003399"/>
              </a:buClr>
              <a:buSzPct val="75000"/>
              <a:defRPr/>
            </a:pPr>
            <a:r>
              <a:rPr lang="en-US" altLang="zh-TW"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Random forest</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是由多棵決策</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樹</a:t>
            </a:r>
            <a:r>
              <a:rPr lang="zh-TW" altLang="en-US" sz="2500"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組成的整合演算</a:t>
            </a:r>
            <a:r>
              <a:rPr lang="zh-TW" altLang="en-US"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法</a:t>
            </a: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5" name="矩形 4"/>
          <p:cNvSpPr/>
          <p:nvPr/>
        </p:nvSpPr>
        <p:spPr>
          <a:xfrm>
            <a:off x="1235723" y="1974458"/>
            <a:ext cx="7081426" cy="861774"/>
          </a:xfrm>
          <a:prstGeom prst="rect">
            <a:avLst/>
          </a:prstGeom>
        </p:spPr>
        <p:txBody>
          <a:bodyPr wrap="square">
            <a:spAutoFit/>
          </a:bodyPr>
          <a:lstStyle/>
          <a:p>
            <a:pPr marL="342900" indent="-342900" fontAlgn="ctr">
              <a:buClr>
                <a:srgbClr val="D75244"/>
              </a:buClr>
              <a:buSzPct val="75000"/>
              <a:buFont typeface="Wingdings" panose="05000000000000000000" pitchFamily="2" charset="2"/>
              <a:buChar char="Ø"/>
              <a:defRPr/>
            </a:pPr>
            <a:r>
              <a:rPr lang="zh-TW" altLang="en-US"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概念</a:t>
            </a:r>
            <a:r>
              <a:rPr lang="en-US" altLang="zh-TW" sz="2500" b="1"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Black" panose="020B0604020202020204" pitchFamily="34" charset="0"/>
                <a:ea typeface="PingFang TC Semibold" panose="020B0400000000000000" pitchFamily="34" charset="-120"/>
                <a:cs typeface="Arial Black" panose="020B0604020202020204" pitchFamily="34" charset="0"/>
              </a:rPr>
              <a:t> :</a:t>
            </a:r>
          </a:p>
          <a:p>
            <a:pPr fontAlgn="ctr">
              <a:buClr>
                <a:srgbClr val="003399"/>
              </a:buClr>
              <a:buSzPct val="75000"/>
              <a:defRPr/>
            </a:pPr>
            <a:endParaRPr lang="en-US" altLang="zh-TW" sz="2500"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8" name="圓角矩形 7"/>
          <p:cNvSpPr/>
          <p:nvPr/>
        </p:nvSpPr>
        <p:spPr>
          <a:xfrm>
            <a:off x="1235722" y="2523447"/>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Bagging</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演算法</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1" name="圓角矩形 10"/>
          <p:cNvSpPr/>
          <p:nvPr/>
        </p:nvSpPr>
        <p:spPr>
          <a:xfrm>
            <a:off x="1235721" y="3198330"/>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自助抽樣</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(.632</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自助法</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
        <p:nvSpPr>
          <p:cNvPr id="13" name="圓角矩形 12"/>
          <p:cNvSpPr/>
          <p:nvPr/>
        </p:nvSpPr>
        <p:spPr>
          <a:xfrm>
            <a:off x="1235720" y="3883779"/>
            <a:ext cx="7624813" cy="562064"/>
          </a:xfrm>
          <a:prstGeom prst="roundRect">
            <a:avLst/>
          </a:prstGeom>
          <a:solidFill>
            <a:srgbClr val="393E46"/>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fontAlgn="ctr">
              <a:buClr>
                <a:srgbClr val="003399"/>
              </a:buClr>
              <a:buSzPct val="75000"/>
              <a:defRPr/>
            </a:pP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每棵</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樹進行多</a:t>
            </a:r>
            <a:r>
              <a:rPr lang="zh-TW" altLang="en-US"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數</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投票</a:t>
            </a:r>
            <a:r>
              <a:rPr lang="en-US" altLang="zh-TW"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a:t>
            </a:r>
            <a:r>
              <a:rPr lang="zh-TW" altLang="en-US" b="1" dirty="0" smtClean="0">
                <a:solidFill>
                  <a:schemeClr val="bg1"/>
                </a:solidFill>
                <a:latin typeface="Arial Black" panose="020B0604020202020204" pitchFamily="34" charset="0"/>
                <a:ea typeface="PingFang TC Semibold" panose="020B0400000000000000" pitchFamily="34" charset="-120"/>
                <a:cs typeface="Arial Black" panose="020B0604020202020204" pitchFamily="34" charset="0"/>
              </a:rPr>
              <a:t>平均</a:t>
            </a:r>
            <a:endParaRPr lang="en-US" altLang="zh-TW" b="1" dirty="0">
              <a:solidFill>
                <a:schemeClr val="bg1"/>
              </a:solidFill>
              <a:latin typeface="Arial Black" panose="020B0604020202020204" pitchFamily="34" charset="0"/>
              <a:ea typeface="PingFang TC Semibold" panose="020B0400000000000000" pitchFamily="34" charset="-120"/>
              <a:cs typeface="Arial Black" panose="020B0604020202020204" pitchFamily="34" charset="0"/>
            </a:endParaRPr>
          </a:p>
        </p:txBody>
      </p:sp>
    </p:spTree>
    <p:extLst>
      <p:ext uri="{BB962C8B-B14F-4D97-AF65-F5344CB8AC3E}">
        <p14:creationId xmlns:p14="http://schemas.microsoft.com/office/powerpoint/2010/main" val="180089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accent3">
              <a:lumMod val="75000"/>
            </a:schemeClr>
          </a:solidFill>
          <a:headEnd type="oval" w="med" len="med"/>
          <a:tailEnd type="oval" w="med" len="med"/>
        </a:ln>
        <a:effectLst>
          <a:innerShdw blurRad="63500" dist="50800">
            <a:prstClr val="black">
              <a:alpha val="50000"/>
            </a:prstClr>
          </a:innerShdw>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45841</TotalTime>
  <Words>4192</Words>
  <Application>Microsoft Office PowerPoint</Application>
  <PresentationFormat>寬螢幕</PresentationFormat>
  <Paragraphs>839</Paragraphs>
  <Slides>123</Slides>
  <Notes>71</Notes>
  <HiddenSlides>3</HiddenSlides>
  <MMClips>0</MMClips>
  <ScaleCrop>false</ScaleCrop>
  <HeadingPairs>
    <vt:vector size="8" baseType="variant">
      <vt:variant>
        <vt:lpstr>使用字型</vt:lpstr>
      </vt:variant>
      <vt:variant>
        <vt:i4>12</vt:i4>
      </vt:variant>
      <vt:variant>
        <vt:lpstr>佈景主題</vt:lpstr>
      </vt:variant>
      <vt:variant>
        <vt:i4>6</vt:i4>
      </vt:variant>
      <vt:variant>
        <vt:lpstr>內嵌 OLE 伺服程式</vt:lpstr>
      </vt:variant>
      <vt:variant>
        <vt:i4>1</vt:i4>
      </vt:variant>
      <vt:variant>
        <vt:lpstr>投影片標題</vt:lpstr>
      </vt:variant>
      <vt:variant>
        <vt:i4>123</vt:i4>
      </vt:variant>
    </vt:vector>
  </HeadingPairs>
  <TitlesOfParts>
    <vt:vector size="142" baseType="lpstr">
      <vt:lpstr>Microsoft YaHei UI</vt:lpstr>
      <vt:lpstr>PingFang TC Semibold</vt:lpstr>
      <vt:lpstr>Roboto Mono</vt:lpstr>
      <vt:lpstr>Rubik</vt:lpstr>
      <vt:lpstr>新細明體</vt:lpstr>
      <vt:lpstr>Arial</vt:lpstr>
      <vt:lpstr>Arial Black</vt:lpstr>
      <vt:lpstr>Bahnschrift SemiBold Condensed</vt:lpstr>
      <vt:lpstr>Calibri</vt:lpstr>
      <vt:lpstr>Calibri Light</vt:lpstr>
      <vt:lpstr>Times New Roman</vt:lpstr>
      <vt:lpstr>Wingdings</vt:lpstr>
      <vt:lpstr>5_自訂設計</vt:lpstr>
      <vt:lpstr>自訂設計</vt:lpstr>
      <vt:lpstr>1_自訂設計</vt:lpstr>
      <vt:lpstr>2_自訂設計</vt:lpstr>
      <vt:lpstr>3_自訂設計</vt:lpstr>
      <vt:lpstr>4_自訂設計</vt:lpstr>
      <vt:lpstr>封裝程式殼層物件</vt:lpstr>
      <vt:lpstr>Ant Colony Optimization</vt:lpstr>
      <vt:lpstr>PowerPoint 簡報</vt:lpstr>
      <vt:lpstr>Intro</vt:lpstr>
      <vt:lpstr>PowerPoint 簡報</vt:lpstr>
      <vt:lpstr>PowerPoint 簡報</vt:lpstr>
      <vt:lpstr>PowerPoint 簡報</vt:lpstr>
      <vt:lpstr>Hazard Alert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Machine Learning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Data Mining</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使用者</dc:creator>
  <cp:lastModifiedBy>Gordon_Zhuang</cp:lastModifiedBy>
  <cp:revision>729</cp:revision>
  <cp:lastPrinted>2018-12-25T03:38:30Z</cp:lastPrinted>
  <dcterms:created xsi:type="dcterms:W3CDTF">2018-10-30T15:49:10Z</dcterms:created>
  <dcterms:modified xsi:type="dcterms:W3CDTF">2021-08-31T03:10:07Z</dcterms:modified>
</cp:coreProperties>
</file>