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9144000" cy="5143500" type="screen16x9"/>
  <p:notesSz cx="6858000" cy="9144000"/>
  <p:embeddedFontLst>
    <p:embeddedFont>
      <p:font typeface="Microsoft JhengHei" panose="020B0604030504040204" pitchFamily="34" charset="-120"/>
      <p:regular r:id="rId17"/>
      <p:bold r:id="rId18"/>
    </p:embeddedFont>
    <p:embeddedFont>
      <p:font typeface="Open Sans" panose="02020500000000000000" charset="0"/>
      <p:regular r:id="rId19"/>
      <p:bold r:id="rId20"/>
      <p:italic r:id="rId21"/>
      <p:boldItalic r:id="rId22"/>
    </p:embeddedFont>
    <p:embeddedFont>
      <p:font typeface="PT Sans Narrow" panose="02020500000000000000"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040" autoAdjust="0"/>
  </p:normalViewPr>
  <p:slideViewPr>
    <p:cSldViewPr snapToGrid="0">
      <p:cViewPr varScale="1">
        <p:scale>
          <a:sx n="88" d="100"/>
          <a:sy n="88" d="100"/>
        </p:scale>
        <p:origin x="10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b177dfcc7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b177dfcc7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200">
                <a:solidFill>
                  <a:srgbClr val="510000"/>
                </a:solidFill>
                <a:highlight>
                  <a:srgbClr val="FFFFCC"/>
                </a:highlight>
                <a:latin typeface="Times New Roman"/>
                <a:ea typeface="Times New Roman"/>
                <a:cs typeface="Times New Roman"/>
                <a:sym typeface="Times New Roman"/>
              </a:rPr>
              <a:t>R平方：使用的模式與這些量測數據有多大的符合性，越接近1越好。</a:t>
            </a:r>
            <a:endParaRPr sz="1200">
              <a:solidFill>
                <a:srgbClr val="510000"/>
              </a:solidFill>
              <a:highlight>
                <a:srgbClr val="FFFFCC"/>
              </a:highlight>
              <a:latin typeface="Times New Roman"/>
              <a:ea typeface="Times New Roman"/>
              <a:cs typeface="Times New Roman"/>
              <a:sym typeface="Times New Roman"/>
            </a:endParaRPr>
          </a:p>
          <a:p>
            <a:pPr marL="0" lvl="0" indent="0" algn="l" rtl="0">
              <a:spcBef>
                <a:spcPts val="0"/>
              </a:spcBef>
              <a:spcAft>
                <a:spcPts val="0"/>
              </a:spcAft>
              <a:buNone/>
            </a:pPr>
            <a:r>
              <a:rPr lang="zh-TW" sz="1200">
                <a:solidFill>
                  <a:srgbClr val="510000"/>
                </a:solidFill>
                <a:highlight>
                  <a:srgbClr val="FFFFCC"/>
                </a:highlight>
                <a:latin typeface="Times New Roman"/>
                <a:ea typeface="Times New Roman"/>
                <a:cs typeface="Times New Roman"/>
                <a:sym typeface="Times New Roman"/>
              </a:rPr>
              <a:t>殘差：</a:t>
            </a:r>
            <a:r>
              <a:rPr lang="zh-TW" sz="1300">
                <a:solidFill>
                  <a:srgbClr val="222222"/>
                </a:solidFill>
                <a:highlight>
                  <a:srgbClr val="FFFFFF"/>
                </a:highlight>
                <a:latin typeface="Microsoft JhengHei"/>
                <a:ea typeface="Microsoft JhengHei"/>
                <a:cs typeface="Microsoft JhengHei"/>
                <a:sym typeface="Microsoft JhengHei"/>
              </a:rPr>
              <a:t>一組測量值與真值的偏差。</a:t>
            </a:r>
            <a:endParaRPr sz="1200">
              <a:solidFill>
                <a:srgbClr val="510000"/>
              </a:solidFill>
              <a:highlight>
                <a:srgbClr val="FFFFCC"/>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b177dfcc7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b177dfcc7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b177dfcc7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b177dfcc7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b177dfcc7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b177dfcc7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b177dfcc7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b177dfcc7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b177dfcc7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b177dfcc7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b177dfcc7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b177dfcc7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b177dfcc7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b177dfcc7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b177dfcc7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b177dfcc7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b177dfcc7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b177dfcc7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b177dfcc7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b177dfcc7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b177dfcc7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b177dfcc7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25400" lvl="0" indent="0" algn="l" rtl="0">
              <a:lnSpc>
                <a:spcPct val="150000"/>
              </a:lnSpc>
              <a:spcBef>
                <a:spcPts val="0"/>
              </a:spcBef>
              <a:spcAft>
                <a:spcPts val="0"/>
              </a:spcAft>
              <a:buNone/>
            </a:pPr>
            <a:r>
              <a:rPr lang="zh-TW" sz="1200">
                <a:solidFill>
                  <a:srgbClr val="222222"/>
                </a:solidFill>
                <a:highlight>
                  <a:srgbClr val="F8F9FA"/>
                </a:highlight>
              </a:rPr>
              <a:t>以這種方式對數據進行分區使我們能夠評估模型對以前從未見過的數據的執行方式。</a:t>
            </a:r>
            <a:endParaRPr sz="1200">
              <a:solidFill>
                <a:srgbClr val="222222"/>
              </a:solidFill>
              <a:highlight>
                <a:srgbClr val="F8F9FA"/>
              </a:highlight>
            </a:endParaRPr>
          </a:p>
          <a:p>
            <a:pPr marL="0" lvl="0" indent="0" algn="l" rtl="0">
              <a:spcBef>
                <a:spcPts val="0"/>
              </a:spcBef>
              <a:spcAft>
                <a:spcPts val="0"/>
              </a:spcAft>
              <a:buNone/>
            </a:pPr>
            <a:r>
              <a:rPr lang="zh-TW" sz="1200">
                <a:solidFill>
                  <a:srgbClr val="510000"/>
                </a:solidFill>
                <a:highlight>
                  <a:srgbClr val="FFFFCC"/>
                </a:highlight>
                <a:latin typeface="Times New Roman"/>
                <a:ea typeface="Times New Roman"/>
                <a:cs typeface="Times New Roman"/>
                <a:sym typeface="Times New Roman"/>
              </a:rPr>
              <a:t>使用的模式與這些量測數據有多大的符合性</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tbrain.trendmicro.com.tw/Competitions/Details/6"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t>Final Project</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dirty="0"/>
              <a:t>報告人：</a:t>
            </a:r>
            <a:r>
              <a:rPr lang="en-US" altLang="zh-TW" dirty="0"/>
              <a:t>605546001 </a:t>
            </a:r>
            <a:r>
              <a:rPr lang="zh-TW" dirty="0"/>
              <a:t>顏榳均</a:t>
            </a:r>
            <a:endParaRPr dirty="0"/>
          </a:p>
          <a:p>
            <a:pPr marL="0" lvl="0" indent="0" algn="ctr" rtl="0">
              <a:spcBef>
                <a:spcPts val="0"/>
              </a:spcBef>
              <a:spcAft>
                <a:spcPts val="0"/>
              </a:spcAft>
              <a:buNone/>
            </a:pPr>
            <a:r>
              <a:rPr lang="zh-TW" dirty="0"/>
              <a:t>日期：6/6</a:t>
            </a:r>
            <a:endParaRPr dirty="0"/>
          </a:p>
        </p:txBody>
      </p:sp>
      <p:sp>
        <p:nvSpPr>
          <p:cNvPr id="68" name="Google Shape;68;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建立模型-評估模型</a:t>
            </a:r>
            <a:endParaRPr/>
          </a:p>
          <a:p>
            <a:pPr marL="0" lvl="0" indent="0" algn="l" rtl="0">
              <a:spcBef>
                <a:spcPts val="0"/>
              </a:spcBef>
              <a:spcAft>
                <a:spcPts val="0"/>
              </a:spcAft>
              <a:buNone/>
            </a:pPr>
            <a:endParaRPr/>
          </a:p>
        </p:txBody>
      </p:sp>
      <p:sp>
        <p:nvSpPr>
          <p:cNvPr id="144" name="Google Shape;144;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t>R平方</a:t>
            </a:r>
            <a:endParaRPr/>
          </a:p>
          <a:p>
            <a:pPr marL="457200" lvl="0" indent="-342900" algn="l" rtl="0">
              <a:lnSpc>
                <a:spcPct val="150000"/>
              </a:lnSpc>
              <a:spcBef>
                <a:spcPts val="0"/>
              </a:spcBef>
              <a:spcAft>
                <a:spcPts val="0"/>
              </a:spcAft>
              <a:buSzPts val="1800"/>
              <a:buChar char="●"/>
            </a:pPr>
            <a:r>
              <a:rPr lang="zh-TW"/>
              <a:t>RMSE</a:t>
            </a:r>
            <a:endParaRPr/>
          </a:p>
        </p:txBody>
      </p:sp>
      <p:sp>
        <p:nvSpPr>
          <p:cNvPr id="145" name="Google Shape;14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10</a:t>
            </a:fld>
            <a:endParaRPr/>
          </a:p>
        </p:txBody>
      </p:sp>
      <p:pic>
        <p:nvPicPr>
          <p:cNvPr id="146" name="Google Shape;146;p22"/>
          <p:cNvPicPr preferRelativeResize="0"/>
          <p:nvPr/>
        </p:nvPicPr>
        <p:blipFill>
          <a:blip r:embed="rId3">
            <a:alphaModFix/>
          </a:blip>
          <a:stretch>
            <a:fillRect/>
          </a:stretch>
        </p:blipFill>
        <p:spPr>
          <a:xfrm>
            <a:off x="574500" y="2294950"/>
            <a:ext cx="6470200" cy="2274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建立模型-Visualize Results</a:t>
            </a:r>
            <a:endParaRPr/>
          </a:p>
        </p:txBody>
      </p:sp>
      <p:sp>
        <p:nvSpPr>
          <p:cNvPr id="152" name="Google Shape;152;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TW"/>
              <a:t>結果</a:t>
            </a:r>
            <a:endParaRPr/>
          </a:p>
        </p:txBody>
      </p:sp>
      <p:sp>
        <p:nvSpPr>
          <p:cNvPr id="153" name="Google Shape;15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11</a:t>
            </a:fld>
            <a:endParaRPr/>
          </a:p>
        </p:txBody>
      </p:sp>
      <p:pic>
        <p:nvPicPr>
          <p:cNvPr id="154" name="Google Shape;154;p23"/>
          <p:cNvPicPr preferRelativeResize="0"/>
          <p:nvPr/>
        </p:nvPicPr>
        <p:blipFill>
          <a:blip r:embed="rId3">
            <a:alphaModFix/>
          </a:blip>
          <a:stretch>
            <a:fillRect/>
          </a:stretch>
        </p:blipFill>
        <p:spPr>
          <a:xfrm>
            <a:off x="107408" y="1754125"/>
            <a:ext cx="4786621" cy="3302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預測結果</a:t>
            </a:r>
            <a:endParaRPr/>
          </a:p>
        </p:txBody>
      </p:sp>
      <p:sp>
        <p:nvSpPr>
          <p:cNvPr id="160" name="Google Shape;160;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a:t>使用參數 / 結果輸出</a:t>
            </a:r>
            <a:endParaRPr/>
          </a:p>
          <a:p>
            <a:pPr marL="0" lvl="0" indent="0" algn="l" rtl="0">
              <a:spcBef>
                <a:spcPts val="1600"/>
              </a:spcBef>
              <a:spcAft>
                <a:spcPts val="1600"/>
              </a:spcAft>
              <a:buNone/>
            </a:pPr>
            <a:endParaRPr/>
          </a:p>
        </p:txBody>
      </p:sp>
      <p:sp>
        <p:nvSpPr>
          <p:cNvPr id="161" name="Google Shape;161;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12</a:t>
            </a:fld>
            <a:endParaRPr/>
          </a:p>
        </p:txBody>
      </p:sp>
      <p:pic>
        <p:nvPicPr>
          <p:cNvPr id="162" name="Google Shape;162;p24"/>
          <p:cNvPicPr preferRelativeResize="0"/>
          <p:nvPr/>
        </p:nvPicPr>
        <p:blipFill>
          <a:blip r:embed="rId3">
            <a:alphaModFix/>
          </a:blip>
          <a:stretch>
            <a:fillRect/>
          </a:stretch>
        </p:blipFill>
        <p:spPr>
          <a:xfrm>
            <a:off x="311700" y="2500649"/>
            <a:ext cx="4799999" cy="2068375"/>
          </a:xfrm>
          <a:prstGeom prst="rect">
            <a:avLst/>
          </a:prstGeom>
          <a:noFill/>
          <a:ln>
            <a:noFill/>
          </a:ln>
        </p:spPr>
      </p:pic>
      <p:pic>
        <p:nvPicPr>
          <p:cNvPr id="163" name="Google Shape;163;p24"/>
          <p:cNvPicPr preferRelativeResize="0"/>
          <p:nvPr/>
        </p:nvPicPr>
        <p:blipFill>
          <a:blip r:embed="rId4">
            <a:alphaModFix/>
          </a:blip>
          <a:stretch>
            <a:fillRect/>
          </a:stretch>
        </p:blipFill>
        <p:spPr>
          <a:xfrm>
            <a:off x="5296250" y="2571750"/>
            <a:ext cx="3590951" cy="18749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F0E8FB-7D48-4FDA-AC3F-9ACA24903AA4}"/>
              </a:ext>
            </a:extLst>
          </p:cNvPr>
          <p:cNvSpPr>
            <a:spLocks noGrp="1"/>
          </p:cNvSpPr>
          <p:nvPr>
            <p:ph type="title"/>
          </p:nvPr>
        </p:nvSpPr>
        <p:spPr/>
        <p:txBody>
          <a:bodyPr/>
          <a:lstStyle/>
          <a:p>
            <a:r>
              <a:rPr lang="zh-TW" altLang="en-US" dirty="0"/>
              <a:t>名次</a:t>
            </a:r>
          </a:p>
        </p:txBody>
      </p:sp>
      <p:sp>
        <p:nvSpPr>
          <p:cNvPr id="3" name="文字版面配置區 2">
            <a:extLst>
              <a:ext uri="{FF2B5EF4-FFF2-40B4-BE49-F238E27FC236}">
                <a16:creationId xmlns:a16="http://schemas.microsoft.com/office/drawing/2014/main" id="{F8FC6A21-6889-46AF-A147-E6EA1EE48831}"/>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71DC3F8A-D6E2-4813-9B32-A84B18BE5A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pic>
        <p:nvPicPr>
          <p:cNvPr id="6" name="圖片 5">
            <a:extLst>
              <a:ext uri="{FF2B5EF4-FFF2-40B4-BE49-F238E27FC236}">
                <a16:creationId xmlns:a16="http://schemas.microsoft.com/office/drawing/2014/main" id="{BCFD72EA-4E83-4FAC-978E-D400AF01C9A1}"/>
              </a:ext>
            </a:extLst>
          </p:cNvPr>
          <p:cNvPicPr>
            <a:picLocks noChangeAspect="1"/>
          </p:cNvPicPr>
          <p:nvPr/>
        </p:nvPicPr>
        <p:blipFill>
          <a:blip r:embed="rId2"/>
          <a:stretch>
            <a:fillRect/>
          </a:stretch>
        </p:blipFill>
        <p:spPr>
          <a:xfrm>
            <a:off x="894304" y="2356653"/>
            <a:ext cx="6988582" cy="614917"/>
          </a:xfrm>
          <a:prstGeom prst="rect">
            <a:avLst/>
          </a:prstGeom>
        </p:spPr>
      </p:pic>
    </p:spTree>
    <p:extLst>
      <p:ext uri="{BB962C8B-B14F-4D97-AF65-F5344CB8AC3E}">
        <p14:creationId xmlns:p14="http://schemas.microsoft.com/office/powerpoint/2010/main" val="2886664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3453625" y="22180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謝謝</a:t>
            </a:r>
            <a:endParaRPr/>
          </a:p>
        </p:txBody>
      </p:sp>
      <p:sp>
        <p:nvSpPr>
          <p:cNvPr id="169" name="Google Shape;169;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70" name="Google Shape;17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目錄</a:t>
            </a:r>
            <a:endParaRPr/>
          </a:p>
        </p:txBody>
      </p:sp>
      <p:sp>
        <p:nvSpPr>
          <p:cNvPr id="74" name="Google Shape;74;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t>獲取資料</a:t>
            </a:r>
            <a:endParaRPr/>
          </a:p>
          <a:p>
            <a:pPr marL="457200" lvl="0" indent="-342900" algn="l" rtl="0">
              <a:lnSpc>
                <a:spcPct val="150000"/>
              </a:lnSpc>
              <a:spcBef>
                <a:spcPts val="0"/>
              </a:spcBef>
              <a:spcAft>
                <a:spcPts val="0"/>
              </a:spcAft>
              <a:buSzPts val="1800"/>
              <a:buChar char="●"/>
            </a:pPr>
            <a:r>
              <a:rPr lang="zh-TW"/>
              <a:t>探索資料與特徵工程</a:t>
            </a:r>
            <a:endParaRPr/>
          </a:p>
          <a:p>
            <a:pPr marL="457200" lvl="0" indent="-342900" algn="l" rtl="0">
              <a:lnSpc>
                <a:spcPct val="150000"/>
              </a:lnSpc>
              <a:spcBef>
                <a:spcPts val="0"/>
              </a:spcBef>
              <a:spcAft>
                <a:spcPts val="0"/>
              </a:spcAft>
              <a:buSzPts val="1800"/>
              <a:buChar char="●"/>
            </a:pPr>
            <a:r>
              <a:rPr lang="zh-TW"/>
              <a:t>建立模型</a:t>
            </a:r>
            <a:endParaRPr/>
          </a:p>
          <a:p>
            <a:pPr marL="457200" lvl="0" indent="-342900" algn="l" rtl="0">
              <a:lnSpc>
                <a:spcPct val="150000"/>
              </a:lnSpc>
              <a:spcBef>
                <a:spcPts val="0"/>
              </a:spcBef>
              <a:spcAft>
                <a:spcPts val="0"/>
              </a:spcAft>
              <a:buSzPts val="1800"/>
              <a:buChar char="●"/>
            </a:pPr>
            <a:r>
              <a:rPr lang="zh-TW"/>
              <a:t>預測結果</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75" name="Google Shape;7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獲取資料</a:t>
            </a:r>
            <a:endParaRPr/>
          </a:p>
        </p:txBody>
      </p:sp>
      <p:sp>
        <p:nvSpPr>
          <p:cNvPr id="81" name="Google Shape;81;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solidFill>
                  <a:srgbClr val="434343"/>
                </a:solidFill>
              </a:rPr>
              <a:t>比賽網址：</a:t>
            </a:r>
            <a:r>
              <a:rPr lang="zh-TW" u="sng">
                <a:solidFill>
                  <a:srgbClr val="0000FF"/>
                </a:solidFill>
                <a:hlinkClick r:id="rId3"/>
              </a:rPr>
              <a:t>https://tbrain.trendmicro.com.tw/Competitions/Details/6</a:t>
            </a:r>
            <a:endParaRPr>
              <a:solidFill>
                <a:srgbClr val="0000FF"/>
              </a:solidFill>
            </a:endParaRPr>
          </a:p>
          <a:p>
            <a:pPr marL="457200" lvl="0" indent="-342900" algn="l" rtl="0">
              <a:lnSpc>
                <a:spcPct val="150000"/>
              </a:lnSpc>
              <a:spcBef>
                <a:spcPts val="0"/>
              </a:spcBef>
              <a:spcAft>
                <a:spcPts val="0"/>
              </a:spcAft>
              <a:buClr>
                <a:srgbClr val="434343"/>
              </a:buClr>
              <a:buSzPts val="1800"/>
              <a:buChar char="●"/>
            </a:pPr>
            <a:r>
              <a:rPr lang="zh-TW">
                <a:solidFill>
                  <a:srgbClr val="434343"/>
                </a:solidFill>
              </a:rPr>
              <a:t>包含資料：train.csv / test.csv / submit_test.csv</a:t>
            </a:r>
            <a:endParaRPr>
              <a:solidFill>
                <a:srgbClr val="434343"/>
              </a:solidFill>
            </a:endParaRPr>
          </a:p>
        </p:txBody>
      </p:sp>
      <p:pic>
        <p:nvPicPr>
          <p:cNvPr id="82" name="Google Shape;82;p15"/>
          <p:cNvPicPr preferRelativeResize="0"/>
          <p:nvPr/>
        </p:nvPicPr>
        <p:blipFill>
          <a:blip r:embed="rId4">
            <a:alphaModFix/>
          </a:blip>
          <a:stretch>
            <a:fillRect/>
          </a:stretch>
        </p:blipFill>
        <p:spPr>
          <a:xfrm>
            <a:off x="0" y="2523225"/>
            <a:ext cx="4225748" cy="1725924"/>
          </a:xfrm>
          <a:prstGeom prst="rect">
            <a:avLst/>
          </a:prstGeom>
          <a:noFill/>
          <a:ln>
            <a:noFill/>
          </a:ln>
        </p:spPr>
      </p:pic>
      <p:pic>
        <p:nvPicPr>
          <p:cNvPr id="83" name="Google Shape;83;p15"/>
          <p:cNvPicPr preferRelativeResize="0"/>
          <p:nvPr/>
        </p:nvPicPr>
        <p:blipFill>
          <a:blip r:embed="rId5">
            <a:alphaModFix/>
          </a:blip>
          <a:stretch>
            <a:fillRect/>
          </a:stretch>
        </p:blipFill>
        <p:spPr>
          <a:xfrm>
            <a:off x="4225750" y="2466850"/>
            <a:ext cx="4918248" cy="1725925"/>
          </a:xfrm>
          <a:prstGeom prst="rect">
            <a:avLst/>
          </a:prstGeom>
          <a:noFill/>
          <a:ln>
            <a:noFill/>
          </a:ln>
        </p:spPr>
      </p:pic>
      <p:sp>
        <p:nvSpPr>
          <p:cNvPr id="84" name="Google Shape;8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獲取資料</a:t>
            </a:r>
            <a:endParaRPr/>
          </a:p>
        </p:txBody>
      </p:sp>
      <p:sp>
        <p:nvSpPr>
          <p:cNvPr id="90" name="Google Shape;90;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434343"/>
              </a:buClr>
              <a:buSzPts val="1800"/>
              <a:buChar char="●"/>
            </a:pPr>
            <a:r>
              <a:rPr lang="zh-TW">
                <a:solidFill>
                  <a:srgbClr val="434343"/>
                </a:solidFill>
              </a:rPr>
              <a:t>筆數/欄位/列</a:t>
            </a:r>
            <a:endParaRPr>
              <a:solidFill>
                <a:srgbClr val="434343"/>
              </a:solidFill>
            </a:endParaRPr>
          </a:p>
          <a:p>
            <a:pPr marL="457200" lvl="0" indent="-342900" algn="l" rtl="0">
              <a:lnSpc>
                <a:spcPct val="150000"/>
              </a:lnSpc>
              <a:spcBef>
                <a:spcPts val="0"/>
              </a:spcBef>
              <a:spcAft>
                <a:spcPts val="0"/>
              </a:spcAft>
              <a:buClr>
                <a:srgbClr val="434343"/>
              </a:buClr>
              <a:buSzPts val="1800"/>
              <a:buChar char="●"/>
            </a:pPr>
            <a:r>
              <a:rPr lang="zh-TW">
                <a:solidFill>
                  <a:srgbClr val="434343"/>
                </a:solidFill>
              </a:rPr>
              <a:t>預測total_price</a:t>
            </a:r>
            <a:endParaRPr>
              <a:solidFill>
                <a:srgbClr val="434343"/>
              </a:solidFill>
            </a:endParaRPr>
          </a:p>
        </p:txBody>
      </p:sp>
      <p:sp>
        <p:nvSpPr>
          <p:cNvPr id="91" name="Google Shape;9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4</a:t>
            </a:fld>
            <a:endParaRPr/>
          </a:p>
        </p:txBody>
      </p:sp>
      <p:pic>
        <p:nvPicPr>
          <p:cNvPr id="92" name="Google Shape;92;p16"/>
          <p:cNvPicPr preferRelativeResize="0"/>
          <p:nvPr/>
        </p:nvPicPr>
        <p:blipFill>
          <a:blip r:embed="rId3">
            <a:alphaModFix/>
          </a:blip>
          <a:stretch>
            <a:fillRect/>
          </a:stretch>
        </p:blipFill>
        <p:spPr>
          <a:xfrm>
            <a:off x="4399100" y="1029425"/>
            <a:ext cx="3657474" cy="996575"/>
          </a:xfrm>
          <a:prstGeom prst="rect">
            <a:avLst/>
          </a:prstGeom>
          <a:noFill/>
          <a:ln>
            <a:noFill/>
          </a:ln>
        </p:spPr>
      </p:pic>
      <p:pic>
        <p:nvPicPr>
          <p:cNvPr id="93" name="Google Shape;93;p16"/>
          <p:cNvPicPr preferRelativeResize="0"/>
          <p:nvPr/>
        </p:nvPicPr>
        <p:blipFill>
          <a:blip r:embed="rId4">
            <a:alphaModFix/>
          </a:blip>
          <a:stretch>
            <a:fillRect/>
          </a:stretch>
        </p:blipFill>
        <p:spPr>
          <a:xfrm>
            <a:off x="1841950" y="3560150"/>
            <a:ext cx="6214627" cy="1441250"/>
          </a:xfrm>
          <a:prstGeom prst="rect">
            <a:avLst/>
          </a:prstGeom>
          <a:noFill/>
          <a:ln>
            <a:noFill/>
          </a:ln>
        </p:spPr>
      </p:pic>
      <p:pic>
        <p:nvPicPr>
          <p:cNvPr id="94" name="Google Shape;94;p16"/>
          <p:cNvPicPr preferRelativeResize="0"/>
          <p:nvPr/>
        </p:nvPicPr>
        <p:blipFill>
          <a:blip r:embed="rId5">
            <a:alphaModFix/>
          </a:blip>
          <a:stretch>
            <a:fillRect/>
          </a:stretch>
        </p:blipFill>
        <p:spPr>
          <a:xfrm>
            <a:off x="1927050" y="2113550"/>
            <a:ext cx="6214626" cy="1446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探索資料與特徵工程-Skew</a:t>
            </a:r>
            <a:endParaRPr/>
          </a:p>
        </p:txBody>
      </p:sp>
      <p:sp>
        <p:nvSpPr>
          <p:cNvPr id="100" name="Google Shape;100;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a:t>原本分佈 / 取log後</a:t>
            </a:r>
            <a:endParaRPr/>
          </a:p>
          <a:p>
            <a:pPr marL="0" lvl="0" indent="0" algn="l" rtl="0">
              <a:spcBef>
                <a:spcPts val="1600"/>
              </a:spcBef>
              <a:spcAft>
                <a:spcPts val="1600"/>
              </a:spcAft>
              <a:buNone/>
            </a:pPr>
            <a:endParaRPr/>
          </a:p>
        </p:txBody>
      </p:sp>
      <p:sp>
        <p:nvSpPr>
          <p:cNvPr id="101" name="Google Shape;10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5</a:t>
            </a:fld>
            <a:endParaRPr/>
          </a:p>
        </p:txBody>
      </p:sp>
      <p:pic>
        <p:nvPicPr>
          <p:cNvPr id="102" name="Google Shape;102;p17"/>
          <p:cNvPicPr preferRelativeResize="0"/>
          <p:nvPr/>
        </p:nvPicPr>
        <p:blipFill>
          <a:blip r:embed="rId3">
            <a:alphaModFix/>
          </a:blip>
          <a:stretch>
            <a:fillRect/>
          </a:stretch>
        </p:blipFill>
        <p:spPr>
          <a:xfrm>
            <a:off x="311700" y="1975650"/>
            <a:ext cx="3840526" cy="2794500"/>
          </a:xfrm>
          <a:prstGeom prst="rect">
            <a:avLst/>
          </a:prstGeom>
          <a:noFill/>
          <a:ln>
            <a:noFill/>
          </a:ln>
        </p:spPr>
      </p:pic>
      <p:pic>
        <p:nvPicPr>
          <p:cNvPr id="103" name="Google Shape;103;p17"/>
          <p:cNvPicPr preferRelativeResize="0"/>
          <p:nvPr/>
        </p:nvPicPr>
        <p:blipFill>
          <a:blip r:embed="rId4">
            <a:alphaModFix/>
          </a:blip>
          <a:stretch>
            <a:fillRect/>
          </a:stretch>
        </p:blipFill>
        <p:spPr>
          <a:xfrm>
            <a:off x="4272925" y="1933000"/>
            <a:ext cx="3783576" cy="2879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探索資料與特徵工程-Numeric Features</a:t>
            </a:r>
            <a:endParaRPr/>
          </a:p>
          <a:p>
            <a:pPr marL="0" lvl="0" indent="0" algn="l" rtl="0">
              <a:spcBef>
                <a:spcPts val="0"/>
              </a:spcBef>
              <a:spcAft>
                <a:spcPts val="0"/>
              </a:spcAft>
              <a:buNone/>
            </a:pPr>
            <a:endParaRPr/>
          </a:p>
        </p:txBody>
      </p:sp>
      <p:sp>
        <p:nvSpPr>
          <p:cNvPr id="109" name="Google Shape;109;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a:t>探索關聯度高的特徵 / 找出前10個正相關與負相關參數</a:t>
            </a:r>
            <a:endParaRPr/>
          </a:p>
        </p:txBody>
      </p:sp>
      <p:sp>
        <p:nvSpPr>
          <p:cNvPr id="110" name="Google Shape;11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6</a:t>
            </a:fld>
            <a:endParaRPr/>
          </a:p>
        </p:txBody>
      </p:sp>
      <p:pic>
        <p:nvPicPr>
          <p:cNvPr id="111" name="Google Shape;111;p18"/>
          <p:cNvPicPr preferRelativeResize="0"/>
          <p:nvPr/>
        </p:nvPicPr>
        <p:blipFill>
          <a:blip r:embed="rId3">
            <a:alphaModFix/>
          </a:blip>
          <a:stretch>
            <a:fillRect/>
          </a:stretch>
        </p:blipFill>
        <p:spPr>
          <a:xfrm>
            <a:off x="191151" y="1757450"/>
            <a:ext cx="4584124" cy="2976326"/>
          </a:xfrm>
          <a:prstGeom prst="rect">
            <a:avLst/>
          </a:prstGeom>
          <a:noFill/>
          <a:ln>
            <a:noFill/>
          </a:ln>
        </p:spPr>
      </p:pic>
      <p:pic>
        <p:nvPicPr>
          <p:cNvPr id="112" name="Google Shape;112;p18"/>
          <p:cNvPicPr preferRelativeResize="0"/>
          <p:nvPr/>
        </p:nvPicPr>
        <p:blipFill>
          <a:blip r:embed="rId4">
            <a:alphaModFix/>
          </a:blip>
          <a:stretch>
            <a:fillRect/>
          </a:stretch>
        </p:blipFill>
        <p:spPr>
          <a:xfrm>
            <a:off x="4775275" y="1832713"/>
            <a:ext cx="4368725" cy="2462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探索資料與特徵工程-Scatter Plot</a:t>
            </a:r>
            <a:endParaRPr/>
          </a:p>
          <a:p>
            <a:pPr marL="0" lvl="0" indent="0" algn="l" rtl="0">
              <a:spcBef>
                <a:spcPts val="0"/>
              </a:spcBef>
              <a:spcAft>
                <a:spcPts val="0"/>
              </a:spcAft>
              <a:buNone/>
            </a:pPr>
            <a:endParaRPr/>
          </a:p>
        </p:txBody>
      </p:sp>
      <p:sp>
        <p:nvSpPr>
          <p:cNvPr id="118" name="Google Shape;118;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dirty="0"/>
              <a:t>採用village_income_median / </a:t>
            </a:r>
            <a:r>
              <a:rPr lang="en-US" altLang="zh-TW" dirty="0"/>
              <a:t>total</a:t>
            </a:r>
            <a:r>
              <a:rPr lang="zh-TW" dirty="0"/>
              <a:t>_</a:t>
            </a:r>
            <a:r>
              <a:rPr lang="en-US" altLang="zh-TW" dirty="0"/>
              <a:t>price</a:t>
            </a:r>
            <a:r>
              <a:rPr lang="zh-TW" dirty="0"/>
              <a:t> 欄位</a:t>
            </a:r>
            <a:endParaRPr dirty="0"/>
          </a:p>
        </p:txBody>
      </p:sp>
      <p:sp>
        <p:nvSpPr>
          <p:cNvPr id="119" name="Google Shape;11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7</a:t>
            </a:fld>
            <a:endParaRPr/>
          </a:p>
        </p:txBody>
      </p:sp>
      <p:pic>
        <p:nvPicPr>
          <p:cNvPr id="121" name="Google Shape;121;p19"/>
          <p:cNvPicPr preferRelativeResize="0"/>
          <p:nvPr/>
        </p:nvPicPr>
        <p:blipFill>
          <a:blip r:embed="rId3">
            <a:alphaModFix/>
          </a:blip>
          <a:stretch>
            <a:fillRect/>
          </a:stretch>
        </p:blipFill>
        <p:spPr>
          <a:xfrm>
            <a:off x="4420025" y="2184523"/>
            <a:ext cx="4572000" cy="2554053"/>
          </a:xfrm>
          <a:prstGeom prst="rect">
            <a:avLst/>
          </a:prstGeom>
          <a:noFill/>
          <a:ln>
            <a:noFill/>
          </a:ln>
        </p:spPr>
      </p:pic>
      <p:pic>
        <p:nvPicPr>
          <p:cNvPr id="2" name="圖片 1">
            <a:extLst>
              <a:ext uri="{FF2B5EF4-FFF2-40B4-BE49-F238E27FC236}">
                <a16:creationId xmlns:a16="http://schemas.microsoft.com/office/drawing/2014/main" id="{CE0855AD-5999-430E-8BF4-A013C8A10B42}"/>
              </a:ext>
            </a:extLst>
          </p:cNvPr>
          <p:cNvPicPr>
            <a:picLocks noChangeAspect="1"/>
          </p:cNvPicPr>
          <p:nvPr/>
        </p:nvPicPr>
        <p:blipFill>
          <a:blip r:embed="rId4"/>
          <a:stretch>
            <a:fillRect/>
          </a:stretch>
        </p:blipFill>
        <p:spPr>
          <a:xfrm>
            <a:off x="783770" y="2112618"/>
            <a:ext cx="3788229" cy="27511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探索資料與特徵工程- Interpolation</a:t>
            </a:r>
            <a:endParaRPr/>
          </a:p>
          <a:p>
            <a:pPr marL="0" lvl="0" indent="0" algn="l" rtl="0">
              <a:spcBef>
                <a:spcPts val="0"/>
              </a:spcBef>
              <a:spcAft>
                <a:spcPts val="0"/>
              </a:spcAft>
              <a:buNone/>
            </a:pPr>
            <a:endParaRPr/>
          </a:p>
        </p:txBody>
      </p:sp>
      <p:sp>
        <p:nvSpPr>
          <p:cNvPr id="127" name="Google Shape;127;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a:t>遺失值插入平均值 / 訓練參數</a:t>
            </a:r>
            <a:endParaRPr/>
          </a:p>
          <a:p>
            <a:pPr marL="457200" lvl="0" indent="0" algn="l" rtl="0">
              <a:spcBef>
                <a:spcPts val="1600"/>
              </a:spcBef>
              <a:spcAft>
                <a:spcPts val="1600"/>
              </a:spcAft>
              <a:buNone/>
            </a:pPr>
            <a:endParaRPr/>
          </a:p>
        </p:txBody>
      </p:sp>
      <p:sp>
        <p:nvSpPr>
          <p:cNvPr id="128" name="Google Shape;12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8</a:t>
            </a:fld>
            <a:endParaRPr/>
          </a:p>
        </p:txBody>
      </p:sp>
      <p:pic>
        <p:nvPicPr>
          <p:cNvPr id="129" name="Google Shape;129;p20"/>
          <p:cNvPicPr preferRelativeResize="0"/>
          <p:nvPr/>
        </p:nvPicPr>
        <p:blipFill rotWithShape="1">
          <a:blip r:embed="rId3">
            <a:alphaModFix/>
          </a:blip>
          <a:srcRect l="1890" r="-1889"/>
          <a:stretch/>
        </p:blipFill>
        <p:spPr>
          <a:xfrm>
            <a:off x="767850" y="2239850"/>
            <a:ext cx="5579384" cy="858350"/>
          </a:xfrm>
          <a:prstGeom prst="rect">
            <a:avLst/>
          </a:prstGeom>
          <a:noFill/>
          <a:ln>
            <a:noFill/>
          </a:ln>
        </p:spPr>
      </p:pic>
      <p:pic>
        <p:nvPicPr>
          <p:cNvPr id="130" name="Google Shape;130;p20"/>
          <p:cNvPicPr preferRelativeResize="0"/>
          <p:nvPr/>
        </p:nvPicPr>
        <p:blipFill>
          <a:blip r:embed="rId4">
            <a:alphaModFix/>
          </a:blip>
          <a:stretch>
            <a:fillRect/>
          </a:stretch>
        </p:blipFill>
        <p:spPr>
          <a:xfrm>
            <a:off x="725575" y="3189775"/>
            <a:ext cx="7562824" cy="93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建立模型-RandForest</a:t>
            </a:r>
            <a:endParaRPr/>
          </a:p>
        </p:txBody>
      </p:sp>
      <p:sp>
        <p:nvSpPr>
          <p:cNvPr id="136" name="Google Shape;136;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t>train_test_split()</a:t>
            </a:r>
            <a:endParaRPr/>
          </a:p>
          <a:p>
            <a:pPr marL="457200" lvl="0" indent="-342900" algn="l" rtl="0">
              <a:lnSpc>
                <a:spcPct val="150000"/>
              </a:lnSpc>
              <a:spcBef>
                <a:spcPts val="0"/>
              </a:spcBef>
              <a:spcAft>
                <a:spcPts val="0"/>
              </a:spcAft>
              <a:buSzPts val="1800"/>
              <a:buChar char="●"/>
            </a:pPr>
            <a:r>
              <a:rPr lang="zh-TW"/>
              <a:t>RandomForestRegressor()</a:t>
            </a:r>
            <a:endParaRPr/>
          </a:p>
        </p:txBody>
      </p:sp>
      <p:sp>
        <p:nvSpPr>
          <p:cNvPr id="137" name="Google Shape;13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9</a:t>
            </a:fld>
            <a:endParaRPr/>
          </a:p>
        </p:txBody>
      </p:sp>
      <p:pic>
        <p:nvPicPr>
          <p:cNvPr id="138" name="Google Shape;138;p21"/>
          <p:cNvPicPr preferRelativeResize="0"/>
          <p:nvPr/>
        </p:nvPicPr>
        <p:blipFill>
          <a:blip r:embed="rId3">
            <a:alphaModFix/>
          </a:blip>
          <a:stretch>
            <a:fillRect/>
          </a:stretch>
        </p:blipFill>
        <p:spPr>
          <a:xfrm>
            <a:off x="181863" y="2670750"/>
            <a:ext cx="8780276" cy="15780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336</Words>
  <Application>Microsoft Office PowerPoint</Application>
  <PresentationFormat>如螢幕大小 (16:9)</PresentationFormat>
  <Paragraphs>52</Paragraphs>
  <Slides>14</Slides>
  <Notes>13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Arial</vt:lpstr>
      <vt:lpstr>PT Sans Narrow</vt:lpstr>
      <vt:lpstr>Microsoft JhengHei</vt:lpstr>
      <vt:lpstr>Open Sans</vt:lpstr>
      <vt:lpstr>Times New Roman</vt:lpstr>
      <vt:lpstr>Tropic</vt:lpstr>
      <vt:lpstr>Final Project</vt:lpstr>
      <vt:lpstr>目錄</vt:lpstr>
      <vt:lpstr>獲取資料</vt:lpstr>
      <vt:lpstr>獲取資料</vt:lpstr>
      <vt:lpstr>探索資料與特徵工程-Skew</vt:lpstr>
      <vt:lpstr>探索資料與特徵工程-Numeric Features </vt:lpstr>
      <vt:lpstr>探索資料與特徵工程-Scatter Plot </vt:lpstr>
      <vt:lpstr>探索資料與特徵工程- Interpolation </vt:lpstr>
      <vt:lpstr>建立模型-RandForest</vt:lpstr>
      <vt:lpstr>建立模型-評估模型 </vt:lpstr>
      <vt:lpstr>建立模型-Visualize Results</vt:lpstr>
      <vt:lpstr>預測結果</vt:lpstr>
      <vt:lpstr>名次</vt:lpstr>
      <vt:lpstr>謝謝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cp:lastModifiedBy>榳均 顏</cp:lastModifiedBy>
  <cp:revision>3</cp:revision>
  <dcterms:modified xsi:type="dcterms:W3CDTF">2019-06-06T00:00:10Z</dcterms:modified>
</cp:coreProperties>
</file>