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2" r:id="rId18"/>
    <p:sldId id="279" r:id="rId19"/>
    <p:sldId id="278" r:id="rId20"/>
    <p:sldId id="273" r:id="rId21"/>
    <p:sldId id="270" r:id="rId22"/>
    <p:sldId id="274" r:id="rId23"/>
    <p:sldId id="275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00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1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06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18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44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47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46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8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93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1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08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84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21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5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0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8B1A-020D-4495-8881-A5635FBEF6B8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C#</a:t>
            </a:r>
            <a:r>
              <a:rPr lang="zh-TW" altLang="en-US" dirty="0" smtClean="0">
                <a:latin typeface="Comic Sans MS" panose="030F0702030302020204" pitchFamily="66" charset="0"/>
              </a:rPr>
              <a:t>教學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2017/10/18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16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For</a:t>
            </a:r>
            <a:r>
              <a:rPr lang="zh-TW" altLang="en-US" dirty="0" smtClean="0"/>
              <a:t> 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For(</a:t>
            </a:r>
            <a:r>
              <a:rPr lang="zh-TW" altLang="en-US" sz="2400" dirty="0" smtClean="0"/>
              <a:t>初值或終值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條件式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遞增或遞減</a:t>
            </a:r>
            <a:r>
              <a:rPr lang="en-US" altLang="zh-TW" sz="2400" dirty="0" smtClean="0"/>
              <a:t>)</a:t>
            </a:r>
          </a:p>
          <a:p>
            <a:pPr marL="457200" lvl="1" indent="0">
              <a:buNone/>
            </a:pPr>
            <a:r>
              <a:rPr lang="en-US" altLang="zh-TW" sz="2000" dirty="0"/>
              <a:t>{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指令</a:t>
            </a:r>
            <a:r>
              <a:rPr lang="en-US" altLang="zh-TW" sz="2000" dirty="0" smtClean="0"/>
              <a:t>;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02" y="1930400"/>
            <a:ext cx="2895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2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For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9101" r="72378" b="38829"/>
          <a:stretch/>
        </p:blipFill>
        <p:spPr>
          <a:xfrm>
            <a:off x="304800" y="1458000"/>
            <a:ext cx="5092683" cy="54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66" y="2718000"/>
            <a:ext cx="266809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While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初值或終值設定</a:t>
            </a:r>
            <a:r>
              <a:rPr lang="en-US" altLang="zh-TW" sz="2400" dirty="0" smtClean="0"/>
              <a:t>;</a:t>
            </a:r>
          </a:p>
          <a:p>
            <a:r>
              <a:rPr lang="en-US" altLang="zh-TW" sz="2400" dirty="0" smtClean="0"/>
              <a:t>While(</a:t>
            </a:r>
            <a:r>
              <a:rPr lang="zh-TW" altLang="en-US" sz="2400" dirty="0" smtClean="0"/>
              <a:t>條件式</a:t>
            </a:r>
            <a:r>
              <a:rPr lang="en-US" altLang="zh-TW" sz="2400" dirty="0" smtClean="0"/>
              <a:t>)</a:t>
            </a:r>
          </a:p>
          <a:p>
            <a:pPr marL="457200" lvl="1" indent="0">
              <a:buNone/>
            </a:pPr>
            <a:r>
              <a:rPr lang="en-US" altLang="zh-TW" sz="2000" dirty="0"/>
              <a:t>{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指令</a:t>
            </a:r>
            <a:r>
              <a:rPr lang="en-US" altLang="zh-TW" sz="2000" dirty="0"/>
              <a:t>;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遞增</a:t>
            </a:r>
            <a:r>
              <a:rPr lang="zh-TW" altLang="en-US" sz="2000" dirty="0"/>
              <a:t>或遞減設定</a:t>
            </a:r>
            <a:r>
              <a:rPr lang="en-US" altLang="zh-TW" sz="2000" dirty="0"/>
              <a:t>;</a:t>
            </a:r>
          </a:p>
          <a:p>
            <a:pPr marL="457200" lvl="1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1930400"/>
            <a:ext cx="2505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9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While </a:t>
            </a:r>
            <a:r>
              <a:rPr lang="zh-TW" altLang="en-US" dirty="0"/>
              <a:t>迴圈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19" r="73082" b="41841"/>
          <a:stretch/>
        </p:blipFill>
        <p:spPr>
          <a:xfrm>
            <a:off x="344752" y="1767838"/>
            <a:ext cx="4967118" cy="50901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52" y="2872919"/>
            <a:ext cx="22948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2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Do…While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初值或終值設定</a:t>
            </a:r>
            <a:r>
              <a:rPr lang="en-US" altLang="zh-TW" sz="2400" dirty="0" smtClean="0"/>
              <a:t>;</a:t>
            </a:r>
          </a:p>
          <a:p>
            <a:r>
              <a:rPr lang="en-US" altLang="zh-TW" sz="2400" dirty="0" smtClean="0"/>
              <a:t>Do</a:t>
            </a:r>
          </a:p>
          <a:p>
            <a:pPr marL="457200" lvl="1" indent="0">
              <a:buNone/>
            </a:pPr>
            <a:r>
              <a:rPr lang="en-US" altLang="zh-TW" sz="2000" dirty="0"/>
              <a:t>{</a:t>
            </a:r>
          </a:p>
          <a:p>
            <a:pPr marL="457200" lvl="1" indent="0">
              <a:buNone/>
            </a:pPr>
            <a:r>
              <a:rPr lang="zh-TW" altLang="en-US" sz="2000" dirty="0"/>
              <a:t>指令</a:t>
            </a:r>
            <a:r>
              <a:rPr lang="en-US" altLang="zh-TW" sz="2000" dirty="0"/>
              <a:t>;</a:t>
            </a:r>
          </a:p>
          <a:p>
            <a:pPr marL="457200" lvl="1" indent="0">
              <a:buNone/>
            </a:pPr>
            <a:r>
              <a:rPr lang="zh-TW" altLang="en-US" sz="2000" dirty="0"/>
              <a:t>遞增或遞減設定</a:t>
            </a:r>
            <a:r>
              <a:rPr lang="en-US" altLang="zh-TW" sz="2000" dirty="0"/>
              <a:t>;</a:t>
            </a:r>
          </a:p>
          <a:p>
            <a:pPr marL="457200" lvl="1" indent="0">
              <a:buNone/>
            </a:pPr>
            <a:r>
              <a:rPr lang="en-US" altLang="zh-TW" sz="2000" dirty="0"/>
              <a:t>}while(</a:t>
            </a:r>
            <a:r>
              <a:rPr lang="zh-TW" altLang="en-US" sz="2000" dirty="0"/>
              <a:t>條件式</a:t>
            </a:r>
            <a:r>
              <a:rPr lang="en-US" altLang="zh-TW" sz="2000" dirty="0"/>
              <a:t>)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8" y="2160589"/>
            <a:ext cx="26384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Do…While </a:t>
            </a:r>
            <a:r>
              <a:rPr lang="zh-TW" altLang="en-US" dirty="0"/>
              <a:t>迴圈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5093" y="2672100"/>
            <a:ext cx="2466975" cy="2971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0160" r="75473" b="39886"/>
          <a:stretch/>
        </p:blipFill>
        <p:spPr>
          <a:xfrm>
            <a:off x="441960" y="1458000"/>
            <a:ext cx="471355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8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1320800"/>
          </a:xfrm>
        </p:spPr>
        <p:txBody>
          <a:bodyPr/>
          <a:lstStyle/>
          <a:p>
            <a:pPr algn="ctr"/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0709994" cy="388077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請用</a:t>
            </a:r>
            <a:r>
              <a:rPr lang="en-US" altLang="zh-TW" sz="3600" dirty="0" smtClean="0"/>
              <a:t>for</a:t>
            </a:r>
            <a:r>
              <a:rPr lang="zh-TW" altLang="en-US" sz="3600" dirty="0"/>
              <a:t>、</a:t>
            </a:r>
            <a:r>
              <a:rPr lang="en-US" altLang="zh-TW" sz="3600" dirty="0" smtClean="0"/>
              <a:t>while</a:t>
            </a:r>
            <a:r>
              <a:rPr lang="zh-TW" altLang="en-US" sz="3600" dirty="0" smtClean="0"/>
              <a:t>、</a:t>
            </a:r>
            <a:r>
              <a:rPr lang="en-US" altLang="zh-TW" sz="3600" dirty="0" smtClean="0"/>
              <a:t>do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while</a:t>
            </a:r>
            <a:r>
              <a:rPr lang="zh-TW" altLang="en-US" sz="3600" dirty="0" smtClean="0"/>
              <a:t>迴圈</a:t>
            </a:r>
            <a:endParaRPr lang="en-US" altLang="zh-TW" sz="3600" dirty="0" smtClean="0"/>
          </a:p>
          <a:p>
            <a:r>
              <a:rPr lang="zh-TW" altLang="en-US" sz="3600" dirty="0" smtClean="0"/>
              <a:t>顯示數字</a:t>
            </a:r>
            <a:r>
              <a:rPr lang="en-US" altLang="zh-TW" sz="3600" dirty="0" smtClean="0"/>
              <a:t>1+2+…+10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338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副程式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命名</a:t>
            </a:r>
            <a:r>
              <a:rPr lang="en-US" altLang="zh-TW" sz="2400" dirty="0"/>
              <a:t>(</a:t>
            </a:r>
            <a:r>
              <a:rPr lang="zh-TW" altLang="en-US" sz="2400" dirty="0"/>
              <a:t>變數</a:t>
            </a:r>
            <a:r>
              <a:rPr lang="en-US" altLang="zh-TW" sz="2400" dirty="0"/>
              <a:t>);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//</a:t>
            </a:r>
            <a:r>
              <a:rPr lang="zh-TW" altLang="en-US" sz="2400" dirty="0"/>
              <a:t>呼叫</a:t>
            </a:r>
            <a:r>
              <a:rPr lang="zh-TW" altLang="en-US" sz="2400" dirty="0" smtClean="0"/>
              <a:t>副程式</a:t>
            </a:r>
            <a:endParaRPr lang="en-US" altLang="zh-TW" sz="2400" dirty="0" smtClean="0"/>
          </a:p>
          <a:p>
            <a:r>
              <a:rPr lang="en-US" altLang="zh-TW" sz="2400" dirty="0" smtClean="0"/>
              <a:t>Static </a:t>
            </a:r>
            <a:r>
              <a:rPr lang="en-US" altLang="zh-TW" sz="2400" dirty="0" err="1"/>
              <a:t>int</a:t>
            </a:r>
            <a:r>
              <a:rPr lang="zh-TW" altLang="en-US" sz="2400" dirty="0"/>
              <a:t> 命名 </a:t>
            </a:r>
            <a:r>
              <a:rPr lang="en-US" altLang="zh-TW" sz="2400" dirty="0"/>
              <a:t>(</a:t>
            </a:r>
            <a:r>
              <a:rPr lang="zh-TW" altLang="en-US" sz="2400" dirty="0"/>
              <a:t>變數型態 變數</a:t>
            </a:r>
            <a:r>
              <a:rPr lang="en-US" altLang="zh-TW" sz="2400" dirty="0" smtClean="0"/>
              <a:t>)</a:t>
            </a:r>
          </a:p>
          <a:p>
            <a:pPr marL="800100" lvl="2" indent="0">
              <a:buNone/>
            </a:pPr>
            <a:r>
              <a:rPr lang="en-US" altLang="zh-TW" sz="2000" dirty="0" smtClean="0"/>
              <a:t>{</a:t>
            </a:r>
          </a:p>
          <a:p>
            <a:pPr marL="1257300" lvl="3" indent="0">
              <a:buNone/>
            </a:pPr>
            <a:r>
              <a:rPr lang="zh-TW" altLang="en-US" sz="2000" dirty="0" smtClean="0"/>
              <a:t>程式碼</a:t>
            </a:r>
            <a:r>
              <a:rPr lang="en-US" altLang="zh-TW" sz="2000" dirty="0" smtClean="0"/>
              <a:t>;</a:t>
            </a:r>
          </a:p>
          <a:p>
            <a:pPr marL="1257300" lvl="3" indent="0">
              <a:buNone/>
            </a:pPr>
            <a:r>
              <a:rPr lang="en-US" altLang="zh-TW" sz="2000" dirty="0" smtClean="0"/>
              <a:t>return(</a:t>
            </a:r>
            <a:r>
              <a:rPr lang="zh-TW" altLang="en-US" sz="2000" dirty="0" smtClean="0"/>
              <a:t>欲回傳的東西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;</a:t>
            </a:r>
          </a:p>
          <a:p>
            <a:pPr marL="800100" lvl="2" indent="0">
              <a:buNone/>
            </a:pPr>
            <a:r>
              <a:rPr lang="en-US" altLang="zh-TW" sz="2000" dirty="0" smtClean="0"/>
              <a:t>} 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98588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副程式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test(a);</a:t>
            </a:r>
          </a:p>
          <a:p>
            <a:pPr marL="0" indent="0">
              <a:buNone/>
            </a:pPr>
            <a:r>
              <a:rPr lang="en-US" altLang="zh-TW" sz="2400" dirty="0"/>
              <a:t>static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test(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a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000" dirty="0"/>
              <a:t>{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c;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c=a*a</a:t>
            </a:r>
            <a:r>
              <a:rPr lang="en-US" altLang="zh-TW" sz="2000" dirty="0"/>
              <a:t>;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return(c</a:t>
            </a:r>
            <a:r>
              <a:rPr lang="en-US" altLang="zh-TW" sz="2000" dirty="0"/>
              <a:t>);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172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0709994" cy="388077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請用副程式</a:t>
            </a:r>
            <a:endParaRPr lang="en-US" altLang="zh-TW" sz="3600" dirty="0" smtClean="0"/>
          </a:p>
          <a:p>
            <a:r>
              <a:rPr lang="zh-TW" altLang="en-US" sz="3600" dirty="0" smtClean="0"/>
              <a:t>請使用者輸入數字，顯示其數字的</a:t>
            </a:r>
            <a:r>
              <a:rPr lang="zh-TW" altLang="en-US" sz="3600" dirty="0"/>
              <a:t>二</a:t>
            </a:r>
            <a:r>
              <a:rPr lang="zh-TW" altLang="en-US" sz="3600" dirty="0" smtClean="0"/>
              <a:t>次方值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598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000" dirty="0"/>
              <a:t>複習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800" dirty="0" smtClean="0"/>
              <a:t>輸出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dirty="0" err="1" smtClean="0"/>
              <a:t>MessageBox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dirty="0" smtClean="0"/>
              <a:t>If…Then…Else</a:t>
            </a:r>
          </a:p>
          <a:p>
            <a:pPr marL="342900" lvl="1" indent="-342900"/>
            <a:r>
              <a:rPr lang="en-US" altLang="zh-TW" sz="2000" dirty="0" smtClean="0"/>
              <a:t>Switch</a:t>
            </a:r>
          </a:p>
          <a:p>
            <a:pPr marL="342900" lvl="1" indent="-342900"/>
            <a:r>
              <a:rPr lang="en-US" altLang="zh-TW" sz="2000" dirty="0" smtClean="0"/>
              <a:t>For</a:t>
            </a:r>
            <a:r>
              <a:rPr lang="zh-TW" altLang="en-US" sz="2000" dirty="0" smtClean="0"/>
              <a:t>迴圈</a:t>
            </a:r>
            <a:endParaRPr lang="en-US" altLang="zh-TW" sz="2000" dirty="0" smtClean="0"/>
          </a:p>
          <a:p>
            <a:pPr marL="342900" lvl="1" indent="-342900"/>
            <a:r>
              <a:rPr lang="en-US" altLang="zh-TW" sz="2000" dirty="0" smtClean="0"/>
              <a:t>While</a:t>
            </a:r>
            <a:r>
              <a:rPr lang="zh-TW" altLang="en-US" sz="2000" dirty="0" smtClean="0"/>
              <a:t>迴圈</a:t>
            </a:r>
            <a:endParaRPr lang="en-US" altLang="zh-TW" sz="2000" dirty="0" smtClean="0"/>
          </a:p>
          <a:p>
            <a:pPr marL="342900" lvl="1" indent="-342900"/>
            <a:r>
              <a:rPr lang="en-US" altLang="zh-TW" sz="2000" dirty="0" smtClean="0"/>
              <a:t>Do…While</a:t>
            </a:r>
          </a:p>
          <a:p>
            <a:pPr marL="342900" lvl="1" indent="-342900"/>
            <a:r>
              <a:rPr lang="zh-TW" altLang="en-US" sz="2000" dirty="0"/>
              <a:t>副程式</a:t>
            </a:r>
            <a:endParaRPr lang="en-US" altLang="zh-TW" sz="2000" dirty="0" smtClean="0"/>
          </a:p>
          <a:p>
            <a:pPr marL="342900" lvl="1" indent="-342900"/>
            <a:r>
              <a:rPr lang="zh-TW" altLang="en-US" sz="2000" dirty="0" smtClean="0"/>
              <a:t>作業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67966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副程式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292" t="17741" r="28327" b="33193"/>
          <a:stretch/>
        </p:blipFill>
        <p:spPr>
          <a:xfrm>
            <a:off x="179293" y="1458000"/>
            <a:ext cx="6290191" cy="5400000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3568" y="2718000"/>
            <a:ext cx="530843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7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作業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請分別使用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Switch</a:t>
            </a:r>
            <a:r>
              <a:rPr lang="zh-TW" altLang="en-US" sz="2400" dirty="0" smtClean="0"/>
              <a:t>兩種選擇結構指令完成題目</a:t>
            </a:r>
            <a:endParaRPr lang="en-US" altLang="zh-TW" sz="2400" dirty="0" smtClean="0"/>
          </a:p>
          <a:p>
            <a:r>
              <a:rPr lang="zh-TW" altLang="en-US" sz="2400" dirty="0" smtClean="0"/>
              <a:t>請隨意輸入任一月份，並判斷輸入之月份為春、夏、秋、冬哪個季節。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 smtClean="0"/>
              <a:t>春</a:t>
            </a:r>
            <a:r>
              <a:rPr lang="en-US" altLang="zh-TW" sz="2000" dirty="0" smtClean="0"/>
              <a:t>:3</a:t>
            </a:r>
            <a:r>
              <a:rPr lang="zh-TW" altLang="en-US" sz="2000" dirty="0" smtClean="0"/>
              <a:t>月</a:t>
            </a:r>
            <a:r>
              <a:rPr lang="en-US" altLang="zh-TW" sz="2000" dirty="0" smtClean="0"/>
              <a:t>-5</a:t>
            </a:r>
            <a:r>
              <a:rPr lang="zh-TW" altLang="en-US" sz="2000" dirty="0" smtClean="0"/>
              <a:t>月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 smtClean="0"/>
              <a:t>夏</a:t>
            </a:r>
            <a:r>
              <a:rPr lang="en-US" altLang="zh-TW" sz="2000" dirty="0" smtClean="0"/>
              <a:t>:6</a:t>
            </a:r>
            <a:r>
              <a:rPr lang="zh-TW" altLang="en-US" sz="2000" dirty="0" smtClean="0"/>
              <a:t>月</a:t>
            </a:r>
            <a:r>
              <a:rPr lang="en-US" altLang="zh-TW" sz="2000" dirty="0" smtClean="0"/>
              <a:t>-8</a:t>
            </a:r>
            <a:r>
              <a:rPr lang="zh-TW" altLang="en-US" sz="2000" dirty="0" smtClean="0"/>
              <a:t>月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 smtClean="0"/>
              <a:t>秋</a:t>
            </a:r>
            <a:r>
              <a:rPr lang="en-US" altLang="zh-TW" sz="2000" dirty="0" smtClean="0"/>
              <a:t>:9</a:t>
            </a:r>
            <a:r>
              <a:rPr lang="zh-TW" altLang="en-US" sz="2000" dirty="0" smtClean="0"/>
              <a:t>月</a:t>
            </a:r>
            <a:r>
              <a:rPr lang="en-US" altLang="zh-TW" sz="2000" dirty="0" smtClean="0"/>
              <a:t>-11</a:t>
            </a:r>
            <a:r>
              <a:rPr lang="zh-TW" altLang="en-US" sz="2000" dirty="0" smtClean="0"/>
              <a:t>月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 smtClean="0"/>
              <a:t>冬</a:t>
            </a:r>
            <a:r>
              <a:rPr lang="en-US" altLang="zh-TW" sz="2000" dirty="0" smtClean="0"/>
              <a:t>:12</a:t>
            </a:r>
            <a:r>
              <a:rPr lang="zh-TW" altLang="en-US" sz="2000" dirty="0" smtClean="0"/>
              <a:t>月</a:t>
            </a:r>
            <a:r>
              <a:rPr lang="en-US" altLang="zh-TW" sz="2000" dirty="0" smtClean="0"/>
              <a:t>-2</a:t>
            </a:r>
            <a:r>
              <a:rPr lang="zh-TW" altLang="en-US" sz="2000" dirty="0" smtClean="0"/>
              <a:t>月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262752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作業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請用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while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while</a:t>
            </a:r>
            <a:r>
              <a:rPr lang="zh-TW" altLang="en-US" sz="2400" dirty="0" smtClean="0"/>
              <a:t>擇一</a:t>
            </a:r>
            <a:endParaRPr lang="en-US" altLang="zh-TW" sz="2400" dirty="0" smtClean="0"/>
          </a:p>
          <a:p>
            <a:pPr marL="358775" indent="0">
              <a:buNone/>
            </a:pPr>
            <a:r>
              <a:rPr lang="zh-TW" altLang="en-US" sz="2400" dirty="0" smtClean="0"/>
              <a:t>撰寫</a:t>
            </a:r>
            <a:r>
              <a:rPr lang="en-US" altLang="zh-TW" sz="2400" dirty="0" smtClean="0"/>
              <a:t>99</a:t>
            </a:r>
            <a:r>
              <a:rPr lang="zh-TW" altLang="en-US" sz="2400" dirty="0" smtClean="0"/>
              <a:t>乘法表，呈現如右圖：</a:t>
            </a:r>
            <a:endParaRPr lang="en-US" altLang="zh-TW" sz="24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12" y="909588"/>
            <a:ext cx="5453796" cy="59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作業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28316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請運用副程式，撰寫日幣轉台幣的貨幣轉換</a:t>
            </a:r>
            <a:endParaRPr lang="en-US" altLang="zh-TW" sz="2400" dirty="0" smtClean="0"/>
          </a:p>
          <a:p>
            <a:pPr marL="358775" indent="0">
              <a:buNone/>
            </a:pPr>
            <a:r>
              <a:rPr lang="en-US" altLang="zh-TW" sz="2400" dirty="0" smtClean="0"/>
              <a:t>(</a:t>
            </a:r>
            <a:r>
              <a:rPr lang="zh-TW" altLang="en-US" sz="2400" dirty="0" smtClean="0"/>
              <a:t>統一轉換稅率為 台幣：日幣  </a:t>
            </a:r>
            <a:r>
              <a:rPr lang="en-US" altLang="zh-TW" sz="2400" dirty="0" smtClean="0"/>
              <a:t>=&gt;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3)</a:t>
            </a:r>
          </a:p>
          <a:p>
            <a:pPr marL="358775" indent="0">
              <a:buNone/>
            </a:pPr>
            <a:r>
              <a:rPr lang="zh-TW" altLang="en-US" sz="2400" dirty="0" smtClean="0"/>
              <a:t>先給使用者選擇欲轉換的貨幣</a:t>
            </a:r>
            <a:endParaRPr lang="en-US" altLang="zh-TW" sz="2400" dirty="0" smtClean="0"/>
          </a:p>
          <a:p>
            <a:pPr marL="358775" indent="0">
              <a:buNone/>
            </a:pPr>
            <a:r>
              <a:rPr lang="zh-TW" altLang="en-US" sz="2400" dirty="0" smtClean="0"/>
              <a:t>再將數字傳入寫好的副程式，並回傳轉換好的貨幣金額</a:t>
            </a:r>
            <a:endParaRPr lang="en-US" altLang="zh-TW" sz="2400" dirty="0"/>
          </a:p>
          <a:p>
            <a:r>
              <a:rPr lang="zh-TW" altLang="en-US" sz="2400" dirty="0"/>
              <a:t>範例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18676" b="38583"/>
          <a:stretch/>
        </p:blipFill>
        <p:spPr>
          <a:xfrm>
            <a:off x="1081821" y="4646283"/>
            <a:ext cx="3865318" cy="21050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84" y="4646283"/>
            <a:ext cx="40386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複習</a:t>
            </a:r>
            <a:r>
              <a:rPr lang="en-US" altLang="zh-TW" dirty="0" smtClean="0"/>
              <a:t>-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Concle.WriteLine</a:t>
            </a:r>
            <a:r>
              <a:rPr lang="en-US" altLang="zh-TW" sz="2400" dirty="0" smtClean="0"/>
              <a:t>(“Hello C#”);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40" y="3161362"/>
            <a:ext cx="420545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複習</a:t>
            </a:r>
            <a:r>
              <a:rPr lang="en-US" altLang="zh-TW" dirty="0" smtClean="0"/>
              <a:t>-Message Box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50520" y="1270000"/>
            <a:ext cx="3950443" cy="5400000"/>
            <a:chOff x="350520" y="1270000"/>
            <a:chExt cx="3950443" cy="5400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l="71199" t="9834" b="18297"/>
            <a:stretch/>
          </p:blipFill>
          <p:spPr>
            <a:xfrm>
              <a:off x="453917" y="1270000"/>
              <a:ext cx="3847046" cy="5400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50520" y="3909060"/>
              <a:ext cx="2941320" cy="2819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610562" y="2170000"/>
            <a:ext cx="5209412" cy="3600000"/>
            <a:chOff x="4610562" y="2170000"/>
            <a:chExt cx="5209412" cy="36000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0562" y="2170000"/>
              <a:ext cx="5209412" cy="3600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615940" y="3688060"/>
              <a:ext cx="2941320" cy="2819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98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複習</a:t>
            </a:r>
            <a:r>
              <a:rPr lang="en-US" altLang="zh-TW" dirty="0"/>
              <a:t>-Message 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MessageBox.Show</a:t>
            </a:r>
            <a:r>
              <a:rPr lang="en-US" altLang="zh-TW" sz="2400" dirty="0"/>
              <a:t>(“Hello C</a:t>
            </a:r>
            <a:r>
              <a:rPr lang="en-US" altLang="zh-TW" sz="2400" dirty="0" smtClean="0"/>
              <a:t>#”);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06" y="3161362"/>
            <a:ext cx="272432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5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複習</a:t>
            </a:r>
            <a:r>
              <a:rPr lang="en-US" altLang="zh-TW" dirty="0" smtClean="0"/>
              <a:t>-If…Then…Else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If(</a:t>
            </a:r>
            <a:r>
              <a:rPr lang="zh-TW" altLang="en-US" sz="2000" dirty="0" smtClean="0"/>
              <a:t>條件判斷</a:t>
            </a:r>
            <a:r>
              <a:rPr lang="en-US" altLang="zh-TW" sz="2000" dirty="0" smtClean="0"/>
              <a:t>1)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1800" dirty="0" smtClean="0"/>
              <a:t>{</a:t>
            </a:r>
            <a:r>
              <a:rPr lang="zh-TW" altLang="en-US" sz="1800" dirty="0" smtClean="0"/>
              <a:t>指令</a:t>
            </a:r>
            <a:r>
              <a:rPr lang="en-US" altLang="zh-TW" sz="1800" dirty="0"/>
              <a:t>1;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}</a:t>
            </a:r>
            <a:endParaRPr lang="en-US" altLang="zh-TW" sz="1800" dirty="0"/>
          </a:p>
          <a:p>
            <a:r>
              <a:rPr lang="en-US" altLang="zh-TW" sz="2000" dirty="0"/>
              <a:t>Else if(</a:t>
            </a:r>
            <a:r>
              <a:rPr lang="zh-TW" altLang="en-US" sz="2000" dirty="0"/>
              <a:t>條件判斷</a:t>
            </a:r>
            <a:r>
              <a:rPr lang="en-US" altLang="zh-TW" sz="2000" dirty="0"/>
              <a:t>2)</a:t>
            </a:r>
          </a:p>
          <a:p>
            <a:pPr marL="457200" lvl="1" indent="0">
              <a:buNone/>
            </a:pPr>
            <a:r>
              <a:rPr lang="en-US" altLang="zh-TW" sz="1800" dirty="0"/>
              <a:t>{</a:t>
            </a:r>
            <a:r>
              <a:rPr lang="zh-TW" altLang="en-US" sz="1800" dirty="0"/>
              <a:t>指令</a:t>
            </a:r>
            <a:r>
              <a:rPr lang="en-US" altLang="zh-TW" sz="1800" dirty="0"/>
              <a:t>2;</a:t>
            </a:r>
          </a:p>
          <a:p>
            <a:pPr marL="457200" lvl="1" indent="0">
              <a:buNone/>
            </a:pPr>
            <a:r>
              <a:rPr lang="en-US" altLang="zh-TW" sz="1800" dirty="0"/>
              <a:t>}</a:t>
            </a:r>
          </a:p>
          <a:p>
            <a:r>
              <a:rPr lang="en-US" altLang="zh-TW" sz="2000" dirty="0"/>
              <a:t>Else</a:t>
            </a:r>
          </a:p>
          <a:p>
            <a:pPr marL="457200" lvl="1" indent="0">
              <a:buNone/>
            </a:pPr>
            <a:r>
              <a:rPr lang="en-US" altLang="zh-TW" sz="1800" dirty="0"/>
              <a:t>{</a:t>
            </a:r>
            <a:r>
              <a:rPr lang="zh-TW" altLang="en-US" sz="1800" dirty="0"/>
              <a:t>指令</a:t>
            </a:r>
            <a:r>
              <a:rPr lang="en-US" altLang="zh-TW" sz="1800" dirty="0"/>
              <a:t>3;</a:t>
            </a:r>
          </a:p>
          <a:p>
            <a:pPr marL="457200" lvl="1" indent="0">
              <a:buNone/>
            </a:pPr>
            <a:r>
              <a:rPr lang="en-US" altLang="zh-TW" sz="1800" dirty="0"/>
              <a:t>}</a:t>
            </a:r>
            <a:endParaRPr lang="zh-TW" altLang="en-US" sz="18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38" y="1930400"/>
            <a:ext cx="25241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Switch(</a:t>
            </a:r>
            <a:r>
              <a:rPr lang="zh-TW" altLang="en-US" sz="2400" dirty="0" smtClean="0"/>
              <a:t>變數</a:t>
            </a:r>
            <a:r>
              <a:rPr lang="en-US" altLang="zh-TW" sz="2400" dirty="0" smtClean="0"/>
              <a:t>)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{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	case </a:t>
            </a:r>
            <a:r>
              <a:rPr lang="zh-TW" altLang="en-US" sz="2000" dirty="0" smtClean="0"/>
              <a:t>狀況</a:t>
            </a:r>
            <a:r>
              <a:rPr lang="en-US" altLang="zh-TW" sz="2000" dirty="0" smtClean="0"/>
              <a:t>: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指令</a:t>
            </a:r>
            <a:r>
              <a:rPr lang="en-US" altLang="zh-TW" sz="2000" dirty="0" smtClean="0"/>
              <a:t>;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break;</a:t>
            </a:r>
          </a:p>
          <a:p>
            <a:pPr marL="457200" lvl="1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930400"/>
            <a:ext cx="2876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1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Switch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96" t="10102" r="71868" b="40425"/>
          <a:stretch/>
        </p:blipFill>
        <p:spPr>
          <a:xfrm>
            <a:off x="358140" y="1458000"/>
            <a:ext cx="4799998" cy="54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82" y="2718000"/>
            <a:ext cx="41904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9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0709994" cy="388077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請用</a:t>
            </a:r>
            <a:r>
              <a:rPr lang="en-US" altLang="zh-TW" sz="3600" dirty="0" smtClean="0"/>
              <a:t>If</a:t>
            </a:r>
            <a:r>
              <a:rPr lang="zh-TW" altLang="en-US" sz="3600" dirty="0" smtClean="0"/>
              <a:t>和</a:t>
            </a:r>
            <a:r>
              <a:rPr lang="en-US" altLang="zh-TW" sz="3600" dirty="0"/>
              <a:t>S</a:t>
            </a:r>
            <a:r>
              <a:rPr lang="en-US" altLang="zh-TW" sz="3600" dirty="0" smtClean="0"/>
              <a:t>witch</a:t>
            </a:r>
            <a:r>
              <a:rPr lang="zh-TW" altLang="en-US" sz="3600" dirty="0" smtClean="0"/>
              <a:t>判斷</a:t>
            </a:r>
            <a:endParaRPr lang="en-US" altLang="zh-TW" sz="3600" dirty="0" smtClean="0"/>
          </a:p>
          <a:p>
            <a:r>
              <a:rPr lang="zh-TW" altLang="en-US" sz="3600" dirty="0" smtClean="0"/>
              <a:t>請使用者輸入</a:t>
            </a:r>
            <a:r>
              <a:rPr lang="en-US" altLang="zh-TW" sz="3600" dirty="0" smtClean="0"/>
              <a:t>1</a:t>
            </a:r>
            <a:r>
              <a:rPr lang="zh-TW" altLang="en-US" sz="3600" dirty="0" smtClean="0"/>
              <a:t>或</a:t>
            </a:r>
            <a:r>
              <a:rPr lang="en-US" altLang="zh-TW" sz="3600" dirty="0" smtClean="0"/>
              <a:t>2</a:t>
            </a:r>
            <a:r>
              <a:rPr lang="zh-TW" altLang="en-US" sz="3600" dirty="0" smtClean="0"/>
              <a:t>，在顯示性別</a:t>
            </a:r>
            <a:r>
              <a:rPr lang="en-US" altLang="zh-TW" sz="3600" dirty="0" smtClean="0"/>
              <a:t>(1</a:t>
            </a:r>
            <a:r>
              <a:rPr lang="zh-TW" altLang="en-US" sz="3600" dirty="0"/>
              <a:t>是男、</a:t>
            </a:r>
            <a:r>
              <a:rPr lang="en-US" altLang="zh-TW" sz="3600" dirty="0"/>
              <a:t>2</a:t>
            </a:r>
            <a:r>
              <a:rPr lang="zh-TW" altLang="en-US" sz="3600" dirty="0"/>
              <a:t>是</a:t>
            </a:r>
            <a:r>
              <a:rPr lang="zh-TW" altLang="en-US" sz="3600" dirty="0" smtClean="0"/>
              <a:t>女</a:t>
            </a:r>
            <a:r>
              <a:rPr lang="en-US" altLang="zh-TW" sz="3600" dirty="0" smtClean="0"/>
              <a:t>)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4329845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385</Words>
  <Application>Microsoft Office PowerPoint</Application>
  <PresentationFormat>寬螢幕</PresentationFormat>
  <Paragraphs>99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Arial</vt:lpstr>
      <vt:lpstr>Comic Sans MS</vt:lpstr>
      <vt:lpstr>Trebuchet MS</vt:lpstr>
      <vt:lpstr>Wingdings</vt:lpstr>
      <vt:lpstr>Wingdings 3</vt:lpstr>
      <vt:lpstr>多面向</vt:lpstr>
      <vt:lpstr>C#教學</vt:lpstr>
      <vt:lpstr>目錄</vt:lpstr>
      <vt:lpstr>複習-輸出</vt:lpstr>
      <vt:lpstr>複習-Message Box</vt:lpstr>
      <vt:lpstr>複習-Message Box</vt:lpstr>
      <vt:lpstr>複習-If…Then…Else</vt:lpstr>
      <vt:lpstr>Switch</vt:lpstr>
      <vt:lpstr>Switch</vt:lpstr>
      <vt:lpstr>練習</vt:lpstr>
      <vt:lpstr>For 迴圈</vt:lpstr>
      <vt:lpstr>For 迴圈</vt:lpstr>
      <vt:lpstr>While 迴圈</vt:lpstr>
      <vt:lpstr>While 迴圈</vt:lpstr>
      <vt:lpstr>Do…While 迴圈</vt:lpstr>
      <vt:lpstr>Do…While 迴圈</vt:lpstr>
      <vt:lpstr>練習</vt:lpstr>
      <vt:lpstr>副程式</vt:lpstr>
      <vt:lpstr>副程式</vt:lpstr>
      <vt:lpstr>練習</vt:lpstr>
      <vt:lpstr>副程式</vt:lpstr>
      <vt:lpstr>作業1</vt:lpstr>
      <vt:lpstr>作業2</vt:lpstr>
      <vt:lpstr>作業3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C#教學</dc:title>
  <dc:creator>黃暄文</dc:creator>
  <cp:lastModifiedBy>Owner</cp:lastModifiedBy>
  <cp:revision>29</cp:revision>
  <dcterms:created xsi:type="dcterms:W3CDTF">2017-09-26T15:17:36Z</dcterms:created>
  <dcterms:modified xsi:type="dcterms:W3CDTF">2017-10-18T02:37:02Z</dcterms:modified>
</cp:coreProperties>
</file>