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1" r:id="rId7"/>
    <p:sldId id="262" r:id="rId8"/>
    <p:sldId id="264"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2" d="100"/>
          <a:sy n="122" d="100"/>
        </p:scale>
        <p:origin x="-14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18C4DE-FA1D-3F4C-A571-849AEE834531}" type="datetimeFigureOut">
              <a:rPr lang="en-US" smtClean="0"/>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333081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8C4DE-FA1D-3F4C-A571-849AEE834531}" type="datetimeFigureOut">
              <a:rPr lang="en-US" smtClean="0"/>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2465072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8C4DE-FA1D-3F4C-A571-849AEE834531}" type="datetimeFigureOut">
              <a:rPr lang="en-US" smtClean="0"/>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360785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8C4DE-FA1D-3F4C-A571-849AEE834531}" type="datetimeFigureOut">
              <a:rPr lang="en-US" smtClean="0"/>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196205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8C4DE-FA1D-3F4C-A571-849AEE834531}" type="datetimeFigureOut">
              <a:rPr lang="en-US" smtClean="0"/>
              <a:t>3/30/20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426327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18C4DE-FA1D-3F4C-A571-849AEE834531}" type="datetimeFigureOut">
              <a:rPr lang="en-US" smtClean="0"/>
              <a:t>3/30/20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226007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18C4DE-FA1D-3F4C-A571-849AEE834531}" type="datetimeFigureOut">
              <a:rPr lang="en-US" smtClean="0"/>
              <a:t>3/30/20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235117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18C4DE-FA1D-3F4C-A571-849AEE834531}" type="datetimeFigureOut">
              <a:rPr lang="en-US" smtClean="0"/>
              <a:t>3/30/20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313033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8C4DE-FA1D-3F4C-A571-849AEE834531}" type="datetimeFigureOut">
              <a:rPr lang="en-US" smtClean="0"/>
              <a:t>3/30/20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158014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8C4DE-FA1D-3F4C-A571-849AEE834531}" type="datetimeFigureOut">
              <a:rPr lang="en-US" smtClean="0"/>
              <a:t>3/30/20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127819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8C4DE-FA1D-3F4C-A571-849AEE834531}" type="datetimeFigureOut">
              <a:rPr lang="en-US" smtClean="0"/>
              <a:t>3/30/20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42C4-4EA8-9544-A473-A41A2F1E8DE5}" type="slidenum">
              <a:rPr lang="en-US" smtClean="0"/>
              <a:t>‹#›</a:t>
            </a:fld>
            <a:endParaRPr lang="en-US"/>
          </a:p>
        </p:txBody>
      </p:sp>
    </p:spTree>
    <p:extLst>
      <p:ext uri="{BB962C8B-B14F-4D97-AF65-F5344CB8AC3E}">
        <p14:creationId xmlns:p14="http://schemas.microsoft.com/office/powerpoint/2010/main" val="30516175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8C4DE-FA1D-3F4C-A571-849AEE834531}" type="datetimeFigureOut">
              <a:rPr lang="en-US" smtClean="0"/>
              <a:t>3/30/20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342C4-4EA8-9544-A473-A41A2F1E8DE5}" type="slidenum">
              <a:rPr lang="en-US" smtClean="0"/>
              <a:t>‹#›</a:t>
            </a:fld>
            <a:endParaRPr lang="en-US"/>
          </a:p>
        </p:txBody>
      </p:sp>
    </p:spTree>
    <p:extLst>
      <p:ext uri="{BB962C8B-B14F-4D97-AF65-F5344CB8AC3E}">
        <p14:creationId xmlns:p14="http://schemas.microsoft.com/office/powerpoint/2010/main" val="3066810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4514"/>
            <a:ext cx="7772400" cy="1470025"/>
          </a:xfrm>
        </p:spPr>
        <p:txBody>
          <a:bodyPr/>
          <a:lstStyle/>
          <a:p>
            <a:r>
              <a:rPr lang="en-US" dirty="0" smtClean="0"/>
              <a:t>MIPS Control Panel</a:t>
            </a:r>
            <a:br>
              <a:rPr lang="en-US" dirty="0" smtClean="0"/>
            </a:br>
            <a:r>
              <a:rPr lang="en-US" dirty="0" smtClean="0"/>
              <a:t>Timing Generator</a:t>
            </a:r>
            <a:endParaRPr lang="en-US" dirty="0"/>
          </a:p>
        </p:txBody>
      </p:sp>
      <p:sp>
        <p:nvSpPr>
          <p:cNvPr id="3" name="Subtitle 2"/>
          <p:cNvSpPr>
            <a:spLocks noGrp="1"/>
          </p:cNvSpPr>
          <p:nvPr>
            <p:ph type="subTitle" idx="1"/>
          </p:nvPr>
        </p:nvSpPr>
        <p:spPr>
          <a:xfrm>
            <a:off x="1371600" y="3886200"/>
            <a:ext cx="6400800" cy="1631432"/>
          </a:xfrm>
        </p:spPr>
        <p:txBody>
          <a:bodyPr>
            <a:normAutofit fontScale="62500" lnSpcReduction="20000"/>
          </a:bodyPr>
          <a:lstStyle/>
          <a:p>
            <a:r>
              <a:rPr lang="en-US" dirty="0" smtClean="0"/>
              <a:t>Overview</a:t>
            </a:r>
          </a:p>
          <a:p>
            <a:r>
              <a:rPr lang="en-US" dirty="0" smtClean="0"/>
              <a:t>December 3, 2018</a:t>
            </a:r>
          </a:p>
          <a:p>
            <a:r>
              <a:rPr lang="en-US" dirty="0" smtClean="0"/>
              <a:t>Revised May 19, 2019</a:t>
            </a:r>
          </a:p>
          <a:p>
            <a:r>
              <a:rPr lang="en-US" dirty="0" smtClean="0"/>
              <a:t>Revised October 20, </a:t>
            </a:r>
            <a:r>
              <a:rPr lang="en-US" dirty="0" smtClean="0"/>
              <a:t>2019</a:t>
            </a:r>
          </a:p>
          <a:p>
            <a:r>
              <a:rPr lang="en-US" dirty="0"/>
              <a:t>Revised </a:t>
            </a:r>
            <a:r>
              <a:rPr lang="en-US" dirty="0" smtClean="0"/>
              <a:t>March 30</a:t>
            </a:r>
            <a:r>
              <a:rPr lang="en-US" dirty="0"/>
              <a:t>, </a:t>
            </a:r>
            <a:r>
              <a:rPr lang="en-US" dirty="0" smtClean="0"/>
              <a:t>2020</a:t>
            </a:r>
            <a:endParaRPr lang="en-US" dirty="0"/>
          </a:p>
          <a:p>
            <a:endParaRPr lang="en-US" dirty="0"/>
          </a:p>
        </p:txBody>
      </p:sp>
    </p:spTree>
    <p:extLst>
      <p:ext uri="{BB962C8B-B14F-4D97-AF65-F5344CB8AC3E}">
        <p14:creationId xmlns:p14="http://schemas.microsoft.com/office/powerpoint/2010/main" val="52602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2055" y="821564"/>
            <a:ext cx="3482126" cy="2946079"/>
          </a:xfrm>
          <a:prstGeom prst="rect">
            <a:avLst/>
          </a:prstGeom>
        </p:spPr>
      </p:pic>
      <p:pic>
        <p:nvPicPr>
          <p:cNvPr id="4" name="Picture 3"/>
          <p:cNvPicPr>
            <a:picLocks noChangeAspect="1"/>
          </p:cNvPicPr>
          <p:nvPr/>
        </p:nvPicPr>
        <p:blipFill>
          <a:blip r:embed="rId3"/>
          <a:stretch>
            <a:fillRect/>
          </a:stretch>
        </p:blipFill>
        <p:spPr>
          <a:xfrm>
            <a:off x="2941370" y="2183568"/>
            <a:ext cx="6079183" cy="4674432"/>
          </a:xfrm>
          <a:prstGeom prst="rect">
            <a:avLst/>
          </a:prstGeom>
        </p:spPr>
      </p:pic>
      <p:grpSp>
        <p:nvGrpSpPr>
          <p:cNvPr id="8" name="Group 7"/>
          <p:cNvGrpSpPr/>
          <p:nvPr/>
        </p:nvGrpSpPr>
        <p:grpSpPr>
          <a:xfrm>
            <a:off x="3959835" y="681675"/>
            <a:ext cx="2792063" cy="1440859"/>
            <a:chOff x="4325738" y="193574"/>
            <a:chExt cx="2792063" cy="1440859"/>
          </a:xfrm>
        </p:grpSpPr>
        <p:pic>
          <p:nvPicPr>
            <p:cNvPr id="6" name="Picture 5"/>
            <p:cNvPicPr>
              <a:picLocks noChangeAspect="1"/>
            </p:cNvPicPr>
            <p:nvPr/>
          </p:nvPicPr>
          <p:blipFill>
            <a:blip r:embed="rId4"/>
            <a:stretch>
              <a:fillRect/>
            </a:stretch>
          </p:blipFill>
          <p:spPr>
            <a:xfrm>
              <a:off x="4325738" y="193574"/>
              <a:ext cx="2792063" cy="1440858"/>
            </a:xfrm>
            <a:prstGeom prst="rect">
              <a:avLst/>
            </a:prstGeom>
          </p:spPr>
        </p:pic>
        <p:sp>
          <p:nvSpPr>
            <p:cNvPr id="7" name="Rectangle 6"/>
            <p:cNvSpPr/>
            <p:nvPr/>
          </p:nvSpPr>
          <p:spPr>
            <a:xfrm>
              <a:off x="4325738" y="349075"/>
              <a:ext cx="1363037" cy="128535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Rounded Rectangular Callout 8"/>
          <p:cNvSpPr/>
          <p:nvPr/>
        </p:nvSpPr>
        <p:spPr>
          <a:xfrm>
            <a:off x="73908" y="4103476"/>
            <a:ext cx="2254377" cy="802385"/>
          </a:xfrm>
          <a:prstGeom prst="wedgeRoundRectCallout">
            <a:avLst>
              <a:gd name="adj1" fmla="val -20934"/>
              <a:gd name="adj2" fmla="val -9545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MIPS host application, supports PC, MAC and Linux</a:t>
            </a:r>
            <a:endParaRPr lang="en-US" sz="1400" dirty="0"/>
          </a:p>
        </p:txBody>
      </p:sp>
      <p:sp>
        <p:nvSpPr>
          <p:cNvPr id="10" name="Rounded Rectangular Callout 9"/>
          <p:cNvSpPr/>
          <p:nvPr/>
        </p:nvSpPr>
        <p:spPr>
          <a:xfrm>
            <a:off x="7050597" y="681675"/>
            <a:ext cx="1604879" cy="406837"/>
          </a:xfrm>
          <a:prstGeom prst="wedgeRoundRectCallout">
            <a:avLst>
              <a:gd name="adj1" fmla="val -64680"/>
              <a:gd name="adj2" fmla="val -3862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MIPS menu</a:t>
            </a:r>
            <a:endParaRPr lang="en-US" sz="1400" dirty="0"/>
          </a:p>
        </p:txBody>
      </p:sp>
      <p:sp>
        <p:nvSpPr>
          <p:cNvPr id="11" name="Rounded Rectangular Callout 10"/>
          <p:cNvSpPr/>
          <p:nvPr/>
        </p:nvSpPr>
        <p:spPr>
          <a:xfrm>
            <a:off x="7202997" y="1368199"/>
            <a:ext cx="1604879" cy="960006"/>
          </a:xfrm>
          <a:prstGeom prst="wedgeRoundRectCallout">
            <a:avLst>
              <a:gd name="adj1" fmla="val -80224"/>
              <a:gd name="adj2" fmla="val 171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Select this option to select a .</a:t>
            </a:r>
            <a:r>
              <a:rPr lang="en-US" sz="1400" dirty="0" err="1" smtClean="0"/>
              <a:t>cfg</a:t>
            </a:r>
            <a:r>
              <a:rPr lang="en-US" sz="1400" dirty="0" smtClean="0"/>
              <a:t> file that will load a control panel</a:t>
            </a:r>
            <a:endParaRPr lang="en-US" sz="1400" dirty="0"/>
          </a:p>
        </p:txBody>
      </p:sp>
      <p:sp>
        <p:nvSpPr>
          <p:cNvPr id="12" name="Rounded Rectangular Callout 11"/>
          <p:cNvSpPr/>
          <p:nvPr/>
        </p:nvSpPr>
        <p:spPr>
          <a:xfrm>
            <a:off x="226781" y="5337946"/>
            <a:ext cx="2335845" cy="1314067"/>
          </a:xfrm>
          <a:prstGeom prst="wedgeRoundRectCallout">
            <a:avLst>
              <a:gd name="adj1" fmla="val 64826"/>
              <a:gd name="adj2" fmla="val -1738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Example control panel, these are easy to customize based on your system. When the control panel loads the MIPS main dialog will minimize.</a:t>
            </a:r>
            <a:endParaRPr lang="en-US" sz="1400" dirty="0"/>
          </a:p>
        </p:txBody>
      </p:sp>
      <p:sp>
        <p:nvSpPr>
          <p:cNvPr id="13" name="TextBox 12"/>
          <p:cNvSpPr txBox="1"/>
          <p:nvPr/>
        </p:nvSpPr>
        <p:spPr>
          <a:xfrm>
            <a:off x="665224" y="472976"/>
            <a:ext cx="2537962" cy="369332"/>
          </a:xfrm>
          <a:prstGeom prst="rect">
            <a:avLst/>
          </a:prstGeom>
          <a:noFill/>
        </p:spPr>
        <p:txBody>
          <a:bodyPr wrap="none" rtlCol="0">
            <a:spAutoFit/>
          </a:bodyPr>
          <a:lstStyle/>
          <a:p>
            <a:r>
              <a:rPr lang="en-US" dirty="0" smtClean="0"/>
              <a:t>MIPS main startup dialog</a:t>
            </a:r>
            <a:endParaRPr lang="en-US" dirty="0"/>
          </a:p>
        </p:txBody>
      </p:sp>
      <p:sp>
        <p:nvSpPr>
          <p:cNvPr id="14" name="TextBox 13"/>
          <p:cNvSpPr txBox="1"/>
          <p:nvPr/>
        </p:nvSpPr>
        <p:spPr>
          <a:xfrm>
            <a:off x="2759169" y="103644"/>
            <a:ext cx="2864887" cy="369332"/>
          </a:xfrm>
          <a:prstGeom prst="rect">
            <a:avLst/>
          </a:prstGeom>
          <a:noFill/>
        </p:spPr>
        <p:txBody>
          <a:bodyPr wrap="none" rtlCol="0">
            <a:spAutoFit/>
          </a:bodyPr>
          <a:lstStyle/>
          <a:p>
            <a:r>
              <a:rPr lang="en-US" dirty="0" smtClean="0"/>
              <a:t>Loading MIPS Control Panels</a:t>
            </a:r>
            <a:endParaRPr lang="en-US" dirty="0"/>
          </a:p>
        </p:txBody>
      </p:sp>
    </p:spTree>
    <p:extLst>
      <p:ext uri="{BB962C8B-B14F-4D97-AF65-F5344CB8AC3E}">
        <p14:creationId xmlns:p14="http://schemas.microsoft.com/office/powerpoint/2010/main" val="138126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35"/>
            <a:ext cx="8229600" cy="1143000"/>
          </a:xfrm>
        </p:spPr>
        <p:txBody>
          <a:bodyPr/>
          <a:lstStyle/>
          <a:p>
            <a:r>
              <a:rPr lang="en-US" dirty="0" smtClean="0"/>
              <a:t>Control panel Interface</a:t>
            </a:r>
            <a:endParaRPr lang="en-US" dirty="0"/>
          </a:p>
        </p:txBody>
      </p:sp>
      <p:pic>
        <p:nvPicPr>
          <p:cNvPr id="4" name="Picture 3"/>
          <p:cNvPicPr>
            <a:picLocks noChangeAspect="1"/>
          </p:cNvPicPr>
          <p:nvPr/>
        </p:nvPicPr>
        <p:blipFill>
          <a:blip r:embed="rId2"/>
          <a:stretch>
            <a:fillRect/>
          </a:stretch>
        </p:blipFill>
        <p:spPr>
          <a:xfrm>
            <a:off x="656411" y="4268022"/>
            <a:ext cx="2476500" cy="2019300"/>
          </a:xfrm>
          <a:prstGeom prst="rect">
            <a:avLst/>
          </a:prstGeom>
        </p:spPr>
      </p:pic>
      <p:sp>
        <p:nvSpPr>
          <p:cNvPr id="6" name="TextBox 5"/>
          <p:cNvSpPr txBox="1"/>
          <p:nvPr/>
        </p:nvSpPr>
        <p:spPr>
          <a:xfrm>
            <a:off x="347642" y="1276629"/>
            <a:ext cx="7421593" cy="1477328"/>
          </a:xfrm>
          <a:prstGeom prst="rect">
            <a:avLst/>
          </a:prstGeom>
          <a:noFill/>
        </p:spPr>
        <p:txBody>
          <a:bodyPr wrap="square" rtlCol="0">
            <a:spAutoFit/>
          </a:bodyPr>
          <a:lstStyle/>
          <a:p>
            <a:r>
              <a:rPr lang="en-US" dirty="0" smtClean="0"/>
              <a:t>Adding the following command to the control panel configuration file will enable the timing generation function discussed in this document:</a:t>
            </a:r>
          </a:p>
          <a:p>
            <a:r>
              <a:rPr lang="en-US" dirty="0" err="1" smtClean="0"/>
              <a:t>TIMING,Timing</a:t>
            </a:r>
            <a:r>
              <a:rPr lang="en-US" dirty="0" smtClean="0"/>
              <a:t> </a:t>
            </a:r>
            <a:r>
              <a:rPr lang="en-US" dirty="0" err="1" smtClean="0"/>
              <a:t>generation,MIPSname,X</a:t>
            </a:r>
            <a:r>
              <a:rPr lang="en-US" dirty="0" smtClean="0"/>
              <a:t>, Y</a:t>
            </a:r>
          </a:p>
          <a:p>
            <a:r>
              <a:rPr lang="en-US" dirty="0" err="1" smtClean="0"/>
              <a:t>MIPSname</a:t>
            </a:r>
            <a:r>
              <a:rPr lang="en-US" dirty="0" smtClean="0"/>
              <a:t> is the name of the MIPS system where this timing control will be applied. X and Y define the location of the control.</a:t>
            </a:r>
            <a:endParaRPr lang="en-US" dirty="0"/>
          </a:p>
        </p:txBody>
      </p:sp>
      <p:sp>
        <p:nvSpPr>
          <p:cNvPr id="7" name="TextBox 6"/>
          <p:cNvSpPr txBox="1"/>
          <p:nvPr/>
        </p:nvSpPr>
        <p:spPr>
          <a:xfrm>
            <a:off x="347642" y="3535865"/>
            <a:ext cx="3137574" cy="646331"/>
          </a:xfrm>
          <a:prstGeom prst="rect">
            <a:avLst/>
          </a:prstGeom>
          <a:noFill/>
        </p:spPr>
        <p:txBody>
          <a:bodyPr wrap="square" rtlCol="0">
            <a:spAutoFit/>
          </a:bodyPr>
          <a:lstStyle/>
          <a:p>
            <a:r>
              <a:rPr lang="en-US" dirty="0" smtClean="0"/>
              <a:t>This is the dialog you will see on your control panel.</a:t>
            </a:r>
            <a:endParaRPr lang="en-US" dirty="0"/>
          </a:p>
        </p:txBody>
      </p:sp>
      <p:sp>
        <p:nvSpPr>
          <p:cNvPr id="8" name="Rounded Rectangular Callout 7"/>
          <p:cNvSpPr/>
          <p:nvPr/>
        </p:nvSpPr>
        <p:spPr>
          <a:xfrm>
            <a:off x="4440748" y="3085963"/>
            <a:ext cx="2954965" cy="1120521"/>
          </a:xfrm>
          <a:prstGeom prst="wedgeRoundRectCallout">
            <a:avLst>
              <a:gd name="adj1" fmla="val -119169"/>
              <a:gd name="adj2" fmla="val 11435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Press this button to popup a dialog box to allow editing the pulse sequence</a:t>
            </a:r>
            <a:endParaRPr lang="en-US" dirty="0"/>
          </a:p>
        </p:txBody>
      </p:sp>
      <p:sp>
        <p:nvSpPr>
          <p:cNvPr id="9" name="Rounded Rectangular Callout 8"/>
          <p:cNvSpPr/>
          <p:nvPr/>
        </p:nvSpPr>
        <p:spPr>
          <a:xfrm>
            <a:off x="4440748" y="4268022"/>
            <a:ext cx="2954965" cy="1120521"/>
          </a:xfrm>
          <a:prstGeom prst="wedgeRoundRectCallout">
            <a:avLst>
              <a:gd name="adj1" fmla="val -119829"/>
              <a:gd name="adj2" fmla="val 4398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Press this button to trigger the pulse sequence and start a data acquisition</a:t>
            </a:r>
            <a:endParaRPr lang="en-US" dirty="0"/>
          </a:p>
        </p:txBody>
      </p:sp>
      <p:sp>
        <p:nvSpPr>
          <p:cNvPr id="10" name="Rounded Rectangular Callout 9"/>
          <p:cNvSpPr/>
          <p:nvPr/>
        </p:nvSpPr>
        <p:spPr>
          <a:xfrm>
            <a:off x="4440748" y="5466862"/>
            <a:ext cx="2954965" cy="1120521"/>
          </a:xfrm>
          <a:prstGeom prst="wedgeRoundRectCallout">
            <a:avLst>
              <a:gd name="adj1" fmla="val -120391"/>
              <a:gd name="adj2" fmla="val -2787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Press this button to stop an acquisition that is in progress</a:t>
            </a:r>
            <a:endParaRPr lang="en-US" dirty="0"/>
          </a:p>
        </p:txBody>
      </p:sp>
    </p:spTree>
    <p:extLst>
      <p:ext uri="{BB962C8B-B14F-4D97-AF65-F5344CB8AC3E}">
        <p14:creationId xmlns:p14="http://schemas.microsoft.com/office/powerpoint/2010/main" val="300717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844" y="2051445"/>
            <a:ext cx="6849481" cy="2863392"/>
          </a:xfrm>
          <a:prstGeom prst="rect">
            <a:avLst/>
          </a:prstGeom>
        </p:spPr>
      </p:pic>
      <p:sp>
        <p:nvSpPr>
          <p:cNvPr id="2" name="Title 1"/>
          <p:cNvSpPr>
            <a:spLocks noGrp="1"/>
          </p:cNvSpPr>
          <p:nvPr>
            <p:ph type="title"/>
          </p:nvPr>
        </p:nvSpPr>
        <p:spPr>
          <a:xfrm>
            <a:off x="457200" y="-79953"/>
            <a:ext cx="8229600" cy="816708"/>
          </a:xfrm>
        </p:spPr>
        <p:txBody>
          <a:bodyPr/>
          <a:lstStyle/>
          <a:p>
            <a:r>
              <a:rPr lang="en-US" dirty="0" smtClean="0"/>
              <a:t>Pulse sequence editor</a:t>
            </a:r>
            <a:endParaRPr lang="en-US" dirty="0"/>
          </a:p>
        </p:txBody>
      </p:sp>
      <p:sp>
        <p:nvSpPr>
          <p:cNvPr id="7" name="Rounded Rectangle 6"/>
          <p:cNvSpPr/>
          <p:nvPr/>
        </p:nvSpPr>
        <p:spPr>
          <a:xfrm>
            <a:off x="163288" y="2312312"/>
            <a:ext cx="2339954" cy="2205610"/>
          </a:xfrm>
          <a:prstGeom prst="roundRect">
            <a:avLst>
              <a:gd name="adj" fmla="val 10785"/>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2670496" y="2797215"/>
            <a:ext cx="2037438" cy="1757841"/>
          </a:xfrm>
          <a:prstGeom prst="roundRect">
            <a:avLst>
              <a:gd name="adj" fmla="val 10785"/>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4811564" y="2371728"/>
            <a:ext cx="2037438" cy="1527500"/>
          </a:xfrm>
          <a:prstGeom prst="roundRect">
            <a:avLst>
              <a:gd name="adj" fmla="val 10785"/>
            </a:avLst>
          </a:prstGeom>
          <a:noFill/>
          <a:ln w="127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ular Callout 9"/>
          <p:cNvSpPr/>
          <p:nvPr/>
        </p:nvSpPr>
        <p:spPr>
          <a:xfrm>
            <a:off x="219695" y="699680"/>
            <a:ext cx="4611670" cy="981638"/>
          </a:xfrm>
          <a:prstGeom prst="wedgeRoundRectCallout">
            <a:avLst>
              <a:gd name="adj1" fmla="val -19779"/>
              <a:gd name="adj2" fmla="val 11590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This section allows you to define an event in the pulse sequence. You can have as many events as needed in a pulse sequence.</a:t>
            </a:r>
            <a:endParaRPr lang="en-US" dirty="0"/>
          </a:p>
        </p:txBody>
      </p:sp>
      <p:sp>
        <p:nvSpPr>
          <p:cNvPr id="11" name="Rounded Rectangular Callout 10"/>
          <p:cNvSpPr/>
          <p:nvPr/>
        </p:nvSpPr>
        <p:spPr>
          <a:xfrm>
            <a:off x="219695" y="5104779"/>
            <a:ext cx="3523815" cy="1410840"/>
          </a:xfrm>
          <a:prstGeom prst="wedgeRoundRectCallout">
            <a:avLst>
              <a:gd name="adj1" fmla="val 47599"/>
              <a:gd name="adj2" fmla="val -9057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This section defines the data collection frame, the number of accumulations and allows defining an Enable output signal if needed. </a:t>
            </a:r>
            <a:endParaRPr lang="en-US" dirty="0"/>
          </a:p>
        </p:txBody>
      </p:sp>
      <p:sp>
        <p:nvSpPr>
          <p:cNvPr id="12" name="Rounded Rectangular Callout 11"/>
          <p:cNvSpPr/>
          <p:nvPr/>
        </p:nvSpPr>
        <p:spPr>
          <a:xfrm>
            <a:off x="6997202" y="2133142"/>
            <a:ext cx="2010139" cy="890366"/>
          </a:xfrm>
          <a:prstGeom prst="wedgeRoundRectCallout">
            <a:avLst>
              <a:gd name="adj1" fmla="val -54556"/>
              <a:gd name="adj2" fmla="val 8972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This section defines clock and triggering options.</a:t>
            </a:r>
            <a:endParaRPr lang="en-US" dirty="0"/>
          </a:p>
        </p:txBody>
      </p:sp>
      <p:sp>
        <p:nvSpPr>
          <p:cNvPr id="13" name="Rounded Rectangular Callout 12"/>
          <p:cNvSpPr/>
          <p:nvPr/>
        </p:nvSpPr>
        <p:spPr>
          <a:xfrm>
            <a:off x="7054254" y="3590663"/>
            <a:ext cx="2010139" cy="2036405"/>
          </a:xfrm>
          <a:prstGeom prst="wedgeRoundRectCallout">
            <a:avLst>
              <a:gd name="adj1" fmla="val -66849"/>
              <a:gd name="adj2" fmla="val -2827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This button will use the current settings to generate a pulse sequence and display it in the table box.</a:t>
            </a:r>
            <a:endParaRPr lang="en-US" dirty="0"/>
          </a:p>
        </p:txBody>
      </p:sp>
      <p:sp>
        <p:nvSpPr>
          <p:cNvPr id="14" name="Rounded Rectangular Callout 13"/>
          <p:cNvSpPr/>
          <p:nvPr/>
        </p:nvSpPr>
        <p:spPr>
          <a:xfrm>
            <a:off x="3868017" y="5104779"/>
            <a:ext cx="3018119" cy="1154311"/>
          </a:xfrm>
          <a:prstGeom prst="wedgeRoundRectCallout">
            <a:avLst>
              <a:gd name="adj1" fmla="val 14735"/>
              <a:gd name="adj2" fmla="val -9931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These buttons allow you to load and save pulse sequences to a data file.</a:t>
            </a:r>
            <a:endParaRPr lang="en-US" dirty="0"/>
          </a:p>
        </p:txBody>
      </p:sp>
      <p:sp>
        <p:nvSpPr>
          <p:cNvPr id="16" name="Rounded Rectangular Callout 15"/>
          <p:cNvSpPr/>
          <p:nvPr/>
        </p:nvSpPr>
        <p:spPr>
          <a:xfrm>
            <a:off x="5233056" y="884693"/>
            <a:ext cx="2640943" cy="890366"/>
          </a:xfrm>
          <a:prstGeom prst="wedgeRoundRectCallout">
            <a:avLst>
              <a:gd name="adj1" fmla="val -98734"/>
              <a:gd name="adj2" fmla="val 12948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This button will clear all events and allow you to start a new sequence.</a:t>
            </a:r>
            <a:endParaRPr lang="en-US" dirty="0"/>
          </a:p>
        </p:txBody>
      </p:sp>
    </p:spTree>
    <p:extLst>
      <p:ext uri="{BB962C8B-B14F-4D97-AF65-F5344CB8AC3E}">
        <p14:creationId xmlns:p14="http://schemas.microsoft.com/office/powerpoint/2010/main" val="294728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298171" y="2563035"/>
            <a:ext cx="6697289" cy="2799769"/>
          </a:xfrm>
          <a:prstGeom prst="rect">
            <a:avLst/>
          </a:prstGeom>
        </p:spPr>
      </p:pic>
      <p:sp>
        <p:nvSpPr>
          <p:cNvPr id="2" name="Title 1"/>
          <p:cNvSpPr>
            <a:spLocks noGrp="1"/>
          </p:cNvSpPr>
          <p:nvPr>
            <p:ph type="title"/>
          </p:nvPr>
        </p:nvSpPr>
        <p:spPr>
          <a:xfrm>
            <a:off x="457200" y="0"/>
            <a:ext cx="8229600" cy="1143000"/>
          </a:xfrm>
        </p:spPr>
        <p:txBody>
          <a:bodyPr>
            <a:normAutofit fontScale="90000"/>
          </a:bodyPr>
          <a:lstStyle/>
          <a:p>
            <a:r>
              <a:rPr lang="en-US" dirty="0" smtClean="0"/>
              <a:t>Pulse sequence editor</a:t>
            </a:r>
            <a:br>
              <a:rPr lang="en-US" dirty="0" smtClean="0"/>
            </a:br>
            <a:r>
              <a:rPr lang="en-US" sz="3100" dirty="0" smtClean="0"/>
              <a:t>Event definition</a:t>
            </a:r>
            <a:endParaRPr lang="en-US" dirty="0"/>
          </a:p>
        </p:txBody>
      </p:sp>
      <p:sp>
        <p:nvSpPr>
          <p:cNvPr id="5" name="Rounded Rectangular Callout 4"/>
          <p:cNvSpPr/>
          <p:nvPr/>
        </p:nvSpPr>
        <p:spPr>
          <a:xfrm>
            <a:off x="4374758" y="1338384"/>
            <a:ext cx="4611670" cy="827187"/>
          </a:xfrm>
          <a:prstGeom prst="wedgeRoundRectCallout">
            <a:avLst>
              <a:gd name="adj1" fmla="val -54032"/>
              <a:gd name="adj2" fmla="val 13860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Allows you to define a new event, select an existing event, or delete an existing event</a:t>
            </a:r>
            <a:endParaRPr lang="en-US" dirty="0"/>
          </a:p>
        </p:txBody>
      </p:sp>
      <p:sp>
        <p:nvSpPr>
          <p:cNvPr id="6" name="Rounded Rectangular Callout 5"/>
          <p:cNvSpPr/>
          <p:nvPr/>
        </p:nvSpPr>
        <p:spPr>
          <a:xfrm>
            <a:off x="1417426" y="1431161"/>
            <a:ext cx="2473812" cy="827187"/>
          </a:xfrm>
          <a:prstGeom prst="wedgeRoundRectCallout">
            <a:avLst>
              <a:gd name="adj1" fmla="val 38767"/>
              <a:gd name="adj2" fmla="val 19371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Name of the selected event.</a:t>
            </a:r>
            <a:endParaRPr lang="en-US" dirty="0"/>
          </a:p>
        </p:txBody>
      </p:sp>
      <p:sp>
        <p:nvSpPr>
          <p:cNvPr id="7" name="Rounded Rectangular Callout 6"/>
          <p:cNvSpPr/>
          <p:nvPr/>
        </p:nvSpPr>
        <p:spPr>
          <a:xfrm>
            <a:off x="96366" y="2383433"/>
            <a:ext cx="2101613" cy="1164201"/>
          </a:xfrm>
          <a:prstGeom prst="wedgeRoundRectCallout">
            <a:avLst>
              <a:gd name="adj1" fmla="val 69755"/>
              <a:gd name="adj2" fmla="val 6784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This is the signal this event defines. This list is automatically populated from the available options.</a:t>
            </a:r>
            <a:endParaRPr lang="en-US" sz="1400" dirty="0"/>
          </a:p>
        </p:txBody>
      </p:sp>
      <p:sp>
        <p:nvSpPr>
          <p:cNvPr id="8" name="Rounded Rectangular Callout 7"/>
          <p:cNvSpPr/>
          <p:nvPr/>
        </p:nvSpPr>
        <p:spPr>
          <a:xfrm>
            <a:off x="96366" y="3692150"/>
            <a:ext cx="2101613" cy="647140"/>
          </a:xfrm>
          <a:prstGeom prst="wedgeRoundRectCallout">
            <a:avLst>
              <a:gd name="adj1" fmla="val 68206"/>
              <a:gd name="adj2" fmla="val -317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Starting point (in clock cycles) for this event in the pulse sequence.</a:t>
            </a:r>
            <a:endParaRPr lang="en-US" sz="1200" dirty="0"/>
          </a:p>
        </p:txBody>
      </p:sp>
      <p:sp>
        <p:nvSpPr>
          <p:cNvPr id="9" name="Rounded Rectangular Callout 8"/>
          <p:cNvSpPr/>
          <p:nvPr/>
        </p:nvSpPr>
        <p:spPr>
          <a:xfrm>
            <a:off x="49795" y="4644091"/>
            <a:ext cx="2101613" cy="541890"/>
          </a:xfrm>
          <a:prstGeom prst="wedgeRoundRectCallout">
            <a:avLst>
              <a:gd name="adj1" fmla="val 73628"/>
              <a:gd name="adj2" fmla="val -11467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Width (in clock cycles) of this event.</a:t>
            </a:r>
            <a:endParaRPr lang="en-US" sz="1200" dirty="0"/>
          </a:p>
        </p:txBody>
      </p:sp>
      <p:sp>
        <p:nvSpPr>
          <p:cNvPr id="10" name="Rounded Rectangular Callout 9"/>
          <p:cNvSpPr/>
          <p:nvPr/>
        </p:nvSpPr>
        <p:spPr>
          <a:xfrm>
            <a:off x="457200" y="5786149"/>
            <a:ext cx="2101613" cy="541890"/>
          </a:xfrm>
          <a:prstGeom prst="wedgeRoundRectCallout">
            <a:avLst>
              <a:gd name="adj1" fmla="val 53873"/>
              <a:gd name="adj2" fmla="val -27242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Output value for this event when its active</a:t>
            </a:r>
            <a:endParaRPr lang="en-US" sz="1200" dirty="0"/>
          </a:p>
        </p:txBody>
      </p:sp>
      <p:sp>
        <p:nvSpPr>
          <p:cNvPr id="11" name="Rounded Rectangular Callout 10"/>
          <p:cNvSpPr/>
          <p:nvPr/>
        </p:nvSpPr>
        <p:spPr>
          <a:xfrm>
            <a:off x="3002955" y="5786149"/>
            <a:ext cx="2101613" cy="541890"/>
          </a:xfrm>
          <a:prstGeom prst="wedgeRoundRectCallout">
            <a:avLst>
              <a:gd name="adj1" fmla="val 31"/>
              <a:gd name="adj2" fmla="val -22285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Output value for this event when its inactive</a:t>
            </a:r>
            <a:endParaRPr lang="en-US" sz="1200" dirty="0"/>
          </a:p>
        </p:txBody>
      </p:sp>
      <p:sp>
        <p:nvSpPr>
          <p:cNvPr id="15" name="TextBox 14"/>
          <p:cNvSpPr txBox="1"/>
          <p:nvPr/>
        </p:nvSpPr>
        <p:spPr>
          <a:xfrm>
            <a:off x="5576228" y="5568635"/>
            <a:ext cx="3339707" cy="1077218"/>
          </a:xfrm>
          <a:prstGeom prst="rect">
            <a:avLst/>
          </a:prstGeom>
          <a:solidFill>
            <a:srgbClr val="FFFF00"/>
          </a:solidFill>
        </p:spPr>
        <p:txBody>
          <a:bodyPr wrap="square" rtlCol="0">
            <a:spAutoFit/>
          </a:bodyPr>
          <a:lstStyle/>
          <a:p>
            <a:r>
              <a:rPr lang="en-US" sz="1600" dirty="0" smtClean="0"/>
              <a:t>Define as many events as needed. You can have multiple events with the same start and width values. The event name must be unique.</a:t>
            </a:r>
            <a:endParaRPr lang="en-US" sz="1600" dirty="0"/>
          </a:p>
        </p:txBody>
      </p:sp>
    </p:spTree>
    <p:extLst>
      <p:ext uri="{BB962C8B-B14F-4D97-AF65-F5344CB8AC3E}">
        <p14:creationId xmlns:p14="http://schemas.microsoft.com/office/powerpoint/2010/main" val="277346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67769" y="2563035"/>
            <a:ext cx="6697289" cy="2799769"/>
          </a:xfrm>
          <a:prstGeom prst="rect">
            <a:avLst/>
          </a:prstGeom>
        </p:spPr>
      </p:pic>
      <p:sp>
        <p:nvSpPr>
          <p:cNvPr id="2" name="Title 1"/>
          <p:cNvSpPr>
            <a:spLocks noGrp="1"/>
          </p:cNvSpPr>
          <p:nvPr>
            <p:ph type="title"/>
          </p:nvPr>
        </p:nvSpPr>
        <p:spPr>
          <a:xfrm>
            <a:off x="457200" y="0"/>
            <a:ext cx="8229600" cy="1143000"/>
          </a:xfrm>
        </p:spPr>
        <p:txBody>
          <a:bodyPr>
            <a:normAutofit fontScale="90000"/>
          </a:bodyPr>
          <a:lstStyle/>
          <a:p>
            <a:r>
              <a:rPr lang="en-US" dirty="0" smtClean="0"/>
              <a:t>Pulse sequence editor</a:t>
            </a:r>
            <a:br>
              <a:rPr lang="en-US" dirty="0" smtClean="0"/>
            </a:br>
            <a:r>
              <a:rPr lang="en-US" sz="3100" dirty="0" smtClean="0"/>
              <a:t>Frame parameters</a:t>
            </a:r>
            <a:endParaRPr lang="en-US" dirty="0"/>
          </a:p>
        </p:txBody>
      </p:sp>
      <p:sp>
        <p:nvSpPr>
          <p:cNvPr id="5" name="Rounded Rectangular Callout 4"/>
          <p:cNvSpPr/>
          <p:nvPr/>
        </p:nvSpPr>
        <p:spPr>
          <a:xfrm>
            <a:off x="3918233" y="1294463"/>
            <a:ext cx="4611670" cy="827187"/>
          </a:xfrm>
          <a:prstGeom prst="wedgeRoundRectCallout">
            <a:avLst>
              <a:gd name="adj1" fmla="val -30994"/>
              <a:gd name="adj2" fmla="val 23292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Defines the start point (in clock cycles) of the data acquisition frame in the pulse sequence.</a:t>
            </a:r>
            <a:endParaRPr lang="en-US" dirty="0"/>
          </a:p>
        </p:txBody>
      </p:sp>
      <p:sp>
        <p:nvSpPr>
          <p:cNvPr id="11" name="Rounded Rectangular Callout 10"/>
          <p:cNvSpPr/>
          <p:nvPr/>
        </p:nvSpPr>
        <p:spPr>
          <a:xfrm>
            <a:off x="313604" y="5608539"/>
            <a:ext cx="2101613" cy="541890"/>
          </a:xfrm>
          <a:prstGeom prst="wedgeRoundRectCallout">
            <a:avLst>
              <a:gd name="adj1" fmla="val 86527"/>
              <a:gd name="adj2" fmla="val -33466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Data acquisition frame width (in clock cycles).  </a:t>
            </a:r>
            <a:endParaRPr lang="en-US" sz="1200" dirty="0"/>
          </a:p>
        </p:txBody>
      </p:sp>
      <p:sp>
        <p:nvSpPr>
          <p:cNvPr id="12" name="TextBox 11"/>
          <p:cNvSpPr txBox="1"/>
          <p:nvPr/>
        </p:nvSpPr>
        <p:spPr>
          <a:xfrm>
            <a:off x="297004" y="1284159"/>
            <a:ext cx="3339707" cy="1077218"/>
          </a:xfrm>
          <a:prstGeom prst="rect">
            <a:avLst/>
          </a:prstGeom>
          <a:solidFill>
            <a:srgbClr val="FFFF00"/>
          </a:solidFill>
        </p:spPr>
        <p:txBody>
          <a:bodyPr wrap="square" rtlCol="0">
            <a:spAutoFit/>
          </a:bodyPr>
          <a:lstStyle/>
          <a:p>
            <a:r>
              <a:rPr lang="en-US" sz="1600" dirty="0" smtClean="0"/>
              <a:t>The Frame parameters define the total length to the frame and the number of cycles the pulse sequence will repeat.</a:t>
            </a:r>
            <a:endParaRPr lang="en-US" sz="1600" dirty="0"/>
          </a:p>
        </p:txBody>
      </p:sp>
      <p:sp>
        <p:nvSpPr>
          <p:cNvPr id="13" name="Rounded Rectangular Callout 12"/>
          <p:cNvSpPr/>
          <p:nvPr/>
        </p:nvSpPr>
        <p:spPr>
          <a:xfrm>
            <a:off x="1752576" y="6236429"/>
            <a:ext cx="2101613" cy="541890"/>
          </a:xfrm>
          <a:prstGeom prst="wedgeRoundRectCallout">
            <a:avLst>
              <a:gd name="adj1" fmla="val 62435"/>
              <a:gd name="adj2" fmla="val -39593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This is the number of accumulations or cycles for this pulse sequence.</a:t>
            </a:r>
            <a:endParaRPr lang="en-US" sz="1200" dirty="0"/>
          </a:p>
        </p:txBody>
      </p:sp>
      <p:sp>
        <p:nvSpPr>
          <p:cNvPr id="14" name="Rounded Rectangular Callout 13"/>
          <p:cNvSpPr/>
          <p:nvPr/>
        </p:nvSpPr>
        <p:spPr>
          <a:xfrm>
            <a:off x="4511322" y="5965483"/>
            <a:ext cx="2212055" cy="718907"/>
          </a:xfrm>
          <a:prstGeom prst="wedgeRoundRectCallout">
            <a:avLst>
              <a:gd name="adj1" fmla="val -49359"/>
              <a:gd name="adj2" fmla="val -22444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This option allows you to define an output logic signal that will signal the acquisition interval.</a:t>
            </a:r>
            <a:endParaRPr lang="en-US" sz="1200" dirty="0"/>
          </a:p>
        </p:txBody>
      </p:sp>
    </p:spTree>
    <p:extLst>
      <p:ext uri="{BB962C8B-B14F-4D97-AF65-F5344CB8AC3E}">
        <p14:creationId xmlns:p14="http://schemas.microsoft.com/office/powerpoint/2010/main" val="422060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3444" y="1671788"/>
            <a:ext cx="6697289" cy="2799769"/>
          </a:xfrm>
          <a:prstGeom prst="rect">
            <a:avLst/>
          </a:prstGeom>
        </p:spPr>
      </p:pic>
      <p:sp>
        <p:nvSpPr>
          <p:cNvPr id="2" name="Title 1"/>
          <p:cNvSpPr>
            <a:spLocks noGrp="1"/>
          </p:cNvSpPr>
          <p:nvPr>
            <p:ph type="title"/>
          </p:nvPr>
        </p:nvSpPr>
        <p:spPr>
          <a:xfrm>
            <a:off x="93444" y="0"/>
            <a:ext cx="6025410" cy="1143000"/>
          </a:xfrm>
        </p:spPr>
        <p:txBody>
          <a:bodyPr>
            <a:normAutofit fontScale="90000"/>
          </a:bodyPr>
          <a:lstStyle/>
          <a:p>
            <a:r>
              <a:rPr lang="en-US" dirty="0" smtClean="0"/>
              <a:t>Pulse sequence editor</a:t>
            </a:r>
            <a:br>
              <a:rPr lang="en-US" dirty="0" smtClean="0"/>
            </a:br>
            <a:r>
              <a:rPr lang="en-US" sz="3100" dirty="0" smtClean="0"/>
              <a:t>Clock and trigger options</a:t>
            </a:r>
            <a:endParaRPr lang="en-US" dirty="0"/>
          </a:p>
        </p:txBody>
      </p:sp>
      <p:sp>
        <p:nvSpPr>
          <p:cNvPr id="11" name="Rounded Rectangular Callout 10"/>
          <p:cNvSpPr/>
          <p:nvPr/>
        </p:nvSpPr>
        <p:spPr>
          <a:xfrm>
            <a:off x="7042387" y="1365305"/>
            <a:ext cx="2101613" cy="1567735"/>
          </a:xfrm>
          <a:prstGeom prst="wedgeRoundRectCallout">
            <a:avLst>
              <a:gd name="adj1" fmla="val -65863"/>
              <a:gd name="adj2" fmla="val 3381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Defines the clock used by the pulse sequence generator:</a:t>
            </a:r>
          </a:p>
          <a:p>
            <a:pPr algn="ctr"/>
            <a:r>
              <a:rPr lang="en-US" sz="1000" dirty="0" smtClean="0"/>
              <a:t>Ext uses the </a:t>
            </a:r>
            <a:r>
              <a:rPr lang="en-US" sz="1000" dirty="0" err="1" smtClean="0"/>
              <a:t>Clk</a:t>
            </a:r>
            <a:r>
              <a:rPr lang="en-US" sz="1000" dirty="0" smtClean="0"/>
              <a:t> input.</a:t>
            </a:r>
          </a:p>
          <a:p>
            <a:pPr algn="ctr"/>
            <a:r>
              <a:rPr lang="en-US" sz="1000" dirty="0" err="1" smtClean="0"/>
              <a:t>ExtN</a:t>
            </a:r>
            <a:r>
              <a:rPr lang="en-US" sz="1000" dirty="0" smtClean="0"/>
              <a:t> used the negative edge of the </a:t>
            </a:r>
            <a:r>
              <a:rPr lang="en-US" sz="1000" dirty="0" err="1" smtClean="0"/>
              <a:t>Clk</a:t>
            </a:r>
            <a:r>
              <a:rPr lang="en-US" sz="1000" dirty="0" smtClean="0"/>
              <a:t> input.</a:t>
            </a:r>
          </a:p>
          <a:p>
            <a:pPr algn="ctr"/>
            <a:r>
              <a:rPr lang="en-US" sz="1000" dirty="0" err="1" smtClean="0"/>
              <a:t>ExtS</a:t>
            </a:r>
            <a:r>
              <a:rPr lang="en-US" sz="1000" dirty="0" smtClean="0"/>
              <a:t> uses the S input.</a:t>
            </a:r>
          </a:p>
          <a:p>
            <a:pPr algn="ctr"/>
            <a:r>
              <a:rPr lang="en-US" sz="1000" dirty="0" smtClean="0"/>
              <a:t>There are also a number of internal clock frequency options.</a:t>
            </a:r>
            <a:endParaRPr lang="en-US" sz="1000" dirty="0"/>
          </a:p>
        </p:txBody>
      </p:sp>
      <p:sp>
        <p:nvSpPr>
          <p:cNvPr id="3" name="TextBox 2"/>
          <p:cNvSpPr txBox="1"/>
          <p:nvPr/>
        </p:nvSpPr>
        <p:spPr>
          <a:xfrm>
            <a:off x="93444" y="4610179"/>
            <a:ext cx="6450061" cy="2062103"/>
          </a:xfrm>
          <a:prstGeom prst="rect">
            <a:avLst/>
          </a:prstGeom>
          <a:solidFill>
            <a:srgbClr val="FFFF00"/>
          </a:solidFill>
        </p:spPr>
        <p:txBody>
          <a:bodyPr wrap="square" rtlCol="0">
            <a:spAutoFit/>
          </a:bodyPr>
          <a:lstStyle/>
          <a:p>
            <a:r>
              <a:rPr lang="en-US" sz="1600" dirty="0" smtClean="0"/>
              <a:t>Note: The count values in the start and width boxes of the events and frame parameters can contain fixed numbers representing total counts or time and can also contain references to other event start and width values. For example if you define an event named ACC and it has a start count of 100 you can then define another event or frame parameter start or width as 25 + </a:t>
            </a:r>
            <a:r>
              <a:rPr lang="en-US" sz="1600" dirty="0" err="1" smtClean="0"/>
              <a:t>ACC.Start</a:t>
            </a:r>
            <a:r>
              <a:rPr lang="en-US" sz="1600" dirty="0" smtClean="0"/>
              <a:t>. You can use both + and – operators. This allows you to link events in a logical way so changing one event’s value will redefine other event in a logical way for your application.</a:t>
            </a:r>
            <a:endParaRPr lang="en-US" sz="1600" dirty="0"/>
          </a:p>
        </p:txBody>
      </p:sp>
      <p:sp>
        <p:nvSpPr>
          <p:cNvPr id="8" name="Rounded Rectangular Callout 7"/>
          <p:cNvSpPr/>
          <p:nvPr/>
        </p:nvSpPr>
        <p:spPr>
          <a:xfrm>
            <a:off x="1321935" y="1143000"/>
            <a:ext cx="3386527" cy="476108"/>
          </a:xfrm>
          <a:prstGeom prst="wedgeRoundRectCallout">
            <a:avLst>
              <a:gd name="adj1" fmla="val 51549"/>
              <a:gd name="adj2" fmla="val 12774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Pulse sequences can be defined in clock cycles or time in </a:t>
            </a:r>
            <a:r>
              <a:rPr lang="en-US" sz="1000" dirty="0" err="1" smtClean="0"/>
              <a:t>mS.</a:t>
            </a:r>
            <a:r>
              <a:rPr lang="en-US" sz="1000" dirty="0" smtClean="0"/>
              <a:t> Check this box if you wish to enter the parameters in </a:t>
            </a:r>
            <a:r>
              <a:rPr lang="en-US" sz="1000" dirty="0" err="1" smtClean="0"/>
              <a:t>mS.</a:t>
            </a:r>
            <a:endParaRPr lang="en-US" sz="1000" dirty="0"/>
          </a:p>
        </p:txBody>
      </p:sp>
      <p:sp>
        <p:nvSpPr>
          <p:cNvPr id="9" name="Rounded Rectangular Callout 8"/>
          <p:cNvSpPr/>
          <p:nvPr/>
        </p:nvSpPr>
        <p:spPr>
          <a:xfrm>
            <a:off x="6118854" y="66844"/>
            <a:ext cx="2101613" cy="1228664"/>
          </a:xfrm>
          <a:prstGeom prst="wedgeRoundRectCallout">
            <a:avLst>
              <a:gd name="adj1" fmla="val -46781"/>
              <a:gd name="adj2" fmla="val 12931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If you have selected time mode and your using an external clock then this box allows you to define the external clock frequency in Hz. This is needed to calculate the time in </a:t>
            </a:r>
            <a:r>
              <a:rPr lang="en-US" sz="1000" dirty="0" err="1" smtClean="0"/>
              <a:t>mS.</a:t>
            </a:r>
            <a:endParaRPr lang="en-US" sz="1000" dirty="0"/>
          </a:p>
        </p:txBody>
      </p:sp>
      <p:sp>
        <p:nvSpPr>
          <p:cNvPr id="10" name="Rounded Rectangular Callout 9"/>
          <p:cNvSpPr/>
          <p:nvPr/>
        </p:nvSpPr>
        <p:spPr>
          <a:xfrm>
            <a:off x="6790733" y="5035575"/>
            <a:ext cx="2212055" cy="1314596"/>
          </a:xfrm>
          <a:prstGeom prst="wedgeRoundRectCallout">
            <a:avLst>
              <a:gd name="adj1" fmla="val -73768"/>
              <a:gd name="adj2" fmla="val -177473"/>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The pulse sequence generator supports generation of </a:t>
            </a:r>
            <a:r>
              <a:rPr lang="en-US" sz="1200" dirty="0" err="1" smtClean="0"/>
              <a:t>Hadamard</a:t>
            </a:r>
            <a:r>
              <a:rPr lang="en-US" sz="1200" dirty="0" smtClean="0"/>
              <a:t> multiplexing bit sequences. Use this option to select the desired option.</a:t>
            </a:r>
            <a:endParaRPr lang="en-US" sz="1200" dirty="0"/>
          </a:p>
        </p:txBody>
      </p:sp>
      <p:sp>
        <p:nvSpPr>
          <p:cNvPr id="14" name="Rounded Rectangular Callout 13"/>
          <p:cNvSpPr/>
          <p:nvPr/>
        </p:nvSpPr>
        <p:spPr>
          <a:xfrm>
            <a:off x="6931945" y="3049905"/>
            <a:ext cx="2212055" cy="1421652"/>
          </a:xfrm>
          <a:prstGeom prst="wedgeRoundRectCallout">
            <a:avLst>
              <a:gd name="adj1" fmla="val -60339"/>
              <a:gd name="adj2" fmla="val -5807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Define the trigger option used to start a pulse sequence. Options include:</a:t>
            </a:r>
            <a:br>
              <a:rPr lang="en-US" sz="1200" dirty="0" smtClean="0"/>
            </a:br>
            <a:r>
              <a:rPr lang="en-US" sz="1200" dirty="0" smtClean="0"/>
              <a:t>Software</a:t>
            </a:r>
            <a:br>
              <a:rPr lang="en-US" sz="1200" dirty="0" smtClean="0"/>
            </a:br>
            <a:r>
              <a:rPr lang="en-US" sz="1200" dirty="0" smtClean="0"/>
              <a:t>External </a:t>
            </a:r>
            <a:r>
              <a:rPr lang="en-US" sz="1200" dirty="0" err="1" smtClean="0"/>
              <a:t>Trg</a:t>
            </a:r>
            <a:r>
              <a:rPr lang="en-US" sz="1200" dirty="0" smtClean="0"/>
              <a:t> input on the </a:t>
            </a:r>
            <a:r>
              <a:rPr lang="en-US" sz="1200" dirty="0" err="1" smtClean="0"/>
              <a:t>Pos</a:t>
            </a:r>
            <a:r>
              <a:rPr lang="en-US" sz="1200" dirty="0" smtClean="0"/>
              <a:t> edge, </a:t>
            </a:r>
            <a:r>
              <a:rPr lang="en-US" sz="1200" dirty="0" err="1" smtClean="0"/>
              <a:t>Neg</a:t>
            </a:r>
            <a:r>
              <a:rPr lang="en-US" sz="1200" dirty="0" smtClean="0"/>
              <a:t> edge, or Edge for any edge.</a:t>
            </a:r>
            <a:endParaRPr lang="en-US" sz="1200" dirty="0"/>
          </a:p>
        </p:txBody>
      </p:sp>
    </p:spTree>
    <p:extLst>
      <p:ext uri="{BB962C8B-B14F-4D97-AF65-F5344CB8AC3E}">
        <p14:creationId xmlns:p14="http://schemas.microsoft.com/office/powerpoint/2010/main" val="320443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960"/>
            <a:ext cx="8229600" cy="772583"/>
          </a:xfrm>
        </p:spPr>
        <p:txBody>
          <a:bodyPr/>
          <a:lstStyle/>
          <a:p>
            <a:r>
              <a:rPr lang="en-US" dirty="0" smtClean="0"/>
              <a:t>Example pulse sequence</a:t>
            </a:r>
            <a:endParaRPr lang="en-US" dirty="0"/>
          </a:p>
        </p:txBody>
      </p:sp>
      <p:sp>
        <p:nvSpPr>
          <p:cNvPr id="3" name="Content Placeholder 2"/>
          <p:cNvSpPr>
            <a:spLocks noGrp="1"/>
          </p:cNvSpPr>
          <p:nvPr>
            <p:ph idx="1"/>
          </p:nvPr>
        </p:nvSpPr>
        <p:spPr>
          <a:xfrm>
            <a:off x="457200" y="1013459"/>
            <a:ext cx="8229600" cy="5656078"/>
          </a:xfrm>
        </p:spPr>
        <p:txBody>
          <a:bodyPr>
            <a:normAutofit fontScale="55000" lnSpcReduction="20000"/>
          </a:bodyPr>
          <a:lstStyle/>
          <a:p>
            <a:r>
              <a:rPr lang="en-US" dirty="0" smtClean="0"/>
              <a:t>In this example we generate a generic pulse sequence. This sequence consists of four main events:</a:t>
            </a:r>
          </a:p>
          <a:p>
            <a:pPr lvl="1"/>
            <a:r>
              <a:rPr lang="en-US" dirty="0" smtClean="0"/>
              <a:t>Fill time</a:t>
            </a:r>
          </a:p>
          <a:p>
            <a:pPr lvl="1"/>
            <a:r>
              <a:rPr lang="en-US" dirty="0" smtClean="0"/>
              <a:t>Trap time</a:t>
            </a:r>
          </a:p>
          <a:p>
            <a:pPr lvl="1"/>
            <a:r>
              <a:rPr lang="en-US" dirty="0" smtClean="0"/>
              <a:t>Release time</a:t>
            </a:r>
          </a:p>
          <a:p>
            <a:pPr lvl="1"/>
            <a:r>
              <a:rPr lang="en-US" dirty="0" smtClean="0"/>
              <a:t>Inject time</a:t>
            </a:r>
          </a:p>
          <a:p>
            <a:r>
              <a:rPr lang="en-US" dirty="0" smtClean="0"/>
              <a:t>For each of these events we define a start and width time and well as a signal to control. The signal is optional and it can be left blank. If the signal is selected then its active and off values need to be defined.</a:t>
            </a:r>
          </a:p>
          <a:p>
            <a:r>
              <a:rPr lang="en-US" dirty="0" smtClean="0"/>
              <a:t>In this example we will focus on the event’s start and width values. This sequence is defined in a way that the user only need to edit the Inject time to define where in the sequence the injection occurs, all the events are linked. Below is a table of event start and width values to illustrate the capability:</a:t>
            </a:r>
          </a:p>
          <a:p>
            <a:pPr marL="0" indent="0">
              <a:buNone/>
            </a:pPr>
            <a:r>
              <a:rPr lang="en-US" dirty="0"/>
              <a:t> </a:t>
            </a:r>
            <a:r>
              <a:rPr lang="en-US" dirty="0" smtClean="0"/>
              <a:t>     Event name      		Start     							Width</a:t>
            </a:r>
          </a:p>
          <a:p>
            <a:pPr marL="0" indent="0">
              <a:buNone/>
            </a:pPr>
            <a:r>
              <a:rPr lang="en-US" dirty="0"/>
              <a:t> </a:t>
            </a:r>
            <a:r>
              <a:rPr lang="en-US" dirty="0" smtClean="0"/>
              <a:t>     Fill time			Trap </a:t>
            </a:r>
            <a:r>
              <a:rPr lang="en-US" dirty="0" err="1" smtClean="0"/>
              <a:t>time.Start</a:t>
            </a:r>
            <a:r>
              <a:rPr lang="en-US" dirty="0"/>
              <a:t>-</a:t>
            </a:r>
            <a:r>
              <a:rPr lang="en-US" dirty="0" smtClean="0"/>
              <a:t>Fill </a:t>
            </a:r>
            <a:r>
              <a:rPr lang="en-US" dirty="0" err="1" smtClean="0"/>
              <a:t>time.Width</a:t>
            </a:r>
            <a:r>
              <a:rPr lang="en-US" dirty="0" smtClean="0"/>
              <a:t>		100</a:t>
            </a:r>
          </a:p>
          <a:p>
            <a:pPr marL="0" indent="0">
              <a:buNone/>
            </a:pPr>
            <a:r>
              <a:rPr lang="en-US" dirty="0" smtClean="0"/>
              <a:t>      Trap time			Inject </a:t>
            </a:r>
            <a:r>
              <a:rPr lang="en-US" dirty="0" err="1" smtClean="0"/>
              <a:t>time.Start</a:t>
            </a:r>
            <a:r>
              <a:rPr lang="en-US" dirty="0" smtClean="0"/>
              <a:t>-Trap </a:t>
            </a:r>
            <a:r>
              <a:rPr lang="en-US" dirty="0" err="1" smtClean="0"/>
              <a:t>time.Width</a:t>
            </a:r>
            <a:r>
              <a:rPr lang="en-US" dirty="0" smtClean="0"/>
              <a:t>		10</a:t>
            </a:r>
          </a:p>
          <a:p>
            <a:pPr marL="0" indent="0">
              <a:buNone/>
            </a:pPr>
            <a:r>
              <a:rPr lang="en-US" dirty="0"/>
              <a:t> </a:t>
            </a:r>
            <a:r>
              <a:rPr lang="en-US" dirty="0" smtClean="0"/>
              <a:t>     Release time		Inject </a:t>
            </a:r>
            <a:r>
              <a:rPr lang="en-US" dirty="0" err="1" smtClean="0"/>
              <a:t>time.Start</a:t>
            </a:r>
            <a:r>
              <a:rPr lang="en-US" dirty="0" smtClean="0"/>
              <a:t>					20</a:t>
            </a:r>
          </a:p>
          <a:p>
            <a:pPr marL="0" indent="0">
              <a:buNone/>
            </a:pPr>
            <a:r>
              <a:rPr lang="en-US" dirty="0"/>
              <a:t> </a:t>
            </a:r>
            <a:r>
              <a:rPr lang="en-US" dirty="0" smtClean="0"/>
              <a:t>     Inject time			200								9</a:t>
            </a:r>
          </a:p>
          <a:p>
            <a:r>
              <a:rPr lang="en-US" dirty="0" smtClean="0"/>
              <a:t>In this example the user only needs to adjust the width values for the first three events and the Inject time Start. I have not shown the signals that are controlled, this will depend of your system, also Trap time does not control a signal, it represents a delay while the ions are held in the trapping region.</a:t>
            </a:r>
          </a:p>
          <a:p>
            <a:pPr marL="0" indent="0">
              <a:buNone/>
            </a:pPr>
            <a:endParaRPr lang="en-US" dirty="0"/>
          </a:p>
        </p:txBody>
      </p:sp>
    </p:spTree>
    <p:extLst>
      <p:ext uri="{BB962C8B-B14F-4D97-AF65-F5344CB8AC3E}">
        <p14:creationId xmlns:p14="http://schemas.microsoft.com/office/powerpoint/2010/main" val="182228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89"/>
            <a:ext cx="8229600" cy="899617"/>
          </a:xfrm>
        </p:spPr>
        <p:txBody>
          <a:bodyPr/>
          <a:lstStyle/>
          <a:p>
            <a:r>
              <a:rPr lang="en-US" dirty="0" err="1"/>
              <a:t>Hadamard</a:t>
            </a:r>
            <a:r>
              <a:rPr lang="en-US" dirty="0"/>
              <a:t> multiplexing </a:t>
            </a:r>
          </a:p>
        </p:txBody>
      </p:sp>
      <p:sp>
        <p:nvSpPr>
          <p:cNvPr id="3" name="Content Placeholder 2"/>
          <p:cNvSpPr>
            <a:spLocks noGrp="1"/>
          </p:cNvSpPr>
          <p:nvPr>
            <p:ph idx="1"/>
          </p:nvPr>
        </p:nvSpPr>
        <p:spPr>
          <a:xfrm>
            <a:off x="457200" y="1332824"/>
            <a:ext cx="8229600" cy="5158463"/>
          </a:xfrm>
        </p:spPr>
        <p:txBody>
          <a:bodyPr>
            <a:normAutofit fontScale="70000" lnSpcReduction="20000"/>
          </a:bodyPr>
          <a:lstStyle/>
          <a:p>
            <a:r>
              <a:rPr lang="en-US" dirty="0" smtClean="0"/>
              <a:t>Generation of a </a:t>
            </a:r>
            <a:r>
              <a:rPr lang="en-US" dirty="0" err="1" smtClean="0"/>
              <a:t>Hadamard</a:t>
            </a:r>
            <a:r>
              <a:rPr lang="en-US" dirty="0" smtClean="0"/>
              <a:t> multiplexing pulse sequence requires first the generation of the injection event. The following events must be defined as outlined in the example pulse sequence:</a:t>
            </a:r>
          </a:p>
          <a:p>
            <a:pPr lvl="1"/>
            <a:r>
              <a:rPr lang="en-US" dirty="0"/>
              <a:t>Fill time</a:t>
            </a:r>
          </a:p>
          <a:p>
            <a:pPr lvl="1"/>
            <a:r>
              <a:rPr lang="en-US" dirty="0"/>
              <a:t>Trap time</a:t>
            </a:r>
          </a:p>
          <a:p>
            <a:pPr lvl="1"/>
            <a:r>
              <a:rPr lang="en-US" dirty="0"/>
              <a:t>Release time</a:t>
            </a:r>
          </a:p>
          <a:p>
            <a:pPr lvl="1"/>
            <a:r>
              <a:rPr lang="en-US" dirty="0"/>
              <a:t>Inject time</a:t>
            </a:r>
          </a:p>
          <a:p>
            <a:r>
              <a:rPr lang="en-US" dirty="0" smtClean="0"/>
              <a:t>When the pulse sequence is generated all the injection times are calculated based on the bit order, then the above four events are used to calculate each injection event. </a:t>
            </a:r>
          </a:p>
          <a:p>
            <a:r>
              <a:rPr lang="en-US" dirty="0" smtClean="0"/>
              <a:t>Events defined in the pulse sequence with any other event names are used as defined and can control other aspects of the experiment</a:t>
            </a:r>
            <a:r>
              <a:rPr lang="en-US" dirty="0" smtClean="0"/>
              <a:t>.</a:t>
            </a:r>
          </a:p>
          <a:p>
            <a:r>
              <a:rPr lang="en-US" dirty="0" smtClean="0"/>
              <a:t>Please note, the Injection time event’s start time must be set to zero</a:t>
            </a:r>
            <a:endParaRPr lang="en-US" dirty="0"/>
          </a:p>
        </p:txBody>
      </p:sp>
    </p:spTree>
    <p:extLst>
      <p:ext uri="{BB962C8B-B14F-4D97-AF65-F5344CB8AC3E}">
        <p14:creationId xmlns:p14="http://schemas.microsoft.com/office/powerpoint/2010/main" val="190200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392</TotalTime>
  <Words>1001</Words>
  <Application>Microsoft Macintosh PowerPoint</Application>
  <PresentationFormat>On-screen Show (4:3)</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MIPS Control Panel Timing Generator</vt:lpstr>
      <vt:lpstr>PowerPoint Presentation</vt:lpstr>
      <vt:lpstr>Control panel Interface</vt:lpstr>
      <vt:lpstr>Pulse sequence editor</vt:lpstr>
      <vt:lpstr>Pulse sequence editor Event definition</vt:lpstr>
      <vt:lpstr>Pulse sequence editor Frame parameters</vt:lpstr>
      <vt:lpstr>Pulse sequence editor Clock and trigger options</vt:lpstr>
      <vt:lpstr>Example pulse sequence</vt:lpstr>
      <vt:lpstr>Hadamard multiplexing </vt:lpstr>
    </vt:vector>
  </TitlesOfParts>
  <Company>PNNL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MIPS Control Panel Timing Generator</dc:title>
  <dc:creator>Gordon Anderson</dc:creator>
  <cp:lastModifiedBy>Gordon Anderson</cp:lastModifiedBy>
  <cp:revision>28</cp:revision>
  <dcterms:created xsi:type="dcterms:W3CDTF">2018-12-04T03:28:51Z</dcterms:created>
  <dcterms:modified xsi:type="dcterms:W3CDTF">2020-03-30T17:55:54Z</dcterms:modified>
</cp:coreProperties>
</file>