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media/image3.jpeg" ContentType="image/jpeg"/>
  <Override PartName="/ppt/media/image5.jpeg" ContentType="image/jpeg"/>
  <Override PartName="/ppt/media/image4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5009E4D-3489-4CC2-A789-1E90742804BF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935D77-4C3D-4976-84C8-953BA49F3CC0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E7E0D91-E259-4743-9EAE-F1A30AB1C16E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3C9057-BC37-43CC-861F-177532D9DD9D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Arixtra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	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4360" y="3843720"/>
            <a:ext cx="7335000" cy="187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Gordon Chalmers, CCRC, Dept of Computer Science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Experiments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Chemical shift changes as a function of temperature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Chemical shift differences between residue and the monosaccharide – negative indicates hydroxyl close to an electronegative atom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Exsy proton exchange – lower rate shows the relaxation is protected, e.g. a hydrogen bond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Hydrogen bonds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GlcA 3OH    GlcNS6S 2-N-sulfo                                85 92  consistent   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GlcNS6S  2NH   GlcNS3S6S 3-O-sulfo                      89 63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IdoA  3OH   GlcNS3S6S  N-sulfo                              35 2  consistent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IdoA  3OH    idoA2S  2-O-sulfo                               49  0  consistent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GlcNS6S  3OH   IdoA  O5                                        32  60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Exsy curve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Chemical exchange of hydroxyl and water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Radiation damping and T1 relaxation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Two functions and two additional term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Depends upon the rate constants and radiation-damping parameters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Small rate constant could be due to hydrogen bond of the OH which is slowing the interaction with the H20s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Chemical shifts, Temperature Dependent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0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Temperature coefficient  ppb/K,    ppm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Negative shift indicates the possibility of hydrogen bond – negative due to proximity of electronegative atom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GlcNS6S   OH3    11.2    -.008   13;8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GlcNS6S   OH4    10.5    -.160    14.2  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GlcA         OH2    9.9      -.006    22.6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GlcA         OH3    6.4      -.278    4.72   possible hydrogen bond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IdoA2S      OH3    11.4     N/A    5.73   possible hydrogen bond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GlcNS6S    OH3     9.1      -.199   25.9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ProtOn water chemical exchange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25" name="Content Placeholder 3" descr=""/>
          <p:cNvPicPr/>
          <p:nvPr/>
        </p:nvPicPr>
        <p:blipFill>
          <a:blip r:embed="rId1"/>
          <a:stretch/>
        </p:blipFill>
        <p:spPr>
          <a:xfrm>
            <a:off x="2116080" y="685800"/>
            <a:ext cx="5670360" cy="36144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8250480" y="2911320"/>
            <a:ext cx="28584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These two suggest hydrogen bonds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Both measurements agrees with Larive calculation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Both measurements agree with my calculations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8418960" y="546480"/>
            <a:ext cx="2774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Lower rate – hydroxyl is protected from exchange with water – indicative of a hydrogen bond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2</a:t>
            </a:r>
            <a:r>
              <a:rPr b="0" lang="en-US" sz="3600" spc="-1" strike="noStrike" baseline="30000" cap="all">
                <a:solidFill>
                  <a:srgbClr val="ffffff"/>
                </a:solidFill>
                <a:latin typeface="Century Gothic"/>
              </a:rPr>
              <a:t>nd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 paper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H-C-C-H couplings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H4-C4-O4-C’, C4-O4-C1'-H1‘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Angle distributions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Did not use trajectories, density functional theory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Also calculated bond lengths and angles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couplings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131" name="Table 2"/>
          <p:cNvGraphicFramePr/>
          <p:nvPr/>
        </p:nvGraphicFramePr>
        <p:xfrm>
          <a:off x="1325520" y="713880"/>
          <a:ext cx="7313760" cy="1645560"/>
        </p:xfrm>
        <a:graphic>
          <a:graphicData uri="http://schemas.openxmlformats.org/drawingml/2006/table">
            <a:tbl>
              <a:tblPr/>
              <a:tblGrid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  <a:gridCol w="609480"/>
              </a:tblGrid>
              <a:tr h="17100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3.6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10.4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8.5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6388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17100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3.8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7.2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2.4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3.1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6388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17100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3.5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10.7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9.3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9.9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6388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17100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7.5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9.9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6388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17100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3.8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10.3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9.6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10.1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  <p:sp>
        <p:nvSpPr>
          <p:cNvPr id="132" name="CustomShape 3"/>
          <p:cNvSpPr/>
          <p:nvPr/>
        </p:nvSpPr>
        <p:spPr>
          <a:xfrm>
            <a:off x="810360" y="231120"/>
            <a:ext cx="8039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H-C-C-H           1-2                       2-3                        3-4                        4-5 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33" name="Table 4"/>
          <p:cNvGraphicFramePr/>
          <p:nvPr/>
        </p:nvGraphicFramePr>
        <p:xfrm>
          <a:off x="2421000" y="3168720"/>
          <a:ext cx="8127720" cy="11120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  <a:gridCol w="20322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52f61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4.5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dd2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2.9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3.9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4.0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  <p:sp>
        <p:nvSpPr>
          <p:cNvPr id="134" name="CustomShape 5"/>
          <p:cNvSpPr/>
          <p:nvPr/>
        </p:nvSpPr>
        <p:spPr>
          <a:xfrm>
            <a:off x="523080" y="3570120"/>
            <a:ext cx="1830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H4-C4-O4-C1’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C4-O4-C1'-H1‘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Distribution of Ido conformations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Larive   60 % 2SO,  40 % 1C4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Hricovini    85 % 2SO,  15 %  `1C4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My trajectories  55 % 2SO  45 % 1C4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Also have a 10 microsecond of the Ido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My calculations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3J couplings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Population calculation of arixtra trajectories with and without 3OH charge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Ring population of Ido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Comparison with experiments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\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population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10 microseconds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graphicFrame>
        <p:nvGraphicFramePr>
          <p:cNvPr id="141" name="Table 3"/>
          <p:cNvGraphicFramePr/>
          <p:nvPr/>
        </p:nvGraphicFramePr>
        <p:xfrm>
          <a:off x="6401880" y="1578600"/>
          <a:ext cx="3572280" cy="2721960"/>
        </p:xfrm>
        <a:graphic>
          <a:graphicData uri="http://schemas.openxmlformats.org/drawingml/2006/table">
            <a:tbl>
              <a:tblPr/>
              <a:tblGrid>
                <a:gridCol w="1190520"/>
                <a:gridCol w="1190520"/>
                <a:gridCol w="1191240"/>
              </a:tblGrid>
              <a:tr h="27216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7216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7216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51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33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7216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7216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74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7216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7216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76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0.1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7216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72160"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92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272520"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  <p:sp>
        <p:nvSpPr>
          <p:cNvPr id="142" name="CustomShape 4"/>
          <p:cNvSpPr/>
          <p:nvPr/>
        </p:nvSpPr>
        <p:spPr>
          <a:xfrm>
            <a:off x="6674040" y="990720"/>
            <a:ext cx="32684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1C4            2SO         4C1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319640" y="1578600"/>
            <a:ext cx="171288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GlcNS6S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GlcA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GlcNS3S6S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IdoA2S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GlcNS6S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outline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Introduction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Two papers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First paper about hydrogen bonding – experimental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Second paper about NMR measurements and comparison with experiment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Hydroxyl-proton hydrogen bonding in the heparin oligosaccharide arixtra in aqueous solution, Larive, … 2013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Solution structure of heparin pentasaccharide: NMR and DFT analysis, Hricovini, 2015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Discussion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Arixtra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Pentasaccharide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Is anticoagulant if attached to the antithrombin-III protease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Inhibitor.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First synthesized in 1990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Picture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6" name="Content Placeholder 3" descr=""/>
          <p:cNvPicPr/>
          <p:nvPr/>
        </p:nvPicPr>
        <p:blipFill>
          <a:blip r:embed="rId1"/>
          <a:stretch/>
        </p:blipFill>
        <p:spPr>
          <a:xfrm>
            <a:off x="2392200" y="1108800"/>
            <a:ext cx="5117760" cy="276840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490840" y="493920"/>
            <a:ext cx="5254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GlcNS6S, GlcA, GlcNS3S6S, IdoA2S, GlcNS6S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Molecular dynamics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5 molecular dynamics trajectories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5, 6, 75, 9.3, 9.3 nanosecond trajectories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X-ray crystal structure Antithrombin-S195A factor Xa was used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Tip3p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Trajectories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 have 1 microsecond trajectories – 2SO, 1C4, 4C1 of IdoA2s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 have trajectories with the 3OH charge eliminated in the GlcNS6S or IdoA2S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Hydrogen bonds 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3" name="Content Placeholder 3" descr=""/>
          <p:cNvPicPr/>
          <p:nvPr/>
        </p:nvPicPr>
        <p:blipFill>
          <a:blip r:embed="rId1"/>
          <a:stretch/>
        </p:blipFill>
        <p:spPr>
          <a:xfrm>
            <a:off x="1263960" y="685800"/>
            <a:ext cx="8909640" cy="43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Content Placeholder 5" descr=""/>
          <p:cNvPicPr/>
          <p:nvPr/>
        </p:nvPicPr>
        <p:blipFill>
          <a:blip r:embed="rId1"/>
          <a:stretch/>
        </p:blipFill>
        <p:spPr>
          <a:xfrm>
            <a:off x="2174400" y="307440"/>
            <a:ext cx="7873200" cy="59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Content Placeholder 5" descr=""/>
          <p:cNvPicPr/>
          <p:nvPr/>
        </p:nvPicPr>
        <p:blipFill>
          <a:blip r:embed="rId1"/>
          <a:stretch/>
        </p:blipFill>
        <p:spPr>
          <a:xfrm>
            <a:off x="2132280" y="517680"/>
            <a:ext cx="7481880" cy="566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7278</TotalTime>
  <Application>LibreOffice/6.3.5.2$Linux_X86_64 LibreOffice_project/30$Build-2</Application>
  <Words>501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2016-09-21T11:10:38Z</dcterms:created>
  <dc:creator>chemistryGordon chemistryChalmers</dc:creator>
  <dc:description/>
  <dc:language>en-US</dc:language>
  <cp:lastModifiedBy>chemistryGordon chemistryChalmers</cp:lastModifiedBy>
  <dcterms:modified xsi:type="dcterms:W3CDTF">2016-09-26T12:48:11Z</dcterms:modified>
  <cp:revision>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