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png" ContentType="image/png"/>
  <Override PartName="/ppt/media/image3.jpeg" ContentType="image/jpeg"/>
  <Override PartName="/ppt/media/image4.gif" ContentType="image/gif"/>
  <Override PartName="/ppt/media/image5.gif" ContentType="image/gif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k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e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y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881E9A74-8CEB-4819-A448-5527B260172D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10/19/20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02C9D94-C4E7-44F1-9923-4CEA785FBDDD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  <p:sp>
        <p:nvSpPr>
          <p:cNvPr id="10" name="Line 11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cap="rnd"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Line 15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cap="rnd"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53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8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k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it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y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Edit Master text styles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CBBC2358-F1FD-4B71-BA00-5E79F4E323AA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10/19/20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1" name="PlaceHolder 10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2" name="PlaceHolder 11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2D724E0-8B0C-4CFC-A387-FC1B09C814B1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ww.casper.organ.su.se/casper/" TargetMode="External"/><Relationship Id="rId2" Type="http://schemas.openxmlformats.org/officeDocument/2006/relationships/hyperlink" Target="http://pubs.acs.org/doi/abs/10.1021/ac1032534" TargetMode="External"/><Relationship Id="rId3" Type="http://schemas.openxmlformats.org/officeDocument/2006/relationships/hyperlink" Target="http://pubs.acs.org/doi/abs/10.1021/ac1032534" TargetMode="External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Nuclear_magnetic_resonance" TargetMode="External"/><Relationship Id="rId2" Type="http://schemas.openxmlformats.org/officeDocument/2006/relationships/hyperlink" Target="https://en.wikipedia.org/wiki/Resonance" TargetMode="External"/><Relationship Id="rId3" Type="http://schemas.openxmlformats.org/officeDocument/2006/relationships/hyperlink" Target="https://en.wikipedia.org/wiki/Atomic_nucleus" TargetMode="External"/><Relationship Id="rId4" Type="http://schemas.openxmlformats.org/officeDocument/2006/relationships/hyperlink" Target="https://en.wikipedia.org/wiki/Molecule" TargetMode="External"/><Relationship Id="rId5" Type="http://schemas.openxmlformats.org/officeDocument/2006/relationships/hyperlink" Target="https://en.wikipedia.org/wiki/Chemical_shift#cite_note-1" TargetMode="External"/><Relationship Id="rId6" Type="http://schemas.openxmlformats.org/officeDocument/2006/relationships/hyperlink" Target="https://en.wikipedia.org/wiki/Chemical_shift#cite_note-2" TargetMode="External"/><Relationship Id="rId7" Type="http://schemas.openxmlformats.org/officeDocument/2006/relationships/hyperlink" Target="https://en.wikipedia.org/wiki/Chemical_shift#cite_note-3" TargetMode="External"/><Relationship Id="rId8" Type="http://schemas.openxmlformats.org/officeDocument/2006/relationships/hyperlink" Target="https://en.wikipedia.org/wiki/Photoemission_spectroscopy" TargetMode="External"/><Relationship Id="rId9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javascript:popupOBO(&apos;CMO:0000595&apos;,&apos;C3CS60073D&apos;)" TargetMode="External"/><Relationship Id="rId3" Type="http://schemas.openxmlformats.org/officeDocument/2006/relationships/hyperlink" Target="http://pubs.rsc.org/en/content/articlehtml/2013/cs/c3cs60073d#cit151" TargetMode="External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4360" y="685800"/>
            <a:ext cx="8000640" cy="2971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l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f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f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w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e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–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b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y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/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Go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rd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on 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Ch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al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m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er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s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De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pa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rt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m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en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t 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of 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Co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m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pu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ter 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Sci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en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ce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Co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m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ple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x 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Ca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rb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oh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yd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rat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e 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Re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se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arc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h 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Ce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nt</a:t>
            </a: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er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B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f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b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y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if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f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w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Carbon chemical shifts of carbohydrates can be almost predicted based on linkage analysis.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This was done before chemical shift prediction software.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1</a:t>
            </a:r>
            <a:r>
              <a:rPr b="0" lang="en-US" sz="3600" spc="-1" strike="noStrike" baseline="30000" cap="all">
                <a:solidFill>
                  <a:srgbClr val="ffffff"/>
                </a:solidFill>
                <a:latin typeface="Century Gothic"/>
              </a:rPr>
              <a:t>st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k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g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-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84360" y="496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 u="sng">
                <a:solidFill>
                  <a:srgbClr val="0a2335"/>
                </a:solidFill>
                <a:uFillTx/>
                <a:latin typeface="Century Gothic"/>
                <a:hlinkClick r:id="rId1"/>
              </a:rPr>
              <a:t>http://www.casper.organ.su.se/casper/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i="1" lang="en-US" sz="2000" spc="-1" strike="noStrike">
                <a:solidFill>
                  <a:srgbClr val="0f496f"/>
                </a:solidFill>
                <a:latin typeface="Century Gothic"/>
              </a:rPr>
              <a:t>Structure Analysis of Glycans by NMR Chemical Shift Prediction </a:t>
            </a:r>
            <a:br/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M. Lundborg and G. Widmalm; </a:t>
            </a:r>
            <a:r>
              <a:rPr b="0" i="1" lang="en-US" sz="2000" spc="-1" strike="noStrike">
                <a:solidFill>
                  <a:srgbClr val="0f496f"/>
                </a:solidFill>
                <a:latin typeface="Century Gothic"/>
              </a:rPr>
              <a:t>Anal. Chem.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</a:t>
            </a:r>
            <a:r>
              <a:rPr b="1" lang="en-US" sz="2000" spc="-1" strike="noStrike">
                <a:solidFill>
                  <a:srgbClr val="0f496f"/>
                </a:solidFill>
                <a:latin typeface="Century Gothic"/>
              </a:rPr>
              <a:t>2011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, </a:t>
            </a:r>
            <a:r>
              <a:rPr b="0" i="1" lang="en-US" sz="2000" spc="-1" strike="noStrike">
                <a:solidFill>
                  <a:srgbClr val="0f496f"/>
                </a:solidFill>
                <a:latin typeface="Century Gothic"/>
              </a:rPr>
              <a:t>83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, 1514-1517. </a:t>
            </a:r>
            <a:r>
              <a:rPr b="0" lang="en-US" sz="2000" spc="-1" strike="noStrike" u="sng">
                <a:solidFill>
                  <a:srgbClr val="0a2335"/>
                </a:solidFill>
                <a:uFillTx/>
                <a:latin typeface="Century Gothic"/>
                <a:hlinkClick r:id="rId2"/>
              </a:rPr>
              <a:t>Doi</a:t>
            </a:r>
            <a:r>
              <a:rPr b="0" lang="en-US" sz="2000" spc="-1" strike="noStrike" u="sng">
                <a:solidFill>
                  <a:srgbClr val="0a2335"/>
                </a:solidFill>
                <a:uFillTx/>
                <a:latin typeface="Century Gothic"/>
                <a:hlinkClick r:id="rId3"/>
              </a:rPr>
              <a:t>: 10.1021/ac1032534.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 u="sng">
                <a:solidFill>
                  <a:srgbClr val="0f496f"/>
                </a:solidFill>
                <a:uFillTx/>
                <a:latin typeface="Century Gothic"/>
              </a:rPr>
              <a:t>http://www.sciencedirect.com/science/article/pii/S0008621506000942?via%3Dihub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pic>
        <p:nvPicPr>
          <p:cNvPr id="122" name="Picture 2" descr="Unlabelled figure"/>
          <p:cNvPicPr/>
          <p:nvPr/>
        </p:nvPicPr>
        <p:blipFill>
          <a:blip r:embed="rId4"/>
          <a:stretch/>
        </p:blipFill>
        <p:spPr>
          <a:xfrm>
            <a:off x="3817080" y="3278520"/>
            <a:ext cx="4171680" cy="134280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837360" y="3214080"/>
            <a:ext cx="3016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Input observed carbon chemical shifts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784800" y="4151520"/>
            <a:ext cx="3092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Output possible structure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2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x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Input structure – calculate chemical shifts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Input chemical shifts and some information of the sugars – output best match in structure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Internet interface is useful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Can also be used without internet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w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u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8000"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Starts with monomers from a database of chemical shifts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Corrects these chemical shifts by including linkages of the sugars using a database of disaccharide chemical shifts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If possible, corrects again using a database of trisaccharide chemical shifts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The database includes approximately 40 carefully selected disaccharides and hundreds of monosaccharides in D20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if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Two well used packages –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ShiftX2  -  http://www.shiftx2.ca/ 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PPM/PPM1  -  http://spin.ccic.ohio-state.edu/index.php/ppm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Both use databases of known chemical shifts.  Proteins from the BMRB database are selected and used to create algorithms to generate chemical shifts. 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Neural networks are used in ppm1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if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x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2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,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1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Examples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Both use a pdb file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ShiftX2, PPM – single frame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PPM1 - trajectory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g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3247560" y="685800"/>
          <a:ext cx="3407400" cy="3614400"/>
        </p:xfrm>
        <a:graphic>
          <a:graphicData uri="http://schemas.openxmlformats.org/drawingml/2006/table">
            <a:tbl>
              <a:tblPr/>
              <a:tblGrid>
                <a:gridCol w="486720"/>
                <a:gridCol w="486720"/>
                <a:gridCol w="486720"/>
                <a:gridCol w="486720"/>
                <a:gridCol w="486720"/>
                <a:gridCol w="486720"/>
                <a:gridCol w="487080"/>
              </a:tblGrid>
              <a:tr h="14004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Feature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 baseline="30000">
                          <a:solidFill>
                            <a:srgbClr val="ffffff"/>
                          </a:solidFill>
                          <a:latin typeface="Century Gothic"/>
                        </a:rPr>
                        <a:t>13</a:t>
                      </a: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C′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 baseline="30000">
                          <a:solidFill>
                            <a:srgbClr val="ffffff"/>
                          </a:solidFill>
                          <a:latin typeface="Century Gothic"/>
                        </a:rPr>
                        <a:t>13</a:t>
                      </a: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Cα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 baseline="30000">
                          <a:solidFill>
                            <a:srgbClr val="ffffff"/>
                          </a:solidFill>
                          <a:latin typeface="Century Gothic"/>
                        </a:rPr>
                        <a:t>13</a:t>
                      </a: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Cβ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 baseline="30000">
                          <a:solidFill>
                            <a:srgbClr val="ffffff"/>
                          </a:solidFill>
                          <a:latin typeface="Century Gothic"/>
                        </a:rPr>
                        <a:t>1</a:t>
                      </a: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HN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 baseline="30000">
                          <a:solidFill>
                            <a:srgbClr val="ffffff"/>
                          </a:solidFill>
                          <a:latin typeface="Century Gothic"/>
                        </a:rPr>
                        <a:t>1</a:t>
                      </a: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Hα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 baseline="30000">
                          <a:solidFill>
                            <a:srgbClr val="ffffff"/>
                          </a:solidFill>
                          <a:latin typeface="Century Gothic"/>
                        </a:rPr>
                        <a:t>15</a:t>
                      </a: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N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24372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R. coil shift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22.5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50.0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58.5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3.0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21.3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35.9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15300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AA</a:t>
                      </a:r>
                      <a:r>
                        <a:rPr b="0" lang="en-US" sz="700" spc="-1" strike="noStrike" baseline="-25000">
                          <a:solidFill>
                            <a:srgbClr val="ffffff"/>
                          </a:solidFill>
                          <a:latin typeface="Century Gothic"/>
                        </a:rPr>
                        <a:t>i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0.6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11.6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15.4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0.5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0.8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3.4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15300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AA</a:t>
                      </a:r>
                      <a:r>
                        <a:rPr b="0" lang="en-US" sz="700" spc="-1" strike="noStrike" baseline="-25000">
                          <a:solidFill>
                            <a:srgbClr val="ffffff"/>
                          </a:solidFill>
                          <a:latin typeface="Century Gothic"/>
                        </a:rPr>
                        <a:t>i−1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0.4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0.4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0.2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2.9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15300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AA</a:t>
                      </a:r>
                      <a:r>
                        <a:rPr b="0" lang="en-US" sz="700" spc="-1" strike="noStrike" baseline="-25000">
                          <a:solidFill>
                            <a:srgbClr val="ffffff"/>
                          </a:solidFill>
                          <a:latin typeface="Century Gothic"/>
                        </a:rPr>
                        <a:t>i+1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2.3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1.0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0.7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15300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φ</a:t>
                      </a:r>
                      <a:r>
                        <a:rPr b="0" lang="en-US" sz="700" spc="-1" strike="noStrike" baseline="-25000">
                          <a:solidFill>
                            <a:srgbClr val="ffffff"/>
                          </a:solidFill>
                          <a:latin typeface="Century Gothic"/>
                        </a:rPr>
                        <a:t>i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5.8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11.0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8.1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4.4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29.9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4.5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15300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φ</a:t>
                      </a:r>
                      <a:r>
                        <a:rPr b="0" lang="en-US" sz="700" spc="-1" strike="noStrike" baseline="-25000">
                          <a:solidFill>
                            <a:srgbClr val="ffffff"/>
                          </a:solidFill>
                          <a:latin typeface="Century Gothic"/>
                        </a:rPr>
                        <a:t>i-1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0.6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0.4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2.1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1.0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2.1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15300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φ</a:t>
                      </a:r>
                      <a:r>
                        <a:rPr b="0" lang="en-US" sz="700" spc="-1" strike="noStrike" baseline="-25000">
                          <a:solidFill>
                            <a:srgbClr val="ffffff"/>
                          </a:solidFill>
                          <a:latin typeface="Century Gothic"/>
                        </a:rPr>
                        <a:t>i+1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3.6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1.1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0.6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0.9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0.9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15300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ψ</a:t>
                      </a:r>
                      <a:r>
                        <a:rPr b="0" lang="en-US" sz="700" spc="-1" strike="noStrike" baseline="-25000">
                          <a:solidFill>
                            <a:srgbClr val="ffffff"/>
                          </a:solidFill>
                          <a:latin typeface="Century Gothic"/>
                        </a:rPr>
                        <a:t>i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13.9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10.4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5.7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5.3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3.8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7.1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15300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ψ</a:t>
                      </a:r>
                      <a:r>
                        <a:rPr b="0" lang="en-US" sz="700" spc="-1" strike="noStrike" baseline="-25000">
                          <a:solidFill>
                            <a:srgbClr val="ffffff"/>
                          </a:solidFill>
                          <a:latin typeface="Century Gothic"/>
                        </a:rPr>
                        <a:t>i−1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1.4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0.2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15.3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0.4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18.7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15300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ψ</a:t>
                      </a:r>
                      <a:r>
                        <a:rPr b="0" lang="en-US" sz="700" spc="-1" strike="noStrike" baseline="-25000">
                          <a:solidFill>
                            <a:srgbClr val="ffffff"/>
                          </a:solidFill>
                          <a:latin typeface="Century Gothic"/>
                        </a:rPr>
                        <a:t>i+1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8.6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0.9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0.6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0.6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0.5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15300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ψ</a:t>
                      </a:r>
                      <a:r>
                        <a:rPr b="0" lang="en-US" sz="700" spc="-1" strike="noStrike" baseline="-25000">
                          <a:solidFill>
                            <a:srgbClr val="ffffff"/>
                          </a:solidFill>
                          <a:latin typeface="Century Gothic"/>
                        </a:rPr>
                        <a:t>i−2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0.4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0.2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0.2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5.9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0.4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0.5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15300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χ</a:t>
                      </a:r>
                      <a:r>
                        <a:rPr b="0" lang="en-US" sz="700" spc="-1" strike="noStrike" baseline="-25000">
                          <a:solidFill>
                            <a:srgbClr val="ffffff"/>
                          </a:solidFill>
                          <a:latin typeface="Century Gothic"/>
                        </a:rPr>
                        <a:t>1i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4.1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2.6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0.8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5.9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15300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χ</a:t>
                      </a:r>
                      <a:r>
                        <a:rPr b="0" lang="en-US" sz="700" spc="-1" strike="noStrike" baseline="-25000">
                          <a:solidFill>
                            <a:srgbClr val="ffffff"/>
                          </a:solidFill>
                          <a:latin typeface="Century Gothic"/>
                        </a:rPr>
                        <a:t>2i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3.1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2.2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1.4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0.5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0.4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1.6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15300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θ</a:t>
                      </a:r>
                      <a:r>
                        <a:rPr b="0" lang="en-US" sz="700" spc="-1" strike="noStrike" baseline="-25000">
                          <a:solidFill>
                            <a:srgbClr val="ffffff"/>
                          </a:solidFill>
                          <a:latin typeface="Century Gothic"/>
                        </a:rPr>
                        <a:t>i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2.3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0.6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5.3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0.8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0.5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15300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κ</a:t>
                      </a:r>
                      <a:r>
                        <a:rPr b="0" lang="en-US" sz="700" spc="-1" strike="noStrike" baseline="-25000">
                          <a:solidFill>
                            <a:srgbClr val="ffffff"/>
                          </a:solidFill>
                          <a:latin typeface="Century Gothic"/>
                        </a:rPr>
                        <a:t>i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2.5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0.2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3.1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0.4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0.4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15300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SS</a:t>
                      </a:r>
                      <a:r>
                        <a:rPr b="0" lang="en-US" sz="700" spc="-1" strike="noStrike" baseline="-25000">
                          <a:solidFill>
                            <a:srgbClr val="ffffff"/>
                          </a:solidFill>
                          <a:latin typeface="Century Gothic"/>
                        </a:rPr>
                        <a:t>i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8.1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0.6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0.0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24372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Electric field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0.0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0.0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2.7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12.9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0.0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24372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Ring current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0.0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0.5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0.9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11.5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11.2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0.6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24372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Surface area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4.2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0.2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1.2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0.6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0.5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  <a:tr h="243720"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Hbond effect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0.0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0.0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0.0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18.4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0.3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  <a:tc>
                  <a:txBody>
                    <a:bodyPr lIns="36360" rIns="36360" tIns="18000" bIns="18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7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0.0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marL="36360" marR="36360">
                    <a:noFill/>
                  </a:tcPr>
                </a:tc>
              </a:tr>
            </a:tbl>
          </a:graphicData>
        </a:graphic>
      </p:graphicFrame>
      <p:sp>
        <p:nvSpPr>
          <p:cNvPr id="135" name="CustomShape 3"/>
          <p:cNvSpPr/>
          <p:nvPr/>
        </p:nvSpPr>
        <p:spPr>
          <a:xfrm>
            <a:off x="0" y="-275400"/>
            <a:ext cx="12191760" cy="551160"/>
          </a:xfrm>
          <a:prstGeom prst="rect">
            <a:avLst/>
          </a:prstGeom>
          <a:solidFill>
            <a:srgbClr val="aaaaa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7520" bIns="47520" anchor="ctr">
            <a:sp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333333"/>
                </a:solidFill>
                <a:latin typeface="Source Sans Pro"/>
              </a:rPr>
              <a:t>Table 5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Arial"/>
              </a:rPr>
              <a:t>Relative (%) influence of the top 20 features or atomic property descriptors for the SHIFTX+ prediction module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333333"/>
                </a:solidFill>
                <a:latin typeface="Arial"/>
              </a:rPr>
              <a:t>The subscripts i−1, i and i+1 indicate the preceding, current and following residue (</a:t>
            </a:r>
            <a:r>
              <a:rPr b="0" i="1" lang="en-US" sz="1000" spc="-1" strike="noStrike">
                <a:solidFill>
                  <a:srgbClr val="333333"/>
                </a:solidFill>
                <a:latin typeface="Arial"/>
              </a:rPr>
              <a:t>AA</a:t>
            </a:r>
            <a:r>
              <a:rPr b="0" lang="en-US" sz="1000" spc="-1" strike="noStrike">
                <a:solidFill>
                  <a:srgbClr val="333333"/>
                </a:solidFill>
                <a:latin typeface="Arial"/>
              </a:rPr>
              <a:t> amino acid type, SS secondary structure)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7693200" y="964440"/>
            <a:ext cx="302076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This model uses linkages.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Unlike carbohydrates, this is not sufficient to model the database of protein pdbs.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u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y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f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7000"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The accuracy of protein chemical shift predictions is arguable.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Errors of predictions are underestimated.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Correlation coefficients    0.9800 (15N), 0.9959 (13CA), 0.9992 (13CB), 0.9676 (13CO), 0.9714 (1HN), 0.9744 (1HA)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RMS errors of 1.1169, 0.4412, 0.5163, 0.5330, 0.1711, and 0.1231 ppm,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The predictions do not accurately model the statistical distributions of the protein data bank.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if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x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2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b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 </a:t>
            </a:r>
            <a:br/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1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v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g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Uses a ‘corrected’ re-referenced database to create chemical shift prediction models.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Side chain atoms are a problem for both packages.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PPM1 can use the trajectory, unlike ShiftX2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u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y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f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f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w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Selected proteins from the databank are used in estimating how good the predictions are. 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The selection is not representative of the databank of deposited structures, unfortunately. 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Experience with the predictions shows that much work needs to be done for protein chemical shift predictions.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u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6000"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The information in this talk will be of practical use for interpreting nmr spectra.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Chemical shifts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Chemical shift prediction software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How these are calculated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Advantages/disadvantages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Goal : should be able to use software to predict chemical shifts for both carbohydrates and proteins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2000"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’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b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w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x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u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f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b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k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b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4" name="Content Placeholder 8" descr=""/>
          <p:cNvPicPr/>
          <p:nvPr/>
        </p:nvPicPr>
        <p:blipFill>
          <a:blip r:embed="rId1"/>
          <a:stretch/>
        </p:blipFill>
        <p:spPr>
          <a:xfrm>
            <a:off x="3757680" y="685800"/>
            <a:ext cx="2386800" cy="361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’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46" name="Content Placeholder 4" descr=""/>
          <p:cNvPicPr/>
          <p:nvPr/>
        </p:nvPicPr>
        <p:blipFill>
          <a:blip r:embed="rId1"/>
          <a:stretch/>
        </p:blipFill>
        <p:spPr>
          <a:xfrm>
            <a:off x="3350160" y="685800"/>
            <a:ext cx="3202200" cy="361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if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f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w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Much work has been done in developing chemical shift prediction software.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The protein databank has tighter restrictions in depositing information now, which should improve protein chemical shift prediction software.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Trajectory calculations have been shown in st6 calculations to give better chemical shift predictions than from a pdb file.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Chemical shift predictions are accurate for carbohydrates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Through bond calculations for carbohydrates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Not so accurate for proteins, especially large proteins.  Work has to be done to improve these calculations.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Through space calculations for proteins.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u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6000"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2 packages are described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Casper, RU-Glycoscience,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Shiftx2, PPM/PPM1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Much information has not been given about how these predictions were created.  Technical for proteins. 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These predictions can be used in spectrum prediction programs and peak assignment programs.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if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Important for interpreting spectra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Used to make spectra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Difficult to calculate for certain types of molecules – especially proteins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D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f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f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if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In </a:t>
            </a:r>
            <a:r>
              <a:rPr b="0" lang="en-US" sz="2000" spc="-1" strike="noStrike" u="sng">
                <a:solidFill>
                  <a:srgbClr val="0a2335"/>
                </a:solidFill>
                <a:uFillTx/>
                <a:latin typeface="Century Gothic"/>
                <a:hlinkClick r:id="rId1"/>
              </a:rPr>
              <a:t>nuclear magnetic resonance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(NMR) spectroscopy, the </a:t>
            </a:r>
            <a:r>
              <a:rPr b="1" lang="en-US" sz="2000" spc="-1" strike="noStrike">
                <a:solidFill>
                  <a:srgbClr val="0f496f"/>
                </a:solidFill>
                <a:latin typeface="Century Gothic"/>
              </a:rPr>
              <a:t>chemical shift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is the </a:t>
            </a:r>
            <a:r>
              <a:rPr b="0" lang="en-US" sz="2000" spc="-1" strike="noStrike" u="sng">
                <a:solidFill>
                  <a:srgbClr val="0a2335"/>
                </a:solidFill>
                <a:uFillTx/>
                <a:latin typeface="Century Gothic"/>
                <a:hlinkClick r:id="rId2"/>
              </a:rPr>
              <a:t>resonant frequency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of a </a:t>
            </a:r>
            <a:r>
              <a:rPr b="0" lang="en-US" sz="2000" spc="-1" strike="noStrike" u="sng">
                <a:solidFill>
                  <a:srgbClr val="0a2335"/>
                </a:solidFill>
                <a:uFillTx/>
                <a:latin typeface="Century Gothic"/>
                <a:hlinkClick r:id="rId3"/>
              </a:rPr>
              <a:t>nucleus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relative to a standard in a magnetic field. Often the position and number of chemical shifts are diagnostic of the structure of a </a:t>
            </a:r>
            <a:r>
              <a:rPr b="0" lang="en-US" sz="2000" spc="-1" strike="noStrike" u="sng">
                <a:solidFill>
                  <a:srgbClr val="0a2335"/>
                </a:solidFill>
                <a:uFillTx/>
                <a:latin typeface="Century Gothic"/>
                <a:hlinkClick r:id="rId4"/>
              </a:rPr>
              <a:t>molecule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.</a:t>
            </a:r>
            <a:r>
              <a:rPr b="0" lang="en-US" sz="2000" spc="-1" strike="noStrike" u="sng" baseline="30000">
                <a:solidFill>
                  <a:srgbClr val="0a2335"/>
                </a:solidFill>
                <a:uFillTx/>
                <a:latin typeface="Century Gothic"/>
                <a:hlinkClick r:id="rId5"/>
              </a:rPr>
              <a:t>[1]</a:t>
            </a:r>
            <a:r>
              <a:rPr b="0" lang="en-US" sz="2000" spc="-1" strike="noStrike" u="sng" baseline="30000">
                <a:solidFill>
                  <a:srgbClr val="0a2335"/>
                </a:solidFill>
                <a:uFillTx/>
                <a:latin typeface="Century Gothic"/>
                <a:hlinkClick r:id="rId6"/>
              </a:rPr>
              <a:t>[2]</a:t>
            </a:r>
            <a:r>
              <a:rPr b="0" lang="en-US" sz="2000" spc="-1" strike="noStrike" u="sng" baseline="30000">
                <a:solidFill>
                  <a:srgbClr val="0a2335"/>
                </a:solidFill>
                <a:uFillTx/>
                <a:latin typeface="Century Gothic"/>
                <a:hlinkClick r:id="rId7"/>
              </a:rPr>
              <a:t>[3]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Chemical shifts are also used to describe signals in other forms of spectroscopy such as </a:t>
            </a:r>
            <a:r>
              <a:rPr b="0" lang="en-US" sz="2000" spc="-1" strike="noStrike" u="sng">
                <a:solidFill>
                  <a:srgbClr val="0a2335"/>
                </a:solidFill>
                <a:uFillTx/>
                <a:latin typeface="Century Gothic"/>
                <a:hlinkClick r:id="rId8"/>
              </a:rPr>
              <a:t>photoemission spectroscopy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u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8" name="Content Placeholder 8" descr=""/>
          <p:cNvPicPr/>
          <p:nvPr/>
        </p:nvPicPr>
        <p:blipFill>
          <a:blip r:embed="rId1"/>
          <a:stretch/>
        </p:blipFill>
        <p:spPr>
          <a:xfrm>
            <a:off x="1847160" y="485280"/>
            <a:ext cx="6876000" cy="427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x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l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if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Amide protons of proteins   7-9 ppm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Methyl protons of proteins   -2 – 2 ppm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Sidechain protons   4-6 ppm  - messy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Nitrogens  approx. 120 ppm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" descr=""/>
          <p:cNvPicPr/>
          <p:nvPr/>
        </p:nvPicPr>
        <p:blipFill>
          <a:blip r:embed="rId1"/>
          <a:stretch/>
        </p:blipFill>
        <p:spPr>
          <a:xfrm>
            <a:off x="2578680" y="1377360"/>
            <a:ext cx="6869520" cy="2584800"/>
          </a:xfrm>
          <a:prstGeom prst="rect">
            <a:avLst/>
          </a:prstGeom>
          <a:ln>
            <a:noFill/>
          </a:ln>
        </p:spPr>
      </p:pic>
      <p:sp>
        <p:nvSpPr>
          <p:cNvPr id="112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60840" bIns="45000" anchor="ctr">
            <a:normAutofit fontScale="97000"/>
          </a:bodyPr>
          <a:p>
            <a:pPr>
              <a:lnSpc>
                <a:spcPct val="93000"/>
              </a:lnSpc>
              <a:spcBef>
                <a:spcPts val="1199"/>
              </a:spcBef>
              <a:spcAft>
                <a:spcPts val="1001"/>
              </a:spcAft>
            </a:pP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Fig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. 8 </a:t>
            </a:r>
            <a:r>
              <a:rPr b="0" lang="en-US" sz="1800" spc="-1" strike="noStrike" u="sng" cap="all">
                <a:solidFill>
                  <a:srgbClr val="0d2e46"/>
                </a:solidFill>
                <a:uFillTx/>
                <a:latin typeface="Arial"/>
                <a:hlinkClick r:id="rId2"/>
              </a:rPr>
              <a:t>13C NMR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ch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emi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ca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l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shi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ft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su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rf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ac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es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r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tw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tr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an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sg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ly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co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sid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ic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ca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rb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on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s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α-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(1–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4)-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lin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ke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d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D-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Gl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cp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dis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ac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ch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ari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de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s,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as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fu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nc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tio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n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of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gl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yc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osi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dic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bo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nd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dih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ra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ls</a:t>
            </a:r>
            <a:r>
              <a:rPr b="0" lang="en-US" sz="1800" spc="-1" strike="noStrike" u="sng" cap="all">
                <a:solidFill>
                  <a:srgbClr val="0d2e46"/>
                </a:solidFill>
                <a:uFillTx/>
                <a:latin typeface="Arial"/>
                <a:hlinkClick r:id="rId3"/>
              </a:rPr>
              <a:t>151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(re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pr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od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uc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ed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wi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th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pe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rm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iss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ion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, ©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El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se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vie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r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Ltd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.,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200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5).</a:t>
            </a:r>
            <a:br/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Se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rg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ey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ev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an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d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Mo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yn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a,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Ca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rb.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Re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s.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200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5 -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“...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ab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ini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tio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ch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emi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ca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l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shi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ft 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su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rf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ac</a:t>
            </a:r>
            <a:r>
              <a:rPr b="0" lang="en-US" sz="1800" spc="-1" strike="noStrike" cap="all">
                <a:solidFill>
                  <a:srgbClr val="000000"/>
                </a:solidFill>
                <a:latin typeface="Arial"/>
              </a:rPr>
              <a:t>es”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185840" y="659880"/>
            <a:ext cx="4242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Chemical shifts can be complicated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f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w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 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p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k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g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Carbohydrates -  Casper, RU-Glycoscience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Proteins – ShiftX2, ShiftY, PPM, PPM1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m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t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0000"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The prediction software uses databases of known chemical shift assignments.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This can work well for carbohydrates.   Carbohydrate chemical shifts are found from monomers (0</a:t>
            </a:r>
            <a:r>
              <a:rPr b="0" lang="en-US" sz="2000" spc="-1" strike="noStrike" baseline="30000">
                <a:solidFill>
                  <a:srgbClr val="0f496f"/>
                </a:solidFill>
                <a:latin typeface="Century Gothic"/>
              </a:rPr>
              <a:t>th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), disaccharides (1</a:t>
            </a:r>
            <a:r>
              <a:rPr b="0" lang="en-US" sz="2000" spc="-1" strike="noStrike" baseline="30000">
                <a:solidFill>
                  <a:srgbClr val="0f496f"/>
                </a:solidFill>
                <a:latin typeface="Century Gothic"/>
              </a:rPr>
              <a:t>st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), trisaccharides (2</a:t>
            </a:r>
            <a:r>
              <a:rPr b="0" lang="en-US" sz="2000" spc="-1" strike="noStrike" baseline="30000">
                <a:solidFill>
                  <a:srgbClr val="0f496f"/>
                </a:solidFill>
                <a:latin typeface="Century Gothic"/>
              </a:rPr>
              <a:t>nd</a:t>
            </a: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).  The chemical shifts are very correlated with sugar type and linkages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Not well for proteins.   Too much variation in the sidechain protons, for example.  Through space interactions are important for protein chemical shift calculations, unlike carbohydrates.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5827</TotalTime>
  <Application>LibreOffice/6.3.5.2$Linux_X86_64 LibreOffice_project/30$Build-2</Application>
  <Words>1099</Words>
  <Paragraphs>283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2017-11-16T13:34:36Z</dcterms:created>
  <dc:creator>chemistryGordon chemistryChalmers</dc:creator>
  <dc:description/>
  <dc:language>en-US</dc:language>
  <cp:lastModifiedBy>chemistryGordon chemistryChalmers</cp:lastModifiedBy>
  <dcterms:modified xsi:type="dcterms:W3CDTF">2017-11-20T14:43:00Z</dcterms:modified>
  <cp:revision>61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