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21.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slide19.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5.png" ContentType="image/png"/>
  <Override PartName="/ppt/media/image10.png" ContentType="image/png"/>
  <Override PartName="/ppt/media/image4.png" ContentType="image/png"/>
  <Override PartName="/ppt/media/image3.png" ContentType="image/png"/>
  <Override PartName="/ppt/media/image1.png" ContentType="image/png"/>
  <Override PartName="/ppt/media/image2.png" ContentType="image/png"/>
  <Override PartName="/ppt/media/image8.png" ContentType="image/png"/>
  <Override PartName="/ppt/media/image9.png" ContentType="image/png"/>
  <Override PartName="/ppt/media/image7.png" ContentType="image/png"/>
  <Override PartName="/ppt/media/image11.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28" name="PlaceHolder 2"/>
          <p:cNvSpPr>
            <a:spLocks noGrp="1"/>
          </p:cNvSpPr>
          <p:nvPr>
            <p:ph type="body"/>
          </p:nvPr>
        </p:nvSpPr>
        <p:spPr>
          <a:xfrm>
            <a:off x="1620000" y="1368000"/>
            <a:ext cx="810000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29" name="PlaceHolder 3"/>
          <p:cNvSpPr>
            <a:spLocks noGrp="1"/>
          </p:cNvSpPr>
          <p:nvPr>
            <p:ph type="body"/>
          </p:nvPr>
        </p:nvSpPr>
        <p:spPr>
          <a:xfrm>
            <a:off x="1620000" y="3085560"/>
            <a:ext cx="8100000" cy="156816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31" name="PlaceHolder 2"/>
          <p:cNvSpPr>
            <a:spLocks noGrp="1"/>
          </p:cNvSpPr>
          <p:nvPr>
            <p:ph type="body"/>
          </p:nvPr>
        </p:nvSpPr>
        <p:spPr>
          <a:xfrm>
            <a:off x="1620000" y="136800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32" name="PlaceHolder 3"/>
          <p:cNvSpPr>
            <a:spLocks noGrp="1"/>
          </p:cNvSpPr>
          <p:nvPr>
            <p:ph type="body"/>
          </p:nvPr>
        </p:nvSpPr>
        <p:spPr>
          <a:xfrm>
            <a:off x="5770440" y="136800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33" name="PlaceHolder 4"/>
          <p:cNvSpPr>
            <a:spLocks noGrp="1"/>
          </p:cNvSpPr>
          <p:nvPr>
            <p:ph type="body"/>
          </p:nvPr>
        </p:nvSpPr>
        <p:spPr>
          <a:xfrm>
            <a:off x="1620000" y="308556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34" name="PlaceHolder 5"/>
          <p:cNvSpPr>
            <a:spLocks noGrp="1"/>
          </p:cNvSpPr>
          <p:nvPr>
            <p:ph type="body"/>
          </p:nvPr>
        </p:nvSpPr>
        <p:spPr>
          <a:xfrm>
            <a:off x="5770440" y="308556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36" name="PlaceHolder 2"/>
          <p:cNvSpPr>
            <a:spLocks noGrp="1"/>
          </p:cNvSpPr>
          <p:nvPr>
            <p:ph type="body"/>
          </p:nvPr>
        </p:nvSpPr>
        <p:spPr>
          <a:xfrm>
            <a:off x="1620000" y="1368000"/>
            <a:ext cx="26078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37" name="PlaceHolder 3"/>
          <p:cNvSpPr>
            <a:spLocks noGrp="1"/>
          </p:cNvSpPr>
          <p:nvPr>
            <p:ph type="body"/>
          </p:nvPr>
        </p:nvSpPr>
        <p:spPr>
          <a:xfrm>
            <a:off x="4358520" y="1368000"/>
            <a:ext cx="26078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38" name="PlaceHolder 4"/>
          <p:cNvSpPr>
            <a:spLocks noGrp="1"/>
          </p:cNvSpPr>
          <p:nvPr>
            <p:ph type="body"/>
          </p:nvPr>
        </p:nvSpPr>
        <p:spPr>
          <a:xfrm>
            <a:off x="7097400" y="1368000"/>
            <a:ext cx="26078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39" name="PlaceHolder 5"/>
          <p:cNvSpPr>
            <a:spLocks noGrp="1"/>
          </p:cNvSpPr>
          <p:nvPr>
            <p:ph type="body"/>
          </p:nvPr>
        </p:nvSpPr>
        <p:spPr>
          <a:xfrm>
            <a:off x="1620000" y="3085560"/>
            <a:ext cx="26078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40" name="PlaceHolder 6"/>
          <p:cNvSpPr>
            <a:spLocks noGrp="1"/>
          </p:cNvSpPr>
          <p:nvPr>
            <p:ph type="body"/>
          </p:nvPr>
        </p:nvSpPr>
        <p:spPr>
          <a:xfrm>
            <a:off x="4358520" y="3085560"/>
            <a:ext cx="26078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41" name="PlaceHolder 7"/>
          <p:cNvSpPr>
            <a:spLocks noGrp="1"/>
          </p:cNvSpPr>
          <p:nvPr>
            <p:ph type="body"/>
          </p:nvPr>
        </p:nvSpPr>
        <p:spPr>
          <a:xfrm>
            <a:off x="7097400" y="3085560"/>
            <a:ext cx="2607840" cy="156816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7" name="PlaceHolder 2"/>
          <p:cNvSpPr>
            <a:spLocks noGrp="1"/>
          </p:cNvSpPr>
          <p:nvPr>
            <p:ph type="subTitle"/>
          </p:nvPr>
        </p:nvSpPr>
        <p:spPr>
          <a:xfrm>
            <a:off x="1620000" y="1368000"/>
            <a:ext cx="8100000" cy="3288240"/>
          </a:xfrm>
          <a:prstGeom prst="rect">
            <a:avLst/>
          </a:prstGeom>
        </p:spPr>
        <p:txBody>
          <a:bodyPr lIns="0" rIns="0" tIns="0" bIns="0" anchor="ctr">
            <a:noAutofit/>
          </a:bodyPr>
          <a:p>
            <a:pPr algn="ctr"/>
            <a:endParaRPr b="0" lang="en-US" sz="3200" spc="-1" strike="noStrike">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9" name="PlaceHolder 2"/>
          <p:cNvSpPr>
            <a:spLocks noGrp="1"/>
          </p:cNvSpPr>
          <p:nvPr>
            <p:ph type="body"/>
          </p:nvPr>
        </p:nvSpPr>
        <p:spPr>
          <a:xfrm>
            <a:off x="1620000" y="1368000"/>
            <a:ext cx="8100000" cy="328824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11" name="PlaceHolder 2"/>
          <p:cNvSpPr>
            <a:spLocks noGrp="1"/>
          </p:cNvSpPr>
          <p:nvPr>
            <p:ph type="body"/>
          </p:nvPr>
        </p:nvSpPr>
        <p:spPr>
          <a:xfrm>
            <a:off x="1620000" y="1368000"/>
            <a:ext cx="3952440" cy="3288240"/>
          </a:xfrm>
          <a:prstGeom prst="rect">
            <a:avLst/>
          </a:prstGeom>
        </p:spPr>
        <p:txBody>
          <a:bodyPr lIns="0" rIns="0" tIns="0" bIns="0">
            <a:normAutofit/>
          </a:bodyPr>
          <a:p>
            <a:endParaRPr b="0" lang="en-US" sz="2400" spc="-1" strike="noStrike">
              <a:solidFill>
                <a:srgbClr val="050505"/>
              </a:solidFill>
              <a:latin typeface="Arial"/>
            </a:endParaRPr>
          </a:p>
        </p:txBody>
      </p:sp>
      <p:sp>
        <p:nvSpPr>
          <p:cNvPr id="12" name="PlaceHolder 3"/>
          <p:cNvSpPr>
            <a:spLocks noGrp="1"/>
          </p:cNvSpPr>
          <p:nvPr>
            <p:ph type="body"/>
          </p:nvPr>
        </p:nvSpPr>
        <p:spPr>
          <a:xfrm>
            <a:off x="5770440" y="1368000"/>
            <a:ext cx="3952440" cy="328824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620000" y="216000"/>
            <a:ext cx="8100000" cy="4340160"/>
          </a:xfrm>
          <a:prstGeom prst="rect">
            <a:avLst/>
          </a:prstGeom>
        </p:spPr>
        <p:txBody>
          <a:bodyPr lIns="0" rIns="0" tIns="0" bIns="0" anchor="ctr">
            <a:noAutofit/>
          </a:bodyPr>
          <a:p>
            <a:pPr algn="ctr"/>
            <a:endParaRPr b="0" lang="en-US" sz="3200" spc="-1" strike="noStrike">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16" name="PlaceHolder 2"/>
          <p:cNvSpPr>
            <a:spLocks noGrp="1"/>
          </p:cNvSpPr>
          <p:nvPr>
            <p:ph type="body"/>
          </p:nvPr>
        </p:nvSpPr>
        <p:spPr>
          <a:xfrm>
            <a:off x="1620000" y="136800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17" name="PlaceHolder 3"/>
          <p:cNvSpPr>
            <a:spLocks noGrp="1"/>
          </p:cNvSpPr>
          <p:nvPr>
            <p:ph type="body"/>
          </p:nvPr>
        </p:nvSpPr>
        <p:spPr>
          <a:xfrm>
            <a:off x="5770440" y="1368000"/>
            <a:ext cx="3952440" cy="3288240"/>
          </a:xfrm>
          <a:prstGeom prst="rect">
            <a:avLst/>
          </a:prstGeom>
        </p:spPr>
        <p:txBody>
          <a:bodyPr lIns="0" rIns="0" tIns="0" bIns="0">
            <a:normAutofit/>
          </a:bodyPr>
          <a:p>
            <a:endParaRPr b="0" lang="en-US" sz="2400" spc="-1" strike="noStrike">
              <a:solidFill>
                <a:srgbClr val="050505"/>
              </a:solidFill>
              <a:latin typeface="Arial"/>
            </a:endParaRPr>
          </a:p>
        </p:txBody>
      </p:sp>
      <p:sp>
        <p:nvSpPr>
          <p:cNvPr id="18" name="PlaceHolder 4"/>
          <p:cNvSpPr>
            <a:spLocks noGrp="1"/>
          </p:cNvSpPr>
          <p:nvPr>
            <p:ph type="body"/>
          </p:nvPr>
        </p:nvSpPr>
        <p:spPr>
          <a:xfrm>
            <a:off x="1620000" y="308556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20" name="PlaceHolder 2"/>
          <p:cNvSpPr>
            <a:spLocks noGrp="1"/>
          </p:cNvSpPr>
          <p:nvPr>
            <p:ph type="body"/>
          </p:nvPr>
        </p:nvSpPr>
        <p:spPr>
          <a:xfrm>
            <a:off x="1620000" y="1368000"/>
            <a:ext cx="3952440" cy="3288240"/>
          </a:xfrm>
          <a:prstGeom prst="rect">
            <a:avLst/>
          </a:prstGeom>
        </p:spPr>
        <p:txBody>
          <a:bodyPr lIns="0" rIns="0" tIns="0" bIns="0">
            <a:normAutofit/>
          </a:bodyPr>
          <a:p>
            <a:endParaRPr b="0" lang="en-US" sz="2400" spc="-1" strike="noStrike">
              <a:solidFill>
                <a:srgbClr val="050505"/>
              </a:solidFill>
              <a:latin typeface="Arial"/>
            </a:endParaRPr>
          </a:p>
        </p:txBody>
      </p:sp>
      <p:sp>
        <p:nvSpPr>
          <p:cNvPr id="21" name="PlaceHolder 3"/>
          <p:cNvSpPr>
            <a:spLocks noGrp="1"/>
          </p:cNvSpPr>
          <p:nvPr>
            <p:ph type="body"/>
          </p:nvPr>
        </p:nvSpPr>
        <p:spPr>
          <a:xfrm>
            <a:off x="5770440" y="136800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22" name="PlaceHolder 4"/>
          <p:cNvSpPr>
            <a:spLocks noGrp="1"/>
          </p:cNvSpPr>
          <p:nvPr>
            <p:ph type="body"/>
          </p:nvPr>
        </p:nvSpPr>
        <p:spPr>
          <a:xfrm>
            <a:off x="5770440" y="308556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24" name="PlaceHolder 2"/>
          <p:cNvSpPr>
            <a:spLocks noGrp="1"/>
          </p:cNvSpPr>
          <p:nvPr>
            <p:ph type="body"/>
          </p:nvPr>
        </p:nvSpPr>
        <p:spPr>
          <a:xfrm>
            <a:off x="1620000" y="136800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25" name="PlaceHolder 3"/>
          <p:cNvSpPr>
            <a:spLocks noGrp="1"/>
          </p:cNvSpPr>
          <p:nvPr>
            <p:ph type="body"/>
          </p:nvPr>
        </p:nvSpPr>
        <p:spPr>
          <a:xfrm>
            <a:off x="5770440" y="136800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26" name="PlaceHolder 4"/>
          <p:cNvSpPr>
            <a:spLocks noGrp="1"/>
          </p:cNvSpPr>
          <p:nvPr>
            <p:ph type="body"/>
          </p:nvPr>
        </p:nvSpPr>
        <p:spPr>
          <a:xfrm>
            <a:off x="1620000" y="3085560"/>
            <a:ext cx="8100000" cy="156816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5760" cy="5670000"/>
          </a:xfrm>
          <a:prstGeom prst="rect">
            <a:avLst/>
          </a:prstGeom>
          <a:ln>
            <a:noFill/>
          </a:ln>
        </p:spPr>
      </p:pic>
      <p:sp>
        <p:nvSpPr>
          <p:cNvPr id="1"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r>
              <a:rPr b="0" lang="en-US" sz="3300" spc="-1" strike="noStrike">
                <a:solidFill>
                  <a:srgbClr val="050505"/>
                </a:solidFill>
                <a:latin typeface="Times New Roman"/>
              </a:rPr>
              <a:t>Click to edit the title text format</a:t>
            </a:r>
            <a:endParaRPr b="0" lang="en-US" sz="3300" spc="-1" strike="noStrike">
              <a:solidFill>
                <a:srgbClr val="050505"/>
              </a:solidFill>
              <a:latin typeface="Times New Roman"/>
            </a:endParaRPr>
          </a:p>
        </p:txBody>
      </p:sp>
      <p:sp>
        <p:nvSpPr>
          <p:cNvPr id="2" name="PlaceHolder 2"/>
          <p:cNvSpPr>
            <a:spLocks noGrp="1"/>
          </p:cNvSpPr>
          <p:nvPr>
            <p:ph type="body"/>
          </p:nvPr>
        </p:nvSpPr>
        <p:spPr>
          <a:xfrm>
            <a:off x="1620000" y="1368000"/>
            <a:ext cx="8100000" cy="3288240"/>
          </a:xfrm>
          <a:prstGeom prst="rect">
            <a:avLst/>
          </a:prstGeom>
        </p:spPr>
        <p:txBody>
          <a:bodyPr lIns="0" rIns="0" tIns="0" bIns="0">
            <a:normAutofit/>
          </a:bodyPr>
          <a:p>
            <a:pPr marL="432000" indent="-324000">
              <a:spcAft>
                <a:spcPts val="1060"/>
              </a:spcAft>
              <a:buClr>
                <a:srgbClr val="0066ff"/>
              </a:buClr>
              <a:buSzPct val="40000"/>
              <a:buFont typeface="Wingdings" charset="2"/>
              <a:buChar char=""/>
            </a:pPr>
            <a:r>
              <a:rPr b="0" lang="en-US" sz="2400" spc="-1" strike="noStrike">
                <a:solidFill>
                  <a:srgbClr val="050505"/>
                </a:solidFill>
                <a:latin typeface="Arial"/>
              </a:rPr>
              <a:t>Click to edit the outline text format</a:t>
            </a:r>
            <a:endParaRPr b="0" lang="en-US" sz="2400" spc="-1" strike="noStrike">
              <a:solidFill>
                <a:srgbClr val="050505"/>
              </a:solidFill>
              <a:latin typeface="Arial"/>
            </a:endParaRPr>
          </a:p>
          <a:p>
            <a:pPr lvl="1" marL="864000" indent="-324000">
              <a:spcAft>
                <a:spcPts val="848"/>
              </a:spcAft>
              <a:buClr>
                <a:srgbClr val="0066ff"/>
              </a:buClr>
              <a:buSzPct val="40000"/>
              <a:buFont typeface="Symbol" charset="2"/>
              <a:buChar char=""/>
            </a:pPr>
            <a:r>
              <a:rPr b="0" lang="en-US" sz="2090" spc="-1" strike="noStrike">
                <a:solidFill>
                  <a:srgbClr val="050505"/>
                </a:solidFill>
                <a:latin typeface="Arial"/>
              </a:rPr>
              <a:t>Second Outline Level</a:t>
            </a:r>
            <a:endParaRPr b="0" lang="en-US" sz="2090" spc="-1" strike="noStrike">
              <a:solidFill>
                <a:srgbClr val="050505"/>
              </a:solidFill>
              <a:latin typeface="Arial"/>
            </a:endParaRPr>
          </a:p>
          <a:p>
            <a:pPr lvl="2" marL="1296000" indent="-288000">
              <a:spcAft>
                <a:spcPts val="632"/>
              </a:spcAft>
              <a:buClr>
                <a:srgbClr val="0066ff"/>
              </a:buClr>
              <a:buSzPct val="40000"/>
              <a:buFont typeface="Wingdings" charset="2"/>
              <a:buChar char=""/>
            </a:pPr>
            <a:r>
              <a:rPr b="0" lang="en-US" sz="1800" spc="-1" strike="noStrike">
                <a:solidFill>
                  <a:srgbClr val="050505"/>
                </a:solidFill>
                <a:latin typeface="Arial"/>
              </a:rPr>
              <a:t>Third Outline Level</a:t>
            </a:r>
            <a:endParaRPr b="0" lang="en-US" sz="1800" spc="-1" strike="noStrike">
              <a:solidFill>
                <a:srgbClr val="050505"/>
              </a:solidFill>
              <a:latin typeface="Arial"/>
            </a:endParaRPr>
          </a:p>
          <a:p>
            <a:pPr lvl="3" marL="1728000" indent="-216000">
              <a:spcAft>
                <a:spcPts val="422"/>
              </a:spcAft>
              <a:buClr>
                <a:srgbClr val="0066ff"/>
              </a:buClr>
              <a:buSzPct val="40000"/>
              <a:buFont typeface="Symbol" charset="2"/>
              <a:buChar char=""/>
            </a:pPr>
            <a:r>
              <a:rPr b="0" lang="en-US" sz="1500" spc="-1" strike="noStrike">
                <a:solidFill>
                  <a:srgbClr val="050505"/>
                </a:solidFill>
                <a:latin typeface="Arial"/>
              </a:rPr>
              <a:t>Fourth Outline Level</a:t>
            </a:r>
            <a:endParaRPr b="0" lang="en-US" sz="1500" spc="-1" strike="noStrike">
              <a:solidFill>
                <a:srgbClr val="050505"/>
              </a:solidFill>
              <a:latin typeface="Arial"/>
            </a:endParaRPr>
          </a:p>
          <a:p>
            <a:pPr lvl="4" marL="2160000" indent="-216000">
              <a:spcAft>
                <a:spcPts val="210"/>
              </a:spcAft>
              <a:buClr>
                <a:srgbClr val="0066ff"/>
              </a:buClr>
              <a:buSzPct val="40000"/>
              <a:buFont typeface="Wingdings" charset="2"/>
              <a:buChar char=""/>
            </a:pPr>
            <a:r>
              <a:rPr b="0" lang="en-US" sz="1500" spc="-1" strike="noStrike">
                <a:solidFill>
                  <a:srgbClr val="050505"/>
                </a:solidFill>
                <a:latin typeface="Arial"/>
              </a:rPr>
              <a:t>Fifth Outline Level</a:t>
            </a:r>
            <a:endParaRPr b="0" lang="en-US" sz="1500" spc="-1" strike="noStrike">
              <a:solidFill>
                <a:srgbClr val="050505"/>
              </a:solidFill>
              <a:latin typeface="Arial"/>
            </a:endParaRPr>
          </a:p>
          <a:p>
            <a:pPr lvl="5" marL="2592000" indent="-216000">
              <a:spcAft>
                <a:spcPts val="210"/>
              </a:spcAft>
              <a:buClr>
                <a:srgbClr val="0066ff"/>
              </a:buClr>
              <a:buSzPct val="40000"/>
              <a:buFont typeface="Wingdings" charset="2"/>
              <a:buChar char=""/>
            </a:pPr>
            <a:r>
              <a:rPr b="0" lang="en-US" sz="1500" spc="-1" strike="noStrike">
                <a:solidFill>
                  <a:srgbClr val="050505"/>
                </a:solidFill>
                <a:latin typeface="Arial"/>
              </a:rPr>
              <a:t>Sixth Outline Level</a:t>
            </a:r>
            <a:endParaRPr b="0" lang="en-US" sz="1500" spc="-1" strike="noStrike">
              <a:solidFill>
                <a:srgbClr val="050505"/>
              </a:solidFill>
              <a:latin typeface="Arial"/>
            </a:endParaRPr>
          </a:p>
          <a:p>
            <a:pPr lvl="6" marL="3024000" indent="-216000">
              <a:spcAft>
                <a:spcPts val="210"/>
              </a:spcAft>
              <a:buClr>
                <a:srgbClr val="0066ff"/>
              </a:buClr>
              <a:buSzPct val="40000"/>
              <a:buFont typeface="Wingdings" charset="2"/>
              <a:buChar char=""/>
            </a:pPr>
            <a:r>
              <a:rPr b="0" lang="en-US" sz="1500" spc="-1" strike="noStrike">
                <a:solidFill>
                  <a:srgbClr val="050505"/>
                </a:solidFill>
                <a:latin typeface="Arial"/>
              </a:rPr>
              <a:t>Seventh Outline Level</a:t>
            </a:r>
            <a:endParaRPr b="0" lang="en-US" sz="1500" spc="-1" strike="noStrike">
              <a:solidFill>
                <a:srgbClr val="050505"/>
              </a:solidFill>
              <a:latin typeface="Arial"/>
            </a:endParaRPr>
          </a:p>
        </p:txBody>
      </p:sp>
      <p:sp>
        <p:nvSpPr>
          <p:cNvPr id="3" name="PlaceHolder 3"/>
          <p:cNvSpPr>
            <a:spLocks noGrp="1"/>
          </p:cNvSpPr>
          <p:nvPr>
            <p:ph type="dt"/>
          </p:nvPr>
        </p:nvSpPr>
        <p:spPr>
          <a:xfrm>
            <a:off x="1584000" y="5164920"/>
            <a:ext cx="2348280" cy="39060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 name="PlaceHolder 4"/>
          <p:cNvSpPr>
            <a:spLocks noGrp="1"/>
          </p:cNvSpPr>
          <p:nvPr>
            <p:ph type="ftr"/>
          </p:nvPr>
        </p:nvSpPr>
        <p:spPr>
          <a:xfrm>
            <a:off x="3987000" y="5164920"/>
            <a:ext cx="3195000" cy="390600"/>
          </a:xfrm>
          <a:prstGeom prst="rect">
            <a:avLst/>
          </a:prstGeom>
        </p:spPr>
        <p:txBody>
          <a:bodyPr lIns="0" rIns="0" tIns="0" bIns="0">
            <a:noAutofit/>
          </a:bodyPr>
          <a:p>
            <a:pPr algn="r"/>
            <a:r>
              <a:rPr b="0" lang="en-US" sz="1400" spc="-1" strike="noStrike">
                <a:latin typeface="Arial"/>
              </a:rPr>
              <a:t>&lt;footer&gt;</a:t>
            </a:r>
            <a:endParaRPr b="0" lang="en-US" sz="1400" spc="-1" strike="noStrike">
              <a:latin typeface="Arial"/>
            </a:endParaRPr>
          </a:p>
        </p:txBody>
      </p:sp>
      <p:sp>
        <p:nvSpPr>
          <p:cNvPr id="5" name="PlaceHolder 5"/>
          <p:cNvSpPr>
            <a:spLocks noGrp="1"/>
          </p:cNvSpPr>
          <p:nvPr>
            <p:ph type="sldNum"/>
          </p:nvPr>
        </p:nvSpPr>
        <p:spPr>
          <a:xfrm>
            <a:off x="7227000" y="5164920"/>
            <a:ext cx="2348280" cy="390600"/>
          </a:xfrm>
          <a:prstGeom prst="rect">
            <a:avLst/>
          </a:prstGeom>
        </p:spPr>
        <p:txBody>
          <a:bodyPr lIns="0" rIns="0" tIns="0" bIns="0">
            <a:noAutofit/>
          </a:bodyPr>
          <a:p>
            <a:pPr algn="r"/>
            <a:fld id="{72121DBF-DF52-40EE-A802-C587FC3ECBFC}"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hyperlink" Target="http://www.ebi.ac.uk/" TargetMode="External"/><Relationship Id="rId2" Type="http://schemas.openxmlformats.org/officeDocument/2006/relationships/hyperlink" Target="http://glycam.org/" TargetMode="External"/><Relationship Id="rId3"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Presentation 4/10/2020</a:t>
            </a:r>
            <a:br/>
            <a:endParaRPr b="0" lang="en-US" sz="3300" spc="-1" strike="noStrike">
              <a:solidFill>
                <a:srgbClr val="050505"/>
              </a:solidFill>
              <a:latin typeface="Times New Roman"/>
            </a:endParaRPr>
          </a:p>
        </p:txBody>
      </p:sp>
      <p:sp>
        <p:nvSpPr>
          <p:cNvPr id="43" name="TextShape 2"/>
          <p:cNvSpPr txBox="1"/>
          <p:nvPr/>
        </p:nvSpPr>
        <p:spPr>
          <a:xfrm>
            <a:off x="1554480" y="102960"/>
            <a:ext cx="8100000" cy="5417640"/>
          </a:xfrm>
          <a:prstGeom prst="rect">
            <a:avLst/>
          </a:prstGeom>
          <a:noFill/>
          <a:ln>
            <a:noFill/>
          </a:ln>
        </p:spPr>
        <p:txBody>
          <a:bodyPr lIns="0" rIns="0" tIns="0" bIns="0" anchor="ctr">
            <a:noAutofit/>
          </a:bodyPr>
          <a:p>
            <a:pPr algn="ctr"/>
            <a:endParaRPr b="0" lang="en-US" sz="3200" spc="-1" strike="noStrike">
              <a:latin typeface="Times New Roman"/>
            </a:endParaRPr>
          </a:p>
          <a:p>
            <a:pPr algn="ctr"/>
            <a:endParaRPr b="0" lang="en-US" sz="3200" spc="-1" strike="noStrike">
              <a:latin typeface="Times New Roman"/>
            </a:endParaRPr>
          </a:p>
          <a:p>
            <a:pPr algn="ctr"/>
            <a:r>
              <a:rPr b="0" lang="en-US" sz="2200" spc="-1" strike="noStrike">
                <a:latin typeface="Times New Roman"/>
              </a:rPr>
              <a:t>“</a:t>
            </a:r>
            <a:r>
              <a:rPr b="0" lang="en-US" sz="2000" spc="-1" strike="noStrike">
                <a:latin typeface="Times New Roman"/>
              </a:rPr>
              <a:t>The</a:t>
            </a:r>
            <a:r>
              <a:rPr b="0" lang="en-US" sz="2200" spc="-1" strike="noStrike">
                <a:latin typeface="Times New Roman"/>
              </a:rPr>
              <a:t> first-in-class peptide binder to the SARS-CoV-2 spike protein”, </a:t>
            </a:r>
            <a:r>
              <a:rPr b="0" lang="en-US" sz="2000" spc="-1" strike="noStrike">
                <a:latin typeface="Times New Roman"/>
              </a:rPr>
              <a:t>G. Zhang, S. Pomplun, A.R. Loftis, A. Loas, B.L. Pentelute, not published yet </a:t>
            </a:r>
            <a:endParaRPr b="0" lang="en-US" sz="2000" spc="-1" strike="noStrike">
              <a:latin typeface="Times New Roman"/>
            </a:endParaRPr>
          </a:p>
          <a:p>
            <a:pPr algn="ctr"/>
            <a:r>
              <a:rPr b="0" lang="en-US" sz="2000" spc="-1" strike="noStrike">
                <a:latin typeface="Times New Roman"/>
              </a:rPr>
              <a:t> </a:t>
            </a:r>
            <a:endParaRPr b="0" lang="en-US" sz="2000" spc="-1" strike="noStrike">
              <a:latin typeface="Times New Roman"/>
            </a:endParaRPr>
          </a:p>
          <a:p>
            <a:pPr algn="ctr"/>
            <a:r>
              <a:rPr b="0" lang="en-US" sz="2000" spc="-1" strike="noStrike">
                <a:latin typeface="Times New Roman"/>
              </a:rPr>
              <a:t>“</a:t>
            </a:r>
            <a:r>
              <a:rPr b="0" lang="en-US" sz="2000" spc="-1" strike="noStrike">
                <a:latin typeface="Times New Roman"/>
              </a:rPr>
              <a:t>Repurposing Therapeutics for COID-19: Supercomputer-Based Docking to the SARS-CoV-2 Viral Spike Protein and Viral Spike Protein-Human ACE2 Interface”, M.D. Smith and J.C. Smith, not published yet</a:t>
            </a:r>
            <a:endParaRPr b="0" lang="en-US" sz="2000" spc="-1" strike="noStrike">
              <a:latin typeface="Times New Roman"/>
            </a:endParaRPr>
          </a:p>
          <a:p>
            <a:pPr algn="ctr"/>
            <a:endParaRPr b="0" lang="en-US" sz="2000" spc="-1" strike="noStrike">
              <a:latin typeface="Times New Roman"/>
            </a:endParaRPr>
          </a:p>
          <a:p>
            <a:pPr algn="ctr"/>
            <a:endParaRPr b="0" lang="en-US" sz="2000" spc="-1" strike="noStrike">
              <a:latin typeface="Times New Roman"/>
            </a:endParaRPr>
          </a:p>
          <a:p>
            <a:pPr algn="ctr"/>
            <a:r>
              <a:rPr b="0" lang="en-US" sz="2000" spc="-1" strike="noStrike">
                <a:latin typeface="Times New Roman"/>
              </a:rPr>
              <a:t>Gordon Chalmers, RPI CBIS</a:t>
            </a:r>
            <a:endParaRPr b="0" lang="en-US" sz="2000" spc="-1" strike="noStrike">
              <a:latin typeface="Times New Roman"/>
            </a:endParaRPr>
          </a:p>
          <a:p>
            <a:pPr algn="ctr"/>
            <a:endParaRPr b="0" lang="en-US" sz="2000" spc="-1" strike="noStrike">
              <a:latin typeface="Times New Roman"/>
            </a:endParaRPr>
          </a:p>
          <a:p>
            <a:pPr algn="ctr"/>
            <a:endParaRPr b="0" lang="en-US" sz="20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Glycosylation comment</a:t>
            </a:r>
            <a:endParaRPr b="0" lang="en-US" sz="3300" spc="-1" strike="noStrike">
              <a:solidFill>
                <a:srgbClr val="050505"/>
              </a:solidFill>
              <a:latin typeface="Times New Roman"/>
            </a:endParaRPr>
          </a:p>
        </p:txBody>
      </p:sp>
      <p:sp>
        <p:nvSpPr>
          <p:cNvPr id="65" name="TextShape 2"/>
          <p:cNvSpPr txBox="1"/>
          <p:nvPr/>
        </p:nvSpPr>
        <p:spPr>
          <a:xfrm>
            <a:off x="1920240" y="1463040"/>
            <a:ext cx="7132320" cy="1472040"/>
          </a:xfrm>
          <a:prstGeom prst="rect">
            <a:avLst/>
          </a:prstGeom>
          <a:noFill/>
          <a:ln>
            <a:noFill/>
          </a:ln>
        </p:spPr>
        <p:txBody>
          <a:bodyPr lIns="90000" rIns="90000" tIns="45000" bIns="45000">
            <a:noAutofit/>
          </a:bodyPr>
          <a:p>
            <a:r>
              <a:rPr b="0" lang="en-US" sz="1300" spc="-1" strike="noStrike">
                <a:latin typeface="Arial"/>
              </a:rPr>
              <a:t>Glycosylation profile on coronavirus SARS-CoV-2 characterized by high-resolution LC-MS/MS. About 17N-glycosylation sites were found occupied out of 22 potential sites along with two O-glycosylation sites bearing core-1 type O-glycans.Some N-glycosylation sites were partially glycosylated.</a:t>
            </a:r>
            <a:endParaRPr b="0" lang="en-US" sz="1300" spc="-1" strike="noStrike">
              <a:latin typeface="Arial"/>
            </a:endParaRPr>
          </a:p>
        </p:txBody>
      </p:sp>
      <p:pic>
        <p:nvPicPr>
          <p:cNvPr id="66" name="" descr=""/>
          <p:cNvPicPr/>
          <p:nvPr/>
        </p:nvPicPr>
        <p:blipFill>
          <a:blip r:embed="rId1"/>
          <a:stretch/>
        </p:blipFill>
        <p:spPr>
          <a:xfrm>
            <a:off x="3263400" y="2205360"/>
            <a:ext cx="5432400" cy="30499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Use of SUMMIT</a:t>
            </a:r>
            <a:endParaRPr b="0" lang="en-US" sz="3300" spc="-1" strike="noStrike">
              <a:solidFill>
                <a:srgbClr val="050505"/>
              </a:solidFill>
              <a:latin typeface="Times New Roman"/>
            </a:endParaRPr>
          </a:p>
        </p:txBody>
      </p:sp>
      <p:sp>
        <p:nvSpPr>
          <p:cNvPr id="68" name="TextShape 2"/>
          <p:cNvSpPr txBox="1"/>
          <p:nvPr/>
        </p:nvSpPr>
        <p:spPr>
          <a:xfrm>
            <a:off x="1620000" y="1368000"/>
            <a:ext cx="8100000" cy="3288240"/>
          </a:xfrm>
          <a:prstGeom prst="rect">
            <a:avLst/>
          </a:prstGeom>
          <a:noFill/>
          <a:ln>
            <a:noFill/>
          </a:ln>
        </p:spPr>
        <p:txBody>
          <a:bodyPr lIns="0" rIns="0" tIns="0" bIns="0">
            <a:normAutofit fontScale="50000"/>
          </a:bodyPr>
          <a:p>
            <a:pPr marL="432000" indent="-324000">
              <a:spcAft>
                <a:spcPts val="1060"/>
              </a:spcAft>
              <a:buClr>
                <a:srgbClr val="0066ff"/>
              </a:buClr>
              <a:buSzPct val="40000"/>
              <a:buFont typeface="Wingdings" charset="2"/>
              <a:buChar char=""/>
            </a:pPr>
            <a:r>
              <a:rPr b="0" lang="en-US" sz="2200" spc="-1" strike="noStrike">
                <a:solidFill>
                  <a:srgbClr val="050505"/>
                </a:solidFill>
                <a:latin typeface="Arial"/>
              </a:rPr>
              <a:t>Smith and Smith screened the SWEETLEAD library to find potential binding molecules in the interface</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200" spc="-1" strike="noStrike">
                <a:solidFill>
                  <a:srgbClr val="050505"/>
                </a:solidFill>
                <a:latin typeface="Arial"/>
              </a:rPr>
              <a:t>200 peta flop supercomputer, 1.8 exaops genomic calculations in 2018</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200" spc="-1" strike="noStrike">
                <a:solidFill>
                  <a:srgbClr val="050505"/>
                </a:solidFill>
                <a:latin typeface="Arial"/>
              </a:rPr>
              <a:t>&gt;8000 molecules in this library</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200" spc="-1" strike="noStrike">
                <a:solidFill>
                  <a:srgbClr val="050505"/>
                </a:solidFill>
                <a:latin typeface="Arial"/>
              </a:rPr>
              <a:t>20 found with regulatory data, additional 27 also found, all with Vina scores between -7.0 and -7.4 kCa in the binding to the Spike S ACE2 interface</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200" spc="-1" strike="noStrike">
                <a:solidFill>
                  <a:srgbClr val="050505"/>
                </a:solidFill>
                <a:latin typeface="Arial"/>
              </a:rPr>
              <a:t>Next, examples</a:t>
            </a:r>
            <a:endParaRPr b="0" lang="en-US" sz="2200" spc="-1" strike="noStrike">
              <a:solidFill>
                <a:srgbClr val="050505"/>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Binding </a:t>
            </a:r>
            <a:endParaRPr b="0" lang="en-US" sz="3300" spc="-1" strike="noStrike">
              <a:solidFill>
                <a:srgbClr val="050505"/>
              </a:solidFill>
              <a:latin typeface="Times New Roman"/>
            </a:endParaRPr>
          </a:p>
        </p:txBody>
      </p:sp>
      <p:pic>
        <p:nvPicPr>
          <p:cNvPr id="70" name="" descr=""/>
          <p:cNvPicPr/>
          <p:nvPr/>
        </p:nvPicPr>
        <p:blipFill>
          <a:blip r:embed="rId1"/>
          <a:stretch/>
        </p:blipFill>
        <p:spPr>
          <a:xfrm>
            <a:off x="1858320" y="25560"/>
            <a:ext cx="6823440" cy="4366440"/>
          </a:xfrm>
          <a:prstGeom prst="rect">
            <a:avLst/>
          </a:prstGeom>
          <a:ln>
            <a:noFill/>
          </a:ln>
        </p:spPr>
      </p:pic>
      <p:sp>
        <p:nvSpPr>
          <p:cNvPr id="71" name="TextShape 2"/>
          <p:cNvSpPr txBox="1"/>
          <p:nvPr/>
        </p:nvSpPr>
        <p:spPr>
          <a:xfrm rot="18600">
            <a:off x="2007720" y="4209120"/>
            <a:ext cx="7941960" cy="1444680"/>
          </a:xfrm>
          <a:prstGeom prst="rect">
            <a:avLst/>
          </a:prstGeom>
          <a:noFill/>
          <a:ln>
            <a:noFill/>
          </a:ln>
        </p:spPr>
        <p:txBody>
          <a:bodyPr lIns="90000" rIns="90000" tIns="45000" bIns="45000">
            <a:noAutofit/>
          </a:bodyPr>
          <a:p>
            <a:r>
              <a:rPr b="0" lang="en-US" sz="1600" spc="-1" strike="noStrike">
                <a:latin typeface="Arial"/>
              </a:rPr>
              <a:t>Rendering of nCoV-2019 S-protein and ACE2 receptor complex. Orange ribbons represent the S-protein, purple corresponds to ACE2, and yellow is a highlight of the interface targeted for docking.  PDB: 2AJF from Spike S and ACE2 improved from SARS-Cov template</a:t>
            </a:r>
            <a:endParaRPr b="0" lang="en-US" sz="1600" spc="-1" strike="noStrike">
              <a:latin typeface="Arial"/>
            </a:endParaRPr>
          </a:p>
          <a:p>
            <a:endParaRPr b="0" lang="en-US" sz="1600" spc="-1" strike="noStrike">
              <a:latin typeface="Arial"/>
            </a:endParaRPr>
          </a:p>
          <a:p>
            <a:r>
              <a:rPr b="0" lang="en-US" sz="1600" spc="-1" strike="noStrike">
                <a:latin typeface="Arial"/>
              </a:rPr>
              <a:t>This is one image (i.e. pdb or frame), not the dynamical treatment.</a:t>
            </a:r>
            <a:endParaRPr b="0" lang="en-US" sz="1600" spc="-1" strike="noStrike">
              <a:latin typeface="Arial"/>
            </a:endParaRPr>
          </a:p>
        </p:txBody>
      </p:sp>
      <p:sp>
        <p:nvSpPr>
          <p:cNvPr id="72" name="TextShape 3"/>
          <p:cNvSpPr txBox="1"/>
          <p:nvPr/>
        </p:nvSpPr>
        <p:spPr>
          <a:xfrm>
            <a:off x="640080" y="-2194560"/>
            <a:ext cx="7406640" cy="346320"/>
          </a:xfrm>
          <a:prstGeom prst="rect">
            <a:avLst/>
          </a:prstGeom>
          <a:noFill/>
          <a:ln>
            <a:noFill/>
          </a:ln>
        </p:spPr>
        <p:txBody>
          <a:bodyPr lIns="90000" rIns="90000" tIns="45000" bIns="45000">
            <a:noAutofit/>
          </a:bodyPr>
          <a:p>
            <a:r>
              <a:rPr b="0" lang="en-US" sz="1800" spc="-1" strike="noStrike">
                <a:latin typeface="Arial"/>
              </a:rPr>
              <a:t>Binding of Spike S to ACE2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Example ligand to obstruct binding, Pemirolast</a:t>
            </a:r>
            <a:endParaRPr b="0" lang="en-US" sz="3300" spc="-1" strike="noStrike">
              <a:solidFill>
                <a:srgbClr val="050505"/>
              </a:solidFill>
              <a:latin typeface="Times New Roman"/>
            </a:endParaRPr>
          </a:p>
        </p:txBody>
      </p:sp>
      <p:pic>
        <p:nvPicPr>
          <p:cNvPr id="74" name="" descr=""/>
          <p:cNvPicPr/>
          <p:nvPr/>
        </p:nvPicPr>
        <p:blipFill>
          <a:blip r:embed="rId1"/>
          <a:stretch/>
        </p:blipFill>
        <p:spPr>
          <a:xfrm>
            <a:off x="2584800" y="974520"/>
            <a:ext cx="2857320" cy="2857320"/>
          </a:xfrm>
          <a:prstGeom prst="rect">
            <a:avLst/>
          </a:prstGeom>
          <a:ln>
            <a:noFill/>
          </a:ln>
        </p:spPr>
      </p:pic>
      <p:sp>
        <p:nvSpPr>
          <p:cNvPr id="75" name="TextShape 2"/>
          <p:cNvSpPr txBox="1"/>
          <p:nvPr/>
        </p:nvSpPr>
        <p:spPr>
          <a:xfrm>
            <a:off x="2377440" y="3666240"/>
            <a:ext cx="5852160" cy="1626120"/>
          </a:xfrm>
          <a:prstGeom prst="rect">
            <a:avLst/>
          </a:prstGeom>
          <a:noFill/>
          <a:ln>
            <a:noFill/>
          </a:ln>
        </p:spPr>
        <p:txBody>
          <a:bodyPr lIns="90000" rIns="90000" tIns="45000" bIns="45000">
            <a:noAutofit/>
          </a:bodyPr>
          <a:p>
            <a:r>
              <a:rPr b="0" lang="en-US" sz="1600" spc="-1" strike="noStrike">
                <a:latin typeface="Arial"/>
              </a:rPr>
              <a:t>Binds in the ACE-2 Spike S interface.  Vina score of -7.4 kCa.  Smith and Smith give 47 examples in their paper.</a:t>
            </a:r>
            <a:endParaRPr b="0" lang="en-US" sz="1600" spc="-1" strike="noStrike">
              <a:latin typeface="Arial"/>
            </a:endParaRPr>
          </a:p>
          <a:p>
            <a:endParaRPr b="0" lang="en-US" sz="1600" spc="-1" strike="noStrike">
              <a:latin typeface="Arial"/>
            </a:endParaRPr>
          </a:p>
          <a:p>
            <a:r>
              <a:rPr b="0" lang="en-US" sz="1600" spc="-1" strike="noStrike">
                <a:latin typeface="Arial"/>
              </a:rPr>
              <a:t>MD simulations were done to support the binding analysis of the molecules and to score.</a:t>
            </a:r>
            <a:endParaRPr b="0" lang="en-US" sz="1600" spc="-1" strike="noStrike">
              <a:latin typeface="Arial"/>
            </a:endParaRPr>
          </a:p>
        </p:txBody>
      </p:sp>
      <p:sp>
        <p:nvSpPr>
          <p:cNvPr id="76" name="TextShape 3"/>
          <p:cNvSpPr txBox="1"/>
          <p:nvPr/>
        </p:nvSpPr>
        <p:spPr>
          <a:xfrm>
            <a:off x="5819040" y="1377360"/>
            <a:ext cx="3566160" cy="1670400"/>
          </a:xfrm>
          <a:prstGeom prst="rect">
            <a:avLst/>
          </a:prstGeom>
          <a:noFill/>
          <a:ln>
            <a:noFill/>
          </a:ln>
        </p:spPr>
        <p:txBody>
          <a:bodyPr lIns="90000" rIns="90000" tIns="45000" bIns="45000">
            <a:noAutofit/>
          </a:bodyPr>
          <a:p>
            <a:r>
              <a:rPr b="0" lang="en-US" sz="1600" spc="-1" strike="noStrike">
                <a:latin typeface="Arial"/>
              </a:rPr>
              <a:t>Used for treating chronic asthma</a:t>
            </a:r>
            <a:endParaRPr b="0" lang="en-US" sz="1600" spc="-1" strike="noStrike">
              <a:latin typeface="Arial"/>
            </a:endParaRPr>
          </a:p>
          <a:p>
            <a:endParaRPr b="0" lang="en-US" sz="1600" spc="-1" strike="noStrike">
              <a:latin typeface="Arial"/>
            </a:endParaRPr>
          </a:p>
          <a:p>
            <a:r>
              <a:rPr b="0" lang="en-US" sz="1600" spc="-1" strike="noStrike">
                <a:latin typeface="Arial"/>
              </a:rPr>
              <a:t>Some of the small molecules in this study with moderate to high binding are already used for treatment of different diseases; ~half of what the authors found are not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Interaction of Pemirolast</a:t>
            </a:r>
            <a:endParaRPr b="0" lang="en-US" sz="3300" spc="-1" strike="noStrike">
              <a:solidFill>
                <a:srgbClr val="050505"/>
              </a:solidFill>
              <a:latin typeface="Times New Roman"/>
            </a:endParaRPr>
          </a:p>
        </p:txBody>
      </p:sp>
      <p:pic>
        <p:nvPicPr>
          <p:cNvPr id="78" name="" descr=""/>
          <p:cNvPicPr/>
          <p:nvPr/>
        </p:nvPicPr>
        <p:blipFill>
          <a:blip r:embed="rId1"/>
          <a:stretch/>
        </p:blipFill>
        <p:spPr>
          <a:xfrm rot="19800">
            <a:off x="2116440" y="1068120"/>
            <a:ext cx="4155480" cy="4206960"/>
          </a:xfrm>
          <a:prstGeom prst="rect">
            <a:avLst/>
          </a:prstGeom>
          <a:ln>
            <a:noFill/>
          </a:ln>
        </p:spPr>
      </p:pic>
      <p:sp>
        <p:nvSpPr>
          <p:cNvPr id="79" name="TextShape 2"/>
          <p:cNvSpPr txBox="1"/>
          <p:nvPr/>
        </p:nvSpPr>
        <p:spPr>
          <a:xfrm>
            <a:off x="6400800" y="1991160"/>
            <a:ext cx="3700440" cy="2304360"/>
          </a:xfrm>
          <a:prstGeom prst="rect">
            <a:avLst/>
          </a:prstGeom>
          <a:noFill/>
          <a:ln>
            <a:noFill/>
          </a:ln>
        </p:spPr>
        <p:txBody>
          <a:bodyPr lIns="90000" rIns="90000" tIns="45000" bIns="45000">
            <a:noAutofit/>
          </a:bodyPr>
          <a:p>
            <a:r>
              <a:rPr b="0" lang="en-US" sz="1800" spc="-1" strike="noStrike">
                <a:latin typeface="Arial"/>
              </a:rPr>
              <a:t>permirolast-protein interface interaction diagram (generated from MOE2016). </a:t>
            </a:r>
            <a:endParaRPr b="0" lang="en-US" sz="1800" spc="-1" strike="noStrike">
              <a:latin typeface="Arial"/>
            </a:endParaRPr>
          </a:p>
          <a:p>
            <a:endParaRPr b="0" lang="en-US" sz="1800" spc="-1" strike="noStrike">
              <a:latin typeface="Arial"/>
            </a:endParaRPr>
          </a:p>
          <a:p>
            <a:r>
              <a:rPr b="0" lang="en-US" sz="1800" spc="-1" strike="noStrike">
                <a:latin typeface="Arial"/>
              </a:rPr>
              <a:t>Residues with (A)</a:t>
            </a:r>
            <a:endParaRPr b="0" lang="en-US" sz="1800" spc="-1" strike="noStrike">
              <a:latin typeface="Arial"/>
            </a:endParaRPr>
          </a:p>
          <a:p>
            <a:r>
              <a:rPr b="0" lang="en-US" sz="1800" spc="-1" strike="noStrike">
                <a:latin typeface="Arial"/>
              </a:rPr>
              <a:t>correspond to the S-protein, while those with (B) correspond with the ACE2 receptor.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640080" y="0"/>
            <a:ext cx="907992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Ligand binding disrupts interface, Smith and Smith</a:t>
            </a:r>
            <a:endParaRPr b="0" lang="en-US" sz="3300" spc="-1" strike="noStrike">
              <a:solidFill>
                <a:srgbClr val="050505"/>
              </a:solidFill>
              <a:latin typeface="Times New Roman"/>
            </a:endParaRPr>
          </a:p>
        </p:txBody>
      </p:sp>
      <p:pic>
        <p:nvPicPr>
          <p:cNvPr id="81" name="" descr=""/>
          <p:cNvPicPr/>
          <p:nvPr/>
        </p:nvPicPr>
        <p:blipFill>
          <a:blip r:embed="rId1"/>
          <a:stretch/>
        </p:blipFill>
        <p:spPr>
          <a:xfrm rot="21578400">
            <a:off x="1810800" y="860400"/>
            <a:ext cx="4509720" cy="3657960"/>
          </a:xfrm>
          <a:prstGeom prst="rect">
            <a:avLst/>
          </a:prstGeom>
          <a:ln>
            <a:noFill/>
          </a:ln>
        </p:spPr>
      </p:pic>
      <p:sp>
        <p:nvSpPr>
          <p:cNvPr id="82" name="TextShape 2"/>
          <p:cNvSpPr txBox="1"/>
          <p:nvPr/>
        </p:nvSpPr>
        <p:spPr>
          <a:xfrm>
            <a:off x="1751040" y="4663800"/>
            <a:ext cx="8298720" cy="1626120"/>
          </a:xfrm>
          <a:prstGeom prst="rect">
            <a:avLst/>
          </a:prstGeom>
          <a:noFill/>
          <a:ln>
            <a:noFill/>
          </a:ln>
        </p:spPr>
        <p:txBody>
          <a:bodyPr lIns="90000" rIns="90000" tIns="45000" bIns="45000">
            <a:noAutofit/>
          </a:bodyPr>
          <a:p>
            <a:r>
              <a:rPr b="0" lang="en-US" sz="1400" spc="-1" strike="noStrike">
                <a:latin typeface="Arial"/>
              </a:rPr>
              <a:t>Renderings of four of the top scoring previously regulator approved small-molecules binding within the S-protein-ACE2 interface. A) pemirolast (ZincID: 5783214). B) isoniazid pyruvate (ZincID: 4974291). C) Nitrofurantoin (Zinc ID: 3875368). D) Eriodictyol (ZincID: 58117). Orange ribbons represent the S-protein and purple ribbons correspond to the ACE2 receptor</a:t>
            </a:r>
            <a:endParaRPr b="0" lang="en-US" sz="1400" spc="-1" strike="noStrike">
              <a:latin typeface="Arial"/>
            </a:endParaRPr>
          </a:p>
        </p:txBody>
      </p:sp>
      <p:sp>
        <p:nvSpPr>
          <p:cNvPr id="83" name="TextShape 3"/>
          <p:cNvSpPr txBox="1"/>
          <p:nvPr/>
        </p:nvSpPr>
        <p:spPr>
          <a:xfrm>
            <a:off x="6675120" y="1554480"/>
            <a:ext cx="3200400" cy="1956600"/>
          </a:xfrm>
          <a:prstGeom prst="rect">
            <a:avLst/>
          </a:prstGeom>
          <a:noFill/>
          <a:ln>
            <a:noFill/>
          </a:ln>
        </p:spPr>
        <p:txBody>
          <a:bodyPr lIns="90000" rIns="90000" tIns="45000" bIns="45000">
            <a:noAutofit/>
          </a:bodyPr>
          <a:p>
            <a:r>
              <a:rPr b="0" lang="en-US" sz="1400" spc="-1" strike="noStrike">
                <a:latin typeface="Arial"/>
              </a:rPr>
              <a:t>Small molecules</a:t>
            </a:r>
            <a:endParaRPr b="0" lang="en-US" sz="1400" spc="-1" strike="noStrike">
              <a:latin typeface="Arial"/>
            </a:endParaRPr>
          </a:p>
          <a:p>
            <a:endParaRPr b="0" lang="en-US" sz="1400" spc="-1" strike="noStrike">
              <a:latin typeface="Arial"/>
            </a:endParaRPr>
          </a:p>
          <a:p>
            <a:r>
              <a:rPr b="0" lang="en-US" sz="1400" spc="-1" strike="noStrike">
                <a:latin typeface="Arial"/>
              </a:rPr>
              <a:t>This study does not take into account of the effects of a large binding region.</a:t>
            </a:r>
            <a:endParaRPr b="0" lang="en-US" sz="1400" spc="-1" strike="noStrike">
              <a:latin typeface="Arial"/>
            </a:endParaRPr>
          </a:p>
          <a:p>
            <a:endParaRPr b="0" lang="en-US" sz="1400" spc="-1" strike="noStrike">
              <a:latin typeface="Arial"/>
            </a:endParaRPr>
          </a:p>
          <a:p>
            <a:r>
              <a:rPr b="0" lang="en-US" sz="1400" spc="-1" strike="noStrike">
                <a:latin typeface="Arial"/>
              </a:rPr>
              <a:t>However, good MD was done on a large set of possible inhibitors using SUMMIT.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1620000" y="13320"/>
            <a:ext cx="6518160" cy="46368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Optional – larger picture</a:t>
            </a:r>
            <a:endParaRPr b="0" lang="en-US" sz="3300" spc="-1" strike="noStrike">
              <a:solidFill>
                <a:srgbClr val="050505"/>
              </a:solidFill>
              <a:latin typeface="Times New Roman"/>
            </a:endParaRPr>
          </a:p>
        </p:txBody>
      </p:sp>
      <p:pic>
        <p:nvPicPr>
          <p:cNvPr id="85" name="" descr=""/>
          <p:cNvPicPr/>
          <p:nvPr/>
        </p:nvPicPr>
        <p:blipFill>
          <a:blip r:embed="rId1"/>
          <a:stretch/>
        </p:blipFill>
        <p:spPr>
          <a:xfrm rot="21578400">
            <a:off x="1826280" y="605520"/>
            <a:ext cx="5961240" cy="4835520"/>
          </a:xfrm>
          <a:prstGeom prst="rect">
            <a:avLst/>
          </a:prstGeom>
          <a:ln>
            <a:noFill/>
          </a:ln>
        </p:spPr>
      </p:pic>
      <p:sp>
        <p:nvSpPr>
          <p:cNvPr id="86" name="TextShape 2"/>
          <p:cNvSpPr txBox="1"/>
          <p:nvPr/>
        </p:nvSpPr>
        <p:spPr>
          <a:xfrm>
            <a:off x="8138160" y="1005840"/>
            <a:ext cx="1463040" cy="1148760"/>
          </a:xfrm>
          <a:prstGeom prst="rect">
            <a:avLst/>
          </a:prstGeom>
          <a:noFill/>
          <a:ln>
            <a:noFill/>
          </a:ln>
        </p:spPr>
        <p:txBody>
          <a:bodyPr lIns="90000" rIns="90000" tIns="45000" bIns="45000">
            <a:noAutofit/>
          </a:bodyPr>
          <a:p>
            <a:r>
              <a:rPr b="0" lang="en-US" sz="1500" spc="-1" strike="noStrike">
                <a:latin typeface="Arial"/>
              </a:rPr>
              <a:t>Note: residues different on Spike S side </a:t>
            </a:r>
            <a:endParaRPr b="0" lang="en-US" sz="1500" spc="-1" strike="noStrike">
              <a:latin typeface="Arial"/>
            </a:endParaRPr>
          </a:p>
          <a:p>
            <a:endParaRPr b="0" lang="en-US" sz="1500" spc="-1" strike="noStrike">
              <a:latin typeface="Arial"/>
            </a:endParaRPr>
          </a:p>
          <a:p>
            <a:r>
              <a:rPr b="0" lang="en-US" sz="1500" spc="-1" strike="noStrike">
                <a:latin typeface="Arial"/>
              </a:rPr>
              <a:t>purple</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Zhang et. al. and peptides</a:t>
            </a:r>
            <a:endParaRPr b="0" lang="en-US" sz="3300" spc="-1" strike="noStrike">
              <a:solidFill>
                <a:srgbClr val="050505"/>
              </a:solidFill>
              <a:latin typeface="Times New Roman"/>
            </a:endParaRPr>
          </a:p>
        </p:txBody>
      </p:sp>
      <p:sp>
        <p:nvSpPr>
          <p:cNvPr id="88" name="TextShape 2"/>
          <p:cNvSpPr txBox="1"/>
          <p:nvPr/>
        </p:nvSpPr>
        <p:spPr>
          <a:xfrm>
            <a:off x="1620000" y="1512000"/>
            <a:ext cx="8100000" cy="3288240"/>
          </a:xfrm>
          <a:prstGeom prst="rect">
            <a:avLst/>
          </a:prstGeom>
          <a:noFill/>
          <a:ln>
            <a:noFill/>
          </a:ln>
        </p:spPr>
        <p:txBody>
          <a:bodyPr lIns="0" rIns="0" tIns="0" bIns="0">
            <a:normAutofit fontScale="43000"/>
          </a:bodyPr>
          <a:p>
            <a:pPr marL="432000" indent="-324000">
              <a:spcAft>
                <a:spcPts val="1060"/>
              </a:spcAft>
              <a:buClr>
                <a:srgbClr val="0066ff"/>
              </a:buClr>
              <a:buSzPct val="40000"/>
              <a:buFont typeface="Wingdings" charset="2"/>
              <a:buChar char=""/>
            </a:pPr>
            <a:r>
              <a:rPr b="0" lang="en-US" sz="2200" spc="-1" strike="noStrike">
                <a:solidFill>
                  <a:srgbClr val="050505"/>
                </a:solidFill>
                <a:latin typeface="Arial"/>
              </a:rPr>
              <a:t>The interaction region at the interface is lengthy, and peptides were chosen for analysis, not small molecules</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200" spc="-1" strike="noStrike">
                <a:solidFill>
                  <a:srgbClr val="050505"/>
                </a:solidFill>
                <a:latin typeface="Arial"/>
              </a:rPr>
              <a:t>MD simulations are 200 ns – short for analysis of a protein, but it isn’t clear if the protein dynamics was used.  200 ns is appropriate for a less than 10 kDa molecule </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200" spc="-1" strike="noStrike">
                <a:solidFill>
                  <a:srgbClr val="050505"/>
                </a:solidFill>
                <a:latin typeface="Arial"/>
              </a:rPr>
              <a:t>Info was saved every 10 ps, not 2, which is typical, which would prohibit analysis of internal motion</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200" spc="-1" strike="noStrike">
                <a:solidFill>
                  <a:srgbClr val="050505"/>
                </a:solidFill>
                <a:latin typeface="Arial"/>
              </a:rPr>
              <a:t>Equilibration was done for only 2 ns – very short</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200" spc="-1" strike="noStrike">
                <a:solidFill>
                  <a:srgbClr val="050505"/>
                </a:solidFill>
                <a:latin typeface="Arial"/>
              </a:rPr>
              <a:t>Peptide sequence from ACE2, spike binding peptide 1 (SBP1), was found to bind however, experimentally</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200" spc="-1" strike="noStrike">
                <a:solidFill>
                  <a:srgbClr val="050505"/>
                </a:solidFill>
                <a:latin typeface="Arial"/>
              </a:rPr>
              <a:t>Binding with bio-layer interferometry showed affinity of 47 nM, compared with 14.4 nM for ACE2 – Spike S.  Possible obstruction of the ACE2 Spike S binding with larger affinity.</a:t>
            </a:r>
            <a:endParaRPr b="0" lang="en-US" sz="2200" spc="-1" strike="noStrike">
              <a:solidFill>
                <a:srgbClr val="050505"/>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2400" spc="-1" strike="noStrike">
                <a:solidFill>
                  <a:srgbClr val="050505"/>
                </a:solidFill>
                <a:latin typeface="Times New Roman"/>
              </a:rPr>
              <a:t>Sequence :IEEQAKTFLDKFNHEAEDLFYQS – 23 amino residues</a:t>
            </a:r>
            <a:endParaRPr b="0" lang="en-US" sz="2400" spc="-1" strike="noStrike">
              <a:solidFill>
                <a:srgbClr val="050505"/>
              </a:solidFill>
              <a:latin typeface="Times New Roman"/>
            </a:endParaRPr>
          </a:p>
        </p:txBody>
      </p:sp>
      <p:pic>
        <p:nvPicPr>
          <p:cNvPr id="90" name="" descr=""/>
          <p:cNvPicPr/>
          <p:nvPr/>
        </p:nvPicPr>
        <p:blipFill>
          <a:blip r:embed="rId1"/>
          <a:stretch/>
        </p:blipFill>
        <p:spPr>
          <a:xfrm rot="21562800">
            <a:off x="1238400" y="287280"/>
            <a:ext cx="7615080" cy="98611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MD Simulation</a:t>
            </a:r>
            <a:endParaRPr b="0" lang="en-US" sz="3300" spc="-1" strike="noStrike">
              <a:solidFill>
                <a:srgbClr val="050505"/>
              </a:solidFill>
              <a:latin typeface="Times New Roman"/>
            </a:endParaRPr>
          </a:p>
        </p:txBody>
      </p:sp>
      <p:pic>
        <p:nvPicPr>
          <p:cNvPr id="92" name="" descr=""/>
          <p:cNvPicPr/>
          <p:nvPr/>
        </p:nvPicPr>
        <p:blipFill>
          <a:blip r:embed="rId1"/>
          <a:stretch/>
        </p:blipFill>
        <p:spPr>
          <a:xfrm>
            <a:off x="2081160" y="1318320"/>
            <a:ext cx="6270120" cy="8138880"/>
          </a:xfrm>
          <a:prstGeom prst="rect">
            <a:avLst/>
          </a:prstGeom>
          <a:ln>
            <a:noFill/>
          </a:ln>
        </p:spPr>
      </p:pic>
      <p:sp>
        <p:nvSpPr>
          <p:cNvPr id="93" name="TextShape 2"/>
          <p:cNvSpPr txBox="1"/>
          <p:nvPr/>
        </p:nvSpPr>
        <p:spPr>
          <a:xfrm>
            <a:off x="7863840" y="1318320"/>
            <a:ext cx="2103120" cy="602280"/>
          </a:xfrm>
          <a:prstGeom prst="rect">
            <a:avLst/>
          </a:prstGeom>
          <a:noFill/>
          <a:ln>
            <a:noFill/>
          </a:ln>
        </p:spPr>
        <p:txBody>
          <a:bodyPr lIns="90000" rIns="90000" tIns="45000" bIns="45000">
            <a:noAutofit/>
          </a:bodyPr>
          <a:p>
            <a:r>
              <a:rPr b="0" lang="en-US" sz="1800" spc="-1" strike="noStrike">
                <a:latin typeface="Arial"/>
              </a:rPr>
              <a:t>RMSD is stable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Comparison of papers</a:t>
            </a:r>
            <a:endParaRPr b="0" lang="en-US" sz="3300" spc="-1" strike="noStrike">
              <a:solidFill>
                <a:srgbClr val="050505"/>
              </a:solidFill>
              <a:latin typeface="Times New Roman"/>
            </a:endParaRPr>
          </a:p>
        </p:txBody>
      </p:sp>
      <p:sp>
        <p:nvSpPr>
          <p:cNvPr id="45" name="TextShape 2"/>
          <p:cNvSpPr txBox="1"/>
          <p:nvPr/>
        </p:nvSpPr>
        <p:spPr>
          <a:xfrm>
            <a:off x="1620000" y="1368000"/>
            <a:ext cx="8100000" cy="3288240"/>
          </a:xfrm>
          <a:prstGeom prst="rect">
            <a:avLst/>
          </a:prstGeom>
          <a:noFill/>
          <a:ln>
            <a:noFill/>
          </a:ln>
        </p:spPr>
        <p:txBody>
          <a:bodyPr lIns="0" rIns="0" tIns="0" bIns="0">
            <a:normAutofit fontScale="88000"/>
          </a:bodyPr>
          <a:p>
            <a:pPr marL="432000" indent="-324000">
              <a:spcAft>
                <a:spcPts val="1060"/>
              </a:spcAft>
              <a:buClr>
                <a:srgbClr val="0066ff"/>
              </a:buClr>
              <a:buSzPct val="40000"/>
              <a:buFont typeface="Wingdings" charset="2"/>
              <a:buChar char=""/>
            </a:pPr>
            <a:r>
              <a:rPr b="0" lang="en-US" sz="1800" spc="-1" strike="noStrike">
                <a:solidFill>
                  <a:srgbClr val="050505"/>
                </a:solidFill>
                <a:latin typeface="Arial"/>
              </a:rPr>
              <a:t>Smith and Smith used small molecules, thorough MD, 1.6 microseconds for each in replica exchange modeling using GROMACS not Amber – with restraints-</a:t>
            </a: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800" spc="-1" strike="noStrike">
                <a:solidFill>
                  <a:srgbClr val="050505"/>
                </a:solidFill>
                <a:latin typeface="Arial"/>
              </a:rPr>
              <a:t>Zhang et. al. studied peptides and used short MD simulations</a:t>
            </a: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800" spc="-1" strike="noStrike">
                <a:solidFill>
                  <a:srgbClr val="050505"/>
                </a:solidFill>
                <a:latin typeface="Arial"/>
              </a:rPr>
              <a:t>Experimental work done to test the binding disruption in Zhang et. al. </a:t>
            </a: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800" spc="-1" strike="noStrike">
                <a:solidFill>
                  <a:srgbClr val="050505"/>
                </a:solidFill>
                <a:latin typeface="Arial"/>
              </a:rPr>
              <a:t>CoVs are a large family of enveloped, positive-sense, single-stranded RNA viruses that infect a broad range of vertebrates.</a:t>
            </a: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800" spc="-1" strike="noStrike">
                <a:solidFill>
                  <a:srgbClr val="050505"/>
                </a:solidFill>
                <a:latin typeface="Arial"/>
              </a:rPr>
              <a:t>Severe acute respiratory syndrome coronavirus </a:t>
            </a:r>
            <a:endParaRPr b="0" lang="en-US" sz="1800" spc="-1" strike="noStrike">
              <a:solidFill>
                <a:srgbClr val="050505"/>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Advantages of using peptides</a:t>
            </a:r>
            <a:endParaRPr b="0" lang="en-US" sz="3300" spc="-1" strike="noStrike">
              <a:solidFill>
                <a:srgbClr val="050505"/>
              </a:solidFill>
              <a:latin typeface="Times New Roman"/>
            </a:endParaRPr>
          </a:p>
        </p:txBody>
      </p:sp>
      <p:sp>
        <p:nvSpPr>
          <p:cNvPr id="95" name="TextShape 2"/>
          <p:cNvSpPr txBox="1"/>
          <p:nvPr/>
        </p:nvSpPr>
        <p:spPr>
          <a:xfrm>
            <a:off x="1620000" y="1368000"/>
            <a:ext cx="8100000" cy="3288240"/>
          </a:xfrm>
          <a:prstGeom prst="rect">
            <a:avLst/>
          </a:prstGeom>
          <a:noFill/>
          <a:ln>
            <a:noFill/>
          </a:ln>
        </p:spPr>
        <p:txBody>
          <a:bodyPr lIns="0" rIns="0" tIns="0" bIns="0">
            <a:normAutofit/>
          </a:bodyPr>
          <a:p>
            <a:pPr marL="432000" indent="-324000">
              <a:spcAft>
                <a:spcPts val="1060"/>
              </a:spcAft>
              <a:buClr>
                <a:srgbClr val="0066ff"/>
              </a:buClr>
              <a:buSzPct val="40000"/>
              <a:buFont typeface="Wingdings" charset="2"/>
              <a:buChar char=""/>
            </a:pPr>
            <a:endParaRPr b="0" lang="en-US"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600" spc="-1" strike="noStrike">
                <a:solidFill>
                  <a:srgbClr val="050505"/>
                </a:solidFill>
                <a:latin typeface="Arial"/>
              </a:rPr>
              <a:t>Peptide is taken from the alpha1 helix of ACE2</a:t>
            </a:r>
            <a:endParaRPr b="0" lang="en-US" sz="16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16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600" spc="-1" strike="noStrike">
                <a:solidFill>
                  <a:srgbClr val="050505"/>
                </a:solidFill>
                <a:latin typeface="Arial"/>
              </a:rPr>
              <a:t>Claim is that it should be well tolerated in the immune system as a result</a:t>
            </a:r>
            <a:endParaRPr b="0" lang="en-US" sz="16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16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600" spc="-1" strike="noStrike">
                <a:solidFill>
                  <a:srgbClr val="050505"/>
                </a:solidFill>
                <a:latin typeface="Arial"/>
              </a:rPr>
              <a:t>Easy to make 10’s of milligrams in 1.5 hours with 95% purity </a:t>
            </a:r>
            <a:endParaRPr b="0" lang="en-US" sz="1600" spc="-1" strike="noStrike">
              <a:solidFill>
                <a:srgbClr val="050505"/>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Approach comparison</a:t>
            </a:r>
            <a:endParaRPr b="0" lang="en-US" sz="3300" spc="-1" strike="noStrike">
              <a:solidFill>
                <a:srgbClr val="050505"/>
              </a:solidFill>
              <a:latin typeface="Times New Roman"/>
            </a:endParaRPr>
          </a:p>
        </p:txBody>
      </p:sp>
      <p:sp>
        <p:nvSpPr>
          <p:cNvPr id="97" name="TextShape 2"/>
          <p:cNvSpPr txBox="1"/>
          <p:nvPr/>
        </p:nvSpPr>
        <p:spPr>
          <a:xfrm>
            <a:off x="1620000" y="1692000"/>
            <a:ext cx="8100000" cy="3288240"/>
          </a:xfrm>
          <a:prstGeom prst="rect">
            <a:avLst/>
          </a:prstGeom>
          <a:noFill/>
          <a:ln>
            <a:noFill/>
          </a:ln>
        </p:spPr>
        <p:txBody>
          <a:bodyPr lIns="0" rIns="0" tIns="0" bIns="0">
            <a:normAutofit/>
          </a:bodyPr>
          <a:p>
            <a:pPr marL="432000" indent="-324000">
              <a:spcAft>
                <a:spcPts val="1060"/>
              </a:spcAft>
              <a:buClr>
                <a:srgbClr val="0066ff"/>
              </a:buClr>
              <a:buSzPct val="40000"/>
              <a:buFont typeface="Wingdings" charset="2"/>
              <a:buChar char=""/>
            </a:pPr>
            <a:r>
              <a:rPr b="0" lang="en-US" sz="1600" spc="-1" strike="noStrike">
                <a:solidFill>
                  <a:srgbClr val="050505"/>
                </a:solidFill>
                <a:latin typeface="Arial"/>
              </a:rPr>
              <a:t>Smith and Smith used small molecules, but screened from thousands of them, some of which are used in clinical medicine</a:t>
            </a:r>
            <a:endParaRPr b="0" lang="en-US" sz="16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600" spc="-1" strike="noStrike">
                <a:solidFill>
                  <a:srgbClr val="050505"/>
                </a:solidFill>
                <a:latin typeface="Arial"/>
              </a:rPr>
              <a:t>Zhang et. al. used larger molecules – pointed out that small molecules are much harder to obstruct protein-protein interactions</a:t>
            </a:r>
            <a:endParaRPr b="0" lang="en-US" sz="16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16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600" spc="-1" strike="noStrike">
                <a:solidFill>
                  <a:srgbClr val="050505"/>
                </a:solidFill>
                <a:latin typeface="Arial"/>
              </a:rPr>
              <a:t>These potential drugs have not been used in clinical trials except for some of the small molecules in treatment of other diseases </a:t>
            </a:r>
            <a:endParaRPr b="0" lang="en-US" sz="16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1600" spc="-1" strike="noStrike">
              <a:solidFill>
                <a:srgbClr val="050505"/>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NMR</a:t>
            </a:r>
            <a:endParaRPr b="0" lang="en-US" sz="3300" spc="-1" strike="noStrike">
              <a:solidFill>
                <a:srgbClr val="050505"/>
              </a:solidFill>
              <a:latin typeface="Times New Roman"/>
            </a:endParaRPr>
          </a:p>
        </p:txBody>
      </p:sp>
      <p:sp>
        <p:nvSpPr>
          <p:cNvPr id="99" name="TextShape 2"/>
          <p:cNvSpPr txBox="1"/>
          <p:nvPr/>
        </p:nvSpPr>
        <p:spPr>
          <a:xfrm>
            <a:off x="1620000" y="1368000"/>
            <a:ext cx="8100000" cy="3288240"/>
          </a:xfrm>
          <a:prstGeom prst="rect">
            <a:avLst/>
          </a:prstGeom>
          <a:noFill/>
          <a:ln>
            <a:noFill/>
          </a:ln>
        </p:spPr>
        <p:txBody>
          <a:bodyPr lIns="0" rIns="0" tIns="0" bIns="0">
            <a:normAutofit fontScale="78000"/>
          </a:bodyPr>
          <a:p>
            <a:pPr marL="432000" indent="-324000">
              <a:spcAft>
                <a:spcPts val="1060"/>
              </a:spcAft>
              <a:buClr>
                <a:srgbClr val="0066ff"/>
              </a:buClr>
              <a:buSzPct val="40000"/>
              <a:buFont typeface="Wingdings" charset="2"/>
              <a:buChar char=""/>
            </a:pPr>
            <a:endParaRPr b="0" lang="en-US"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800" spc="-1" strike="noStrike">
                <a:solidFill>
                  <a:srgbClr val="050505"/>
                </a:solidFill>
                <a:latin typeface="Arial"/>
              </a:rPr>
              <a:t>Much computational work, especially by Smith and Smith</a:t>
            </a: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800" spc="-1" strike="noStrike">
                <a:solidFill>
                  <a:srgbClr val="050505"/>
                </a:solidFill>
                <a:latin typeface="Arial"/>
              </a:rPr>
              <a:t>BLI used in experimental work in Zhang et. al.  </a:t>
            </a: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800" spc="-1" strike="noStrike">
                <a:solidFill>
                  <a:srgbClr val="050505"/>
                </a:solidFill>
                <a:latin typeface="Arial"/>
              </a:rPr>
              <a:t>Could be useful to examine NMR saturation difference transfer experiments for binding and structure</a:t>
            </a: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800" spc="-1" strike="noStrike">
                <a:solidFill>
                  <a:srgbClr val="050505"/>
                </a:solidFill>
                <a:latin typeface="Arial"/>
              </a:rPr>
              <a:t>Not aware of a full MD simulation of the glycosylated Spike S protein, but this is in the works at UGA for example</a:t>
            </a: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800" spc="-1" strike="noStrike">
                <a:solidFill>
                  <a:srgbClr val="050505"/>
                </a:solidFill>
                <a:latin typeface="Arial"/>
              </a:rPr>
              <a:t>Conformations are important for binding, which means longer MD trajectories are required to explore the dynamics (1 millisecond?)</a:t>
            </a:r>
            <a:endParaRPr b="0" lang="en-US" sz="1800" spc="-1" strike="noStrike">
              <a:solidFill>
                <a:srgbClr val="050505"/>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Conclusions</a:t>
            </a:r>
            <a:endParaRPr b="0" lang="en-US" sz="3300" spc="-1" strike="noStrike">
              <a:solidFill>
                <a:srgbClr val="050505"/>
              </a:solidFill>
              <a:latin typeface="Times New Roman"/>
            </a:endParaRPr>
          </a:p>
        </p:txBody>
      </p:sp>
      <p:sp>
        <p:nvSpPr>
          <p:cNvPr id="101" name="TextShape 2"/>
          <p:cNvSpPr txBox="1"/>
          <p:nvPr/>
        </p:nvSpPr>
        <p:spPr>
          <a:xfrm>
            <a:off x="1620000" y="1368000"/>
            <a:ext cx="8100000" cy="3288240"/>
          </a:xfrm>
          <a:prstGeom prst="rect">
            <a:avLst/>
          </a:prstGeom>
          <a:noFill/>
          <a:ln>
            <a:noFill/>
          </a:ln>
        </p:spPr>
        <p:txBody>
          <a:bodyPr lIns="0" rIns="0" tIns="0" bIns="0">
            <a:normAutofit/>
          </a:bodyPr>
          <a:p>
            <a:pPr marL="432000" indent="-324000">
              <a:spcAft>
                <a:spcPts val="1060"/>
              </a:spcAft>
              <a:buClr>
                <a:srgbClr val="0066ff"/>
              </a:buClr>
              <a:buSzPct val="40000"/>
              <a:buFont typeface="Wingdings" charset="2"/>
              <a:buChar char=""/>
            </a:pPr>
            <a:r>
              <a:rPr b="0" lang="en-US" sz="1500" spc="-1" strike="noStrike">
                <a:solidFill>
                  <a:srgbClr val="050505"/>
                </a:solidFill>
                <a:latin typeface="Arial"/>
              </a:rPr>
              <a:t>Different types of molecules have been found computationally and experimentally that suppress or obstruct the Spike S protein of SARS-Cov-2 with the ACE2 part of the host cell</a:t>
            </a:r>
            <a:endParaRPr b="0" lang="en-US" sz="15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500" spc="-1" strike="noStrike">
                <a:solidFill>
                  <a:srgbClr val="050505"/>
                </a:solidFill>
                <a:latin typeface="Arial"/>
              </a:rPr>
              <a:t>Experimental work with a peptide (SBP1) done to show its high affinity to ACE2 in the lab, not with the reported small molecules although are used in treatment of diseases</a:t>
            </a:r>
            <a:endParaRPr b="0" lang="en-US" sz="15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15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500" spc="-1" strike="noStrike">
                <a:solidFill>
                  <a:srgbClr val="050505"/>
                </a:solidFill>
                <a:latin typeface="Arial"/>
              </a:rPr>
              <a:t>Further MD should be performed to analyze the dynamics of the Spike S protein and its binding with these molecules; conformations are important, i.e. micro to milli seconds</a:t>
            </a:r>
            <a:endParaRPr b="0" lang="en-US" sz="15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500" spc="-1" strike="noStrike">
                <a:solidFill>
                  <a:srgbClr val="050505"/>
                </a:solidFill>
                <a:latin typeface="Arial"/>
              </a:rPr>
              <a:t>NMR STD experiments have not been reported; these are useful for binding analysis and structure work; Haddock could be used with NMR experimental data, without computational work from Vina or AutoDock</a:t>
            </a:r>
            <a:endParaRPr b="0" lang="en-US" sz="1500" spc="-1" strike="noStrike">
              <a:solidFill>
                <a:srgbClr val="050505"/>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Comment about SARS-Cov-2</a:t>
            </a:r>
            <a:endParaRPr b="0" lang="en-US" sz="3300" spc="-1" strike="noStrike">
              <a:solidFill>
                <a:srgbClr val="050505"/>
              </a:solidFill>
              <a:latin typeface="Times New Roman"/>
            </a:endParaRPr>
          </a:p>
        </p:txBody>
      </p:sp>
      <p:sp>
        <p:nvSpPr>
          <p:cNvPr id="47" name="TextShape 2"/>
          <p:cNvSpPr txBox="1"/>
          <p:nvPr/>
        </p:nvSpPr>
        <p:spPr>
          <a:xfrm>
            <a:off x="1620000" y="1368000"/>
            <a:ext cx="8100000" cy="3288240"/>
          </a:xfrm>
          <a:prstGeom prst="rect">
            <a:avLst/>
          </a:prstGeom>
          <a:noFill/>
          <a:ln>
            <a:noFill/>
          </a:ln>
        </p:spPr>
        <p:txBody>
          <a:bodyPr lIns="0" rIns="0" tIns="0" bIns="0">
            <a:normAutofit fontScale="46000"/>
          </a:bodyPr>
          <a:p>
            <a:pPr marL="432000" indent="-324000">
              <a:spcAft>
                <a:spcPts val="1060"/>
              </a:spcAft>
              <a:buClr>
                <a:srgbClr val="0066ff"/>
              </a:buClr>
              <a:buSzPct val="40000"/>
              <a:buFont typeface="Wingdings" charset="2"/>
              <a:buChar char=""/>
            </a:pPr>
            <a:r>
              <a:rPr b="0" lang="en-US" sz="2200" spc="-1" strike="noStrike">
                <a:solidFill>
                  <a:srgbClr val="050505"/>
                </a:solidFill>
                <a:latin typeface="Arial"/>
              </a:rPr>
              <a:t>Number of cases still appear to be exponentially growing according to Johns Hopkins University.</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200" spc="-1" strike="noStrike">
                <a:solidFill>
                  <a:srgbClr val="050505"/>
                </a:solidFill>
                <a:latin typeface="Arial"/>
              </a:rPr>
              <a:t>There is a need for blocking the entry of the Spike S protein in its receptor binding domain (RBD) to its binding with the ACE2 enzyme in the respiratory tract</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200" spc="-1" strike="noStrike">
                <a:solidFill>
                  <a:srgbClr val="050505"/>
                </a:solidFill>
                <a:latin typeface="Arial"/>
              </a:rPr>
              <a:t>To be explained from these papers</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200" spc="-1" strike="noStrike">
                <a:solidFill>
                  <a:srgbClr val="050505"/>
                </a:solidFill>
                <a:latin typeface="Arial"/>
              </a:rPr>
              <a:t>Smith and Smith used MD and binding estimates from Vina, kCa of small molecules</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200" spc="-1" strike="noStrike">
                <a:solidFill>
                  <a:srgbClr val="050505"/>
                </a:solidFill>
                <a:latin typeface="Arial"/>
              </a:rPr>
              <a:t>Zhang et. al. used experiment from BLI, nM with peptides</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200" spc="-1" strike="noStrike">
                <a:solidFill>
                  <a:srgbClr val="050505"/>
                </a:solidFill>
                <a:latin typeface="Arial"/>
              </a:rPr>
              <a:t>Both claim the binding is sufficient to suppress typical binding of Spike S to ACE2 </a:t>
            </a:r>
            <a:endParaRPr b="0" lang="en-US" sz="2200" spc="-1" strike="noStrike">
              <a:solidFill>
                <a:srgbClr val="050505"/>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Binding of the Spike S protein</a:t>
            </a:r>
            <a:endParaRPr b="0" lang="en-US" sz="3300" spc="-1" strike="noStrike">
              <a:solidFill>
                <a:srgbClr val="050505"/>
              </a:solidFill>
              <a:latin typeface="Times New Roman"/>
            </a:endParaRPr>
          </a:p>
        </p:txBody>
      </p:sp>
      <p:sp>
        <p:nvSpPr>
          <p:cNvPr id="49" name="TextShape 2"/>
          <p:cNvSpPr txBox="1"/>
          <p:nvPr/>
        </p:nvSpPr>
        <p:spPr>
          <a:xfrm>
            <a:off x="1620000" y="1368000"/>
            <a:ext cx="8100000" cy="3288240"/>
          </a:xfrm>
          <a:prstGeom prst="rect">
            <a:avLst/>
          </a:prstGeom>
          <a:noFill/>
          <a:ln>
            <a:noFill/>
          </a:ln>
        </p:spPr>
        <p:txBody>
          <a:bodyPr lIns="0" rIns="0" tIns="0" bIns="0">
            <a:normAutofit/>
          </a:bodyPr>
          <a:p>
            <a:pPr marL="432000" indent="-324000">
              <a:spcAft>
                <a:spcPts val="1060"/>
              </a:spcAft>
              <a:buClr>
                <a:srgbClr val="0066ff"/>
              </a:buClr>
              <a:buSzPct val="40000"/>
              <a:buFont typeface="Wingdings" charset="2"/>
              <a:buChar char=""/>
            </a:pPr>
            <a:endParaRPr b="0" lang="en-US"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600" spc="-1" strike="noStrike">
                <a:solidFill>
                  <a:srgbClr val="050505"/>
                </a:solidFill>
                <a:latin typeface="Arial"/>
              </a:rPr>
              <a:t>Prefers to attach to the Angiotensin-converting enzyme 2 (ACE2) receptor in the host cell</a:t>
            </a:r>
            <a:endParaRPr b="0" lang="en-US" sz="16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600" spc="-1" strike="noStrike">
                <a:solidFill>
                  <a:srgbClr val="050505"/>
                </a:solidFill>
                <a:latin typeface="Arial"/>
              </a:rPr>
              <a:t>Goal of these studies is to find a mechanism to disrupt the binding, hence, weaken the intrusion of the virus</a:t>
            </a:r>
            <a:endParaRPr b="0" lang="en-US" sz="16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600" spc="-1" strike="noStrike">
                <a:solidFill>
                  <a:srgbClr val="050505"/>
                </a:solidFill>
                <a:latin typeface="Arial"/>
              </a:rPr>
              <a:t>Recent structural models of the SARS-CoV-2 S-protein have been made  (comment:  MD is much better now than SARS-Cov 2002)</a:t>
            </a:r>
            <a:endParaRPr b="0" lang="en-US" sz="16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16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600" spc="-1" strike="noStrike">
                <a:solidFill>
                  <a:srgbClr val="050505"/>
                </a:solidFill>
                <a:latin typeface="Arial"/>
              </a:rPr>
              <a:t>Claim is that small molecules are less inhibiting, hence Zhang et. al. used peptides </a:t>
            </a:r>
            <a:endParaRPr b="0" lang="en-US" sz="1600" spc="-1" strike="noStrike">
              <a:solidFill>
                <a:srgbClr val="050505"/>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Related SARS viruses</a:t>
            </a:r>
            <a:endParaRPr b="0" lang="en-US" sz="3300" spc="-1" strike="noStrike">
              <a:solidFill>
                <a:srgbClr val="050505"/>
              </a:solidFill>
              <a:latin typeface="Times New Roman"/>
            </a:endParaRPr>
          </a:p>
        </p:txBody>
      </p:sp>
      <p:sp>
        <p:nvSpPr>
          <p:cNvPr id="51" name="TextShape 2"/>
          <p:cNvSpPr txBox="1"/>
          <p:nvPr/>
        </p:nvSpPr>
        <p:spPr>
          <a:xfrm>
            <a:off x="1620000" y="1368000"/>
            <a:ext cx="8100000" cy="3288240"/>
          </a:xfrm>
          <a:prstGeom prst="rect">
            <a:avLst/>
          </a:prstGeom>
          <a:noFill/>
          <a:ln>
            <a:noFill/>
          </a:ln>
        </p:spPr>
        <p:txBody>
          <a:bodyPr lIns="0" rIns="0" tIns="0" bIns="0">
            <a:normAutofit/>
          </a:bodyPr>
          <a:p>
            <a:pPr marL="432000" indent="-324000">
              <a:spcAft>
                <a:spcPts val="1060"/>
              </a:spcAft>
              <a:buClr>
                <a:srgbClr val="0066ff"/>
              </a:buClr>
              <a:buSzPct val="40000"/>
              <a:buFont typeface="Wingdings" charset="2"/>
              <a:buChar char=""/>
            </a:pPr>
            <a:r>
              <a:rPr b="0" lang="en-US" sz="1800" spc="-1" strike="noStrike">
                <a:solidFill>
                  <a:srgbClr val="050505"/>
                </a:solidFill>
                <a:latin typeface="Arial"/>
              </a:rPr>
              <a:t>“</a:t>
            </a:r>
            <a:r>
              <a:rPr b="0" lang="en-US" sz="1800" spc="-1" strike="noStrike">
                <a:solidFill>
                  <a:srgbClr val="050505"/>
                </a:solidFill>
                <a:latin typeface="Arial"/>
              </a:rPr>
              <a:t>Characterization of viral proteins encoded by the SARS-coronavirus genome”, Y.J. Tan, S.G. Lim, and W. Hong, 2005</a:t>
            </a: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400" spc="-1" strike="noStrike">
                <a:solidFill>
                  <a:srgbClr val="050505"/>
                </a:solidFill>
                <a:latin typeface="Arial"/>
              </a:rPr>
              <a:t> </a:t>
            </a:r>
            <a:endParaRPr b="0" lang="en-US" sz="2400" spc="-1" strike="noStrike">
              <a:solidFill>
                <a:srgbClr val="050505"/>
              </a:solidFill>
              <a:latin typeface="Arial"/>
            </a:endParaRPr>
          </a:p>
        </p:txBody>
      </p:sp>
      <p:sp>
        <p:nvSpPr>
          <p:cNvPr id="52" name="TextShape 3"/>
          <p:cNvSpPr txBox="1"/>
          <p:nvPr/>
        </p:nvSpPr>
        <p:spPr>
          <a:xfrm>
            <a:off x="1920240" y="2440440"/>
            <a:ext cx="8159760" cy="2131560"/>
          </a:xfrm>
          <a:prstGeom prst="rect">
            <a:avLst/>
          </a:prstGeom>
          <a:noFill/>
          <a:ln>
            <a:noFill/>
          </a:ln>
        </p:spPr>
        <p:txBody>
          <a:bodyPr lIns="90000" rIns="90000" tIns="45000" bIns="45000">
            <a:noAutofit/>
          </a:bodyPr>
          <a:p>
            <a:r>
              <a:rPr b="0" lang="en-US" sz="1500" spc="-1" strike="noStrike">
                <a:latin typeface="Arial"/>
              </a:rPr>
              <a:t>Studies on the structural proteins, spike, nucleocapsid, membrane and envelope, have shown homologues in all coronaviruses, and are important for viral assembly and expression and functional studies of the "accessory" proteins that are specifically encoded by SARS-CoV.</a:t>
            </a:r>
            <a:endParaRPr b="0" lang="en-US" sz="1500" spc="-1" strike="noStrike">
              <a:latin typeface="Arial"/>
            </a:endParaRPr>
          </a:p>
          <a:p>
            <a:r>
              <a:rPr b="0" lang="en-US" sz="1500" spc="-1" strike="noStrike">
                <a:latin typeface="Arial"/>
              </a:rPr>
              <a:t>S, N, M, E </a:t>
            </a:r>
            <a:r>
              <a:rPr b="0" lang="en-US" sz="1800" spc="-1" strike="noStrike">
                <a:latin typeface="Arial"/>
              </a:rPr>
              <a:t>proteins</a:t>
            </a:r>
            <a:r>
              <a:rPr b="0" lang="en-US" sz="1500" spc="-1" strike="noStrike">
                <a:latin typeface="Arial"/>
              </a:rPr>
              <a:t> </a:t>
            </a:r>
            <a:endParaRPr b="0" lang="en-US" sz="1500" spc="-1" strike="noStrike">
              <a:latin typeface="Arial"/>
            </a:endParaRPr>
          </a:p>
          <a:p>
            <a:r>
              <a:rPr b="0" lang="en-US" sz="1500" spc="-1" strike="noStrike">
                <a:latin typeface="Arial"/>
              </a:rPr>
              <a:t>This talk is about the Spike S protein and inhibiting its interaction with the ACE2 receptor site.</a:t>
            </a:r>
            <a:endParaRPr b="0" lang="en-US" sz="1500" spc="-1" strike="noStrike">
              <a:latin typeface="Arial"/>
            </a:endParaRPr>
          </a:p>
          <a:p>
            <a:r>
              <a:rPr b="0" lang="en-US" sz="1500" spc="-1" strike="noStrike">
                <a:latin typeface="Arial"/>
              </a:rPr>
              <a:t>A lot of history of coronaviruses.  There is similarity with how SARS-Cov-2 infects the cells with this earlier known SARS-Cov virus.  This information is being used in the current work.</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Structure of the viral capsid</a:t>
            </a:r>
            <a:endParaRPr b="0" lang="en-US" sz="3300" spc="-1" strike="noStrike">
              <a:solidFill>
                <a:srgbClr val="050505"/>
              </a:solidFill>
              <a:latin typeface="Times New Roman"/>
            </a:endParaRPr>
          </a:p>
        </p:txBody>
      </p:sp>
      <p:pic>
        <p:nvPicPr>
          <p:cNvPr id="54" name="" descr=""/>
          <p:cNvPicPr/>
          <p:nvPr/>
        </p:nvPicPr>
        <p:blipFill>
          <a:blip r:embed="rId1"/>
          <a:stretch/>
        </p:blipFill>
        <p:spPr>
          <a:xfrm rot="11400">
            <a:off x="3358440" y="914400"/>
            <a:ext cx="4744800" cy="3136320"/>
          </a:xfrm>
          <a:prstGeom prst="rect">
            <a:avLst/>
          </a:prstGeom>
          <a:ln>
            <a:noFill/>
          </a:ln>
        </p:spPr>
      </p:pic>
      <p:sp>
        <p:nvSpPr>
          <p:cNvPr id="55" name="TextShape 2"/>
          <p:cNvSpPr txBox="1"/>
          <p:nvPr/>
        </p:nvSpPr>
        <p:spPr>
          <a:xfrm>
            <a:off x="1737360" y="3993120"/>
            <a:ext cx="8229600" cy="1601280"/>
          </a:xfrm>
          <a:prstGeom prst="rect">
            <a:avLst/>
          </a:prstGeom>
          <a:noFill/>
          <a:ln>
            <a:noFill/>
          </a:ln>
        </p:spPr>
        <p:txBody>
          <a:bodyPr lIns="90000" rIns="90000" tIns="45000" bIns="45000">
            <a:noAutofit/>
          </a:bodyPr>
          <a:p>
            <a:r>
              <a:rPr b="0" lang="en-US" sz="1400" spc="-1" strike="noStrike">
                <a:latin typeface="Arial"/>
              </a:rPr>
              <a:t>Spike S structural protein is in this and it interacts with the ACE2 part of the host cell on the membrane to bind and then infect with other molecules.</a:t>
            </a:r>
            <a:endParaRPr b="0" lang="en-US" sz="1400" spc="-1" strike="noStrike">
              <a:latin typeface="Arial"/>
            </a:endParaRPr>
          </a:p>
          <a:p>
            <a:endParaRPr b="0" lang="en-US" sz="1400" spc="-1" strike="noStrike">
              <a:latin typeface="Arial"/>
            </a:endParaRPr>
          </a:p>
          <a:p>
            <a:r>
              <a:rPr b="0" lang="en-US" sz="1400" spc="-1" strike="noStrike">
                <a:latin typeface="Arial"/>
              </a:rPr>
              <a:t>Then the RNA uses the host cell to disrupt its function.</a:t>
            </a:r>
            <a:endParaRPr b="0" lang="en-US" sz="1400" spc="-1" strike="noStrike">
              <a:latin typeface="Arial"/>
            </a:endParaRPr>
          </a:p>
          <a:p>
            <a:endParaRPr b="0" lang="en-US" sz="1400" spc="-1" strike="noStrike">
              <a:latin typeface="Arial"/>
            </a:endParaRPr>
          </a:p>
          <a:p>
            <a:r>
              <a:rPr b="0" lang="en-US" sz="1400" spc="-1" strike="noStrike">
                <a:latin typeface="Arial"/>
              </a:rPr>
              <a:t>The goal of these papers is to understand the blocking of the Spike S protein binding with the ACE2 receptor so as to restrict the delivery of the capsid proteins and RNA.</a:t>
            </a:r>
            <a:endParaRPr b="0" lang="en-US" sz="1400" spc="-1" strike="noStrike">
              <a:latin typeface="Arial"/>
            </a:endParaRPr>
          </a:p>
        </p:txBody>
      </p:sp>
      <p:sp>
        <p:nvSpPr>
          <p:cNvPr id="56" name="TextShape 3"/>
          <p:cNvSpPr txBox="1"/>
          <p:nvPr/>
        </p:nvSpPr>
        <p:spPr>
          <a:xfrm>
            <a:off x="6946560" y="2468880"/>
            <a:ext cx="3108960" cy="1114200"/>
          </a:xfrm>
          <a:prstGeom prst="rect">
            <a:avLst/>
          </a:prstGeom>
          <a:noFill/>
          <a:ln>
            <a:noFill/>
          </a:ln>
        </p:spPr>
        <p:txBody>
          <a:bodyPr lIns="90000" rIns="90000" tIns="45000" bIns="45000">
            <a:noAutofit/>
          </a:bodyPr>
          <a:p>
            <a:r>
              <a:rPr b="0" lang="en-US" sz="1800" spc="-1" strike="noStrike">
                <a:latin typeface="Arial"/>
              </a:rPr>
              <a:t>Rather complicated, and different proteins are in this.  </a:t>
            </a:r>
            <a:endParaRPr b="0" lang="en-US" sz="1800" spc="-1" strike="noStrike">
              <a:latin typeface="Arial"/>
            </a:endParaRPr>
          </a:p>
          <a:p>
            <a:endParaRPr b="0" lang="en-US" sz="1800" spc="-1" strike="noStrike">
              <a:latin typeface="Arial"/>
            </a:endParaRPr>
          </a:p>
          <a:p>
            <a:r>
              <a:rPr b="0" lang="en-US" sz="1800" spc="-1" strike="noStrike">
                <a:latin typeface="Arial"/>
              </a:rPr>
              <a:t>Also the RNA.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1620000" y="252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Inhibitors of binding</a:t>
            </a:r>
            <a:endParaRPr b="0" lang="en-US" sz="3300" spc="-1" strike="noStrike">
              <a:solidFill>
                <a:srgbClr val="050505"/>
              </a:solidFill>
              <a:latin typeface="Times New Roman"/>
            </a:endParaRPr>
          </a:p>
        </p:txBody>
      </p:sp>
      <p:sp>
        <p:nvSpPr>
          <p:cNvPr id="58" name="TextShape 2"/>
          <p:cNvSpPr txBox="1"/>
          <p:nvPr/>
        </p:nvSpPr>
        <p:spPr>
          <a:xfrm>
            <a:off x="1620000" y="1368000"/>
            <a:ext cx="8100000" cy="3288240"/>
          </a:xfrm>
          <a:prstGeom prst="rect">
            <a:avLst/>
          </a:prstGeom>
          <a:noFill/>
          <a:ln>
            <a:noFill/>
          </a:ln>
        </p:spPr>
        <p:txBody>
          <a:bodyPr lIns="0" rIns="0" tIns="0" bIns="0">
            <a:normAutofit fontScale="45000"/>
          </a:bodyPr>
          <a:p>
            <a:pPr marL="432000" indent="-324000">
              <a:spcAft>
                <a:spcPts val="1060"/>
              </a:spcAft>
              <a:buClr>
                <a:srgbClr val="0066ff"/>
              </a:buClr>
              <a:buSzPct val="40000"/>
              <a:buFont typeface="Wingdings" charset="2"/>
              <a:buChar char=""/>
            </a:pPr>
            <a:endParaRPr b="0" lang="en-US"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000" spc="-1" strike="noStrike">
                <a:solidFill>
                  <a:srgbClr val="050505"/>
                </a:solidFill>
                <a:latin typeface="Arial"/>
              </a:rPr>
              <a:t>Smith and Smith: used the Oak Ridge Lab SUMMIT supercomputer and the SWEETLEAD database of  ~8000 small molecules (ligands) to find those that bind to the S-protein ACE2 interface, with MD and docking</a:t>
            </a:r>
            <a:endParaRPr b="0" lang="en-US" sz="20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000" spc="-1" strike="noStrike">
                <a:solidFill>
                  <a:srgbClr val="050505"/>
                </a:solidFill>
                <a:latin typeface="Arial"/>
              </a:rPr>
              <a:t>Zhang et. al. has found 23 mer peptide sequences that bind, derived from the ACE2 alpha 1  helix; these are not glycans or carbohydrates; one with very good binding, about 4 times as that of Spike S to ACE2</a:t>
            </a:r>
            <a:endParaRPr b="0" lang="en-US" sz="20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20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000" spc="-1" strike="noStrike">
                <a:solidFill>
                  <a:srgbClr val="050505"/>
                </a:solidFill>
                <a:latin typeface="Arial"/>
              </a:rPr>
              <a:t>These molecules potentially block the S-protein interaction with ACE2 by interfering : One possible way of blocking the virus into respiratory cell intrusion (ACE2 is also important for heart function ...) </a:t>
            </a:r>
            <a:endParaRPr b="0" lang="en-US" sz="20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20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000" spc="-1" strike="noStrike">
                <a:solidFill>
                  <a:srgbClr val="050505"/>
                </a:solidFill>
                <a:latin typeface="Arial"/>
              </a:rPr>
              <a:t>In order to be viable, the binders have to reduce the affinity of Spike S to ACE2 </a:t>
            </a:r>
            <a:endParaRPr b="0" lang="en-US" sz="2000" spc="-1" strike="noStrike">
              <a:solidFill>
                <a:srgbClr val="050505"/>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ACE2 Receptor Site</a:t>
            </a:r>
            <a:endParaRPr b="0" lang="en-US" sz="3300" spc="-1" strike="noStrike">
              <a:solidFill>
                <a:srgbClr val="050505"/>
              </a:solidFill>
              <a:latin typeface="Times New Roman"/>
            </a:endParaRPr>
          </a:p>
        </p:txBody>
      </p:sp>
      <p:pic>
        <p:nvPicPr>
          <p:cNvPr id="60" name="" descr=""/>
          <p:cNvPicPr/>
          <p:nvPr/>
        </p:nvPicPr>
        <p:blipFill>
          <a:blip r:embed="rId1"/>
          <a:stretch/>
        </p:blipFill>
        <p:spPr>
          <a:xfrm rot="34800">
            <a:off x="2793960" y="974880"/>
            <a:ext cx="5024520" cy="3101040"/>
          </a:xfrm>
          <a:prstGeom prst="rect">
            <a:avLst/>
          </a:prstGeom>
          <a:ln>
            <a:noFill/>
          </a:ln>
        </p:spPr>
      </p:pic>
      <p:sp>
        <p:nvSpPr>
          <p:cNvPr id="61" name="TextShape 2"/>
          <p:cNvSpPr txBox="1"/>
          <p:nvPr/>
        </p:nvSpPr>
        <p:spPr>
          <a:xfrm>
            <a:off x="2194560" y="4261680"/>
            <a:ext cx="7470000" cy="1245960"/>
          </a:xfrm>
          <a:prstGeom prst="rect">
            <a:avLst/>
          </a:prstGeom>
          <a:noFill/>
          <a:ln>
            <a:noFill/>
          </a:ln>
        </p:spPr>
        <p:txBody>
          <a:bodyPr lIns="90000" rIns="90000" tIns="45000" bIns="45000">
            <a:noAutofit/>
          </a:bodyPr>
          <a:p>
            <a:r>
              <a:rPr b="0" lang="en-US" sz="1200" spc="-1" strike="noStrike">
                <a:latin typeface="Arial"/>
              </a:rPr>
              <a:t>ACE-2 is the host cell receptor responsible for mediating infection by SARS-CoV-2, the novel coronavirus responsible for the coronavirus disease 2019 (COVID-19). Treatment with anti-ACE-2 antibodies disrupts the interaction between virus and receptor.</a:t>
            </a:r>
            <a:endParaRPr b="0" lang="en-US" sz="1200" spc="-1" strike="noStrike">
              <a:latin typeface="Arial"/>
            </a:endParaRPr>
          </a:p>
          <a:p>
            <a:r>
              <a:rPr b="0" lang="en-US" sz="1200" spc="-1" strike="noStrike">
                <a:latin typeface="Arial"/>
              </a:rPr>
              <a:t>The mechanism is similar to the known SARS-Cov.</a:t>
            </a:r>
            <a:endParaRPr b="0" lang="en-US" sz="1200" spc="-1" strike="noStrike">
              <a:latin typeface="Arial"/>
            </a:endParaRPr>
          </a:p>
          <a:p>
            <a:r>
              <a:rPr b="0" lang="en-US" sz="1200" spc="-1" strike="noStrike">
                <a:latin typeface="Arial"/>
              </a:rPr>
              <a:t>There is a lot of stuff on the outside of the cell membrane extending for 10’s of Angstroms.</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SARS-Cov-2 Spike S protein images</a:t>
            </a:r>
            <a:endParaRPr b="0" lang="en-US" sz="3300" spc="-1" strike="noStrike">
              <a:solidFill>
                <a:srgbClr val="050505"/>
              </a:solidFill>
              <a:latin typeface="Times New Roman"/>
            </a:endParaRPr>
          </a:p>
        </p:txBody>
      </p:sp>
      <p:sp>
        <p:nvSpPr>
          <p:cNvPr id="63" name="TextShape 2"/>
          <p:cNvSpPr txBox="1"/>
          <p:nvPr/>
        </p:nvSpPr>
        <p:spPr>
          <a:xfrm>
            <a:off x="2468880" y="1554480"/>
            <a:ext cx="5760720" cy="3098160"/>
          </a:xfrm>
          <a:prstGeom prst="rect">
            <a:avLst/>
          </a:prstGeom>
          <a:noFill/>
          <a:ln>
            <a:noFill/>
          </a:ln>
        </p:spPr>
        <p:txBody>
          <a:bodyPr lIns="90000" rIns="90000" tIns="45000" bIns="45000">
            <a:noAutofit/>
          </a:bodyPr>
          <a:p>
            <a:r>
              <a:rPr b="0" lang="en-US" sz="1500" spc="-1" strike="noStrike">
                <a:latin typeface="Arial"/>
              </a:rPr>
              <a:t>Recently several models of this protein have been developed and with full glycosylation</a:t>
            </a:r>
            <a:endParaRPr b="0" lang="en-US" sz="1500" spc="-1" strike="noStrike">
              <a:latin typeface="Arial"/>
            </a:endParaRPr>
          </a:p>
          <a:p>
            <a:endParaRPr b="0" lang="en-US" sz="1500" spc="-1" strike="noStrike">
              <a:latin typeface="Arial"/>
            </a:endParaRPr>
          </a:p>
          <a:p>
            <a:r>
              <a:rPr b="0" lang="en-US" sz="1500" spc="-1" strike="noStrike">
                <a:latin typeface="Arial"/>
              </a:rPr>
              <a:t>Good websites for information about the modeling, European Bioinformatics Institute</a:t>
            </a:r>
            <a:endParaRPr b="0" lang="en-US" sz="1500" spc="-1" strike="noStrike">
              <a:latin typeface="Arial"/>
            </a:endParaRPr>
          </a:p>
          <a:p>
            <a:endParaRPr b="0" lang="en-US" sz="1500" spc="-1" strike="noStrike">
              <a:latin typeface="Arial"/>
            </a:endParaRPr>
          </a:p>
          <a:p>
            <a:r>
              <a:rPr b="0" lang="en-US" sz="1500" spc="-1" strike="noStrike">
                <a:latin typeface="Arial"/>
              </a:rPr>
              <a:t>	</a:t>
            </a:r>
            <a:r>
              <a:rPr b="0" lang="en-US" sz="1500" spc="-1" strike="noStrike">
                <a:latin typeface="Arial"/>
                <a:hlinkClick r:id="rId1"/>
              </a:rPr>
              <a:t>www.ebi.ac.uk</a:t>
            </a:r>
            <a:r>
              <a:rPr b="0" lang="en-US" sz="1500" spc="-1" strike="noStrike">
                <a:latin typeface="Arial"/>
              </a:rPr>
              <a:t>    Cryo-EM structure</a:t>
            </a:r>
            <a:endParaRPr b="0" lang="en-US" sz="1500" spc="-1" strike="noStrike">
              <a:latin typeface="Arial"/>
            </a:endParaRPr>
          </a:p>
          <a:p>
            <a:endParaRPr b="0" lang="en-US" sz="1500" spc="-1" strike="noStrike">
              <a:latin typeface="Arial"/>
            </a:endParaRPr>
          </a:p>
          <a:p>
            <a:endParaRPr b="0" lang="en-US" sz="1500" spc="-1" strike="noStrike">
              <a:latin typeface="Arial"/>
            </a:endParaRPr>
          </a:p>
          <a:p>
            <a:r>
              <a:rPr b="0" lang="en-US" sz="1500" spc="-1" strike="noStrike">
                <a:latin typeface="Arial"/>
              </a:rPr>
              <a:t>Woods group has developed a model of the glycoprotein</a:t>
            </a:r>
            <a:endParaRPr b="0" lang="en-US" sz="1500" spc="-1" strike="noStrike">
              <a:latin typeface="Arial"/>
            </a:endParaRPr>
          </a:p>
          <a:p>
            <a:endParaRPr b="0" lang="en-US" sz="1500" spc="-1" strike="noStrike">
              <a:latin typeface="Arial"/>
            </a:endParaRPr>
          </a:p>
          <a:p>
            <a:r>
              <a:rPr b="0" lang="en-US" sz="1500" spc="-1" strike="noStrike">
                <a:latin typeface="Arial"/>
              </a:rPr>
              <a:t>         </a:t>
            </a:r>
            <a:r>
              <a:rPr b="0" lang="en-US" sz="1500" spc="-1" strike="noStrike">
                <a:latin typeface="Arial"/>
                <a:hlinkClick r:id="rId2"/>
              </a:rPr>
              <a:t>http://glycam.org/</a:t>
            </a:r>
            <a:r>
              <a:rPr b="0" lang="en-US" sz="1500" spc="-1" strike="noStrike">
                <a:latin typeface="Arial"/>
              </a:rPr>
              <a:t>    glycosylated from PDB 6VSB, 24% of </a:t>
            </a:r>
            <a:r>
              <a:rPr b="0" lang="en-US" sz="1500" spc="-1" strike="noStrike">
                <a:latin typeface="Arial"/>
              </a:rPr>
              <a:t>	</a:t>
            </a:r>
            <a:r>
              <a:rPr b="0" lang="en-US" sz="1500" spc="-1" strike="noStrike">
                <a:latin typeface="Arial"/>
              </a:rPr>
              <a:t>	</a:t>
            </a:r>
            <a:r>
              <a:rPr b="0" lang="en-US" sz="1500" spc="-1" strike="noStrike">
                <a:latin typeface="Arial"/>
              </a:rPr>
              <a:t>	</a:t>
            </a:r>
            <a:r>
              <a:rPr b="0" lang="en-US" sz="1500" spc="-1" strike="noStrike">
                <a:latin typeface="Arial"/>
              </a:rPr>
              <a:t>	</a:t>
            </a:r>
            <a:r>
              <a:rPr b="0" lang="en-US" sz="1500" spc="-1" strike="noStrike">
                <a:latin typeface="Arial"/>
              </a:rPr>
              <a:t>	</a:t>
            </a:r>
            <a:r>
              <a:rPr b="0" lang="en-US" sz="1500" spc="-1" strike="noStrike">
                <a:latin typeface="Arial"/>
              </a:rPr>
              <a:t>	</a:t>
            </a:r>
            <a:r>
              <a:rPr b="0" lang="en-US" sz="1500" spc="-1" strike="noStrike">
                <a:latin typeface="Arial"/>
              </a:rPr>
              <a:t>mass is from glycans</a:t>
            </a:r>
            <a:endParaRPr b="0" lang="en-US" sz="1500" spc="-1" strike="noStrike">
              <a:latin typeface="Arial"/>
            </a:endParaRPr>
          </a:p>
          <a:p>
            <a:endParaRPr b="0" lang="en-US" sz="1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5890</TotalTime>
  <Application>LibreOffice/6.3.5.2$Linux_X86_64 LibreOffice_project/30$Build-2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2020-04-07T17:21:50Z</dcterms:created>
  <dc:creator/>
  <dc:description/>
  <dc:language>en-US</dc:language>
  <cp:lastModifiedBy/>
  <dcterms:modified xsi:type="dcterms:W3CDTF">2020-04-12T05:49:03Z</dcterms:modified>
  <cp:revision>201</cp:revision>
  <dc:subject/>
  <dc:title>DNA</dc:title>
</cp:coreProperties>
</file>