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4.jpeg" ContentType="image/jpeg"/>
  <Override PartName="/ppt/media/image5.jpeg" ContentType="image/jpeg"/>
  <Override PartName="/ppt/media/image1.png" ContentType="image/png"/>
  <Override PartName="/ppt/media/image7.jpeg" ContentType="image/jpeg"/>
  <Override PartName="/ppt/media/image8.png" ContentType="image/png"/>
  <Override PartName="/ppt/media/image6.png" ContentType="image/png"/>
  <Override PartName="/ppt/media/image2.png" ContentType="image/png"/>
  <Override PartName="/ppt/media/image3.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8" name="PlaceHolder 2"/>
          <p:cNvSpPr>
            <a:spLocks noGrp="1"/>
          </p:cNvSpPr>
          <p:nvPr>
            <p:ph type="body"/>
          </p:nvPr>
        </p:nvSpPr>
        <p:spPr>
          <a:xfrm>
            <a:off x="684360" y="6858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9" name="PlaceHolder 3"/>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41"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2"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3" name="PlaceHolder 4"/>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4" name="PlaceHolder 5"/>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46" name="PlaceHolder 2"/>
          <p:cNvSpPr>
            <a:spLocks noGrp="1"/>
          </p:cNvSpPr>
          <p:nvPr>
            <p:ph type="body"/>
          </p:nvPr>
        </p:nvSpPr>
        <p:spPr>
          <a:xfrm>
            <a:off x="68436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7" name="PlaceHolder 3"/>
          <p:cNvSpPr>
            <a:spLocks noGrp="1"/>
          </p:cNvSpPr>
          <p:nvPr>
            <p:ph type="body"/>
          </p:nvPr>
        </p:nvSpPr>
        <p:spPr>
          <a:xfrm>
            <a:off x="357012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8" name="PlaceHolder 4"/>
          <p:cNvSpPr>
            <a:spLocks noGrp="1"/>
          </p:cNvSpPr>
          <p:nvPr>
            <p:ph type="body"/>
          </p:nvPr>
        </p:nvSpPr>
        <p:spPr>
          <a:xfrm>
            <a:off x="645552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49" name="PlaceHolder 5"/>
          <p:cNvSpPr>
            <a:spLocks noGrp="1"/>
          </p:cNvSpPr>
          <p:nvPr>
            <p:ph type="body"/>
          </p:nvPr>
        </p:nvSpPr>
        <p:spPr>
          <a:xfrm>
            <a:off x="68436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50" name="PlaceHolder 6"/>
          <p:cNvSpPr>
            <a:spLocks noGrp="1"/>
          </p:cNvSpPr>
          <p:nvPr>
            <p:ph type="body"/>
          </p:nvPr>
        </p:nvSpPr>
        <p:spPr>
          <a:xfrm>
            <a:off x="357012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51" name="PlaceHolder 7"/>
          <p:cNvSpPr>
            <a:spLocks noGrp="1"/>
          </p:cNvSpPr>
          <p:nvPr>
            <p:ph type="body"/>
          </p:nvPr>
        </p:nvSpPr>
        <p:spPr>
          <a:xfrm>
            <a:off x="645552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4" name="PlaceHolder 2"/>
          <p:cNvSpPr>
            <a:spLocks noGrp="1"/>
          </p:cNvSpPr>
          <p:nvPr>
            <p:ph type="subTitle"/>
          </p:nvPr>
        </p:nvSpPr>
        <p:spPr>
          <a:xfrm>
            <a:off x="684360" y="685800"/>
            <a:ext cx="8534160" cy="3614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6" name="PlaceHolder 2"/>
          <p:cNvSpPr>
            <a:spLocks noGrp="1"/>
          </p:cNvSpPr>
          <p:nvPr>
            <p:ph type="body"/>
          </p:nvPr>
        </p:nvSpPr>
        <p:spPr>
          <a:xfrm>
            <a:off x="684360" y="685800"/>
            <a:ext cx="8534160" cy="361476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8"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69"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684360" y="4487400"/>
            <a:ext cx="8534160" cy="698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3"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74"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75" name="PlaceHolder 4"/>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7" name="PlaceHolder 2"/>
          <p:cNvSpPr>
            <a:spLocks noGrp="1"/>
          </p:cNvSpPr>
          <p:nvPr>
            <p:ph type="subTitle"/>
          </p:nvPr>
        </p:nvSpPr>
        <p:spPr>
          <a:xfrm>
            <a:off x="684360" y="685800"/>
            <a:ext cx="8534160" cy="3614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7"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78"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79"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1"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82"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83" name="PlaceHolder 4"/>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5" name="PlaceHolder 2"/>
          <p:cNvSpPr>
            <a:spLocks noGrp="1"/>
          </p:cNvSpPr>
          <p:nvPr>
            <p:ph type="body"/>
          </p:nvPr>
        </p:nvSpPr>
        <p:spPr>
          <a:xfrm>
            <a:off x="684360" y="6858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86" name="PlaceHolder 3"/>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8"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89"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0" name="PlaceHolder 4"/>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1" name="PlaceHolder 5"/>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93" name="PlaceHolder 2"/>
          <p:cNvSpPr>
            <a:spLocks noGrp="1"/>
          </p:cNvSpPr>
          <p:nvPr>
            <p:ph type="body"/>
          </p:nvPr>
        </p:nvSpPr>
        <p:spPr>
          <a:xfrm>
            <a:off x="68436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4" name="PlaceHolder 3"/>
          <p:cNvSpPr>
            <a:spLocks noGrp="1"/>
          </p:cNvSpPr>
          <p:nvPr>
            <p:ph type="body"/>
          </p:nvPr>
        </p:nvSpPr>
        <p:spPr>
          <a:xfrm>
            <a:off x="357012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5" name="PlaceHolder 4"/>
          <p:cNvSpPr>
            <a:spLocks noGrp="1"/>
          </p:cNvSpPr>
          <p:nvPr>
            <p:ph type="body"/>
          </p:nvPr>
        </p:nvSpPr>
        <p:spPr>
          <a:xfrm>
            <a:off x="6455520" y="6858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6" name="PlaceHolder 5"/>
          <p:cNvSpPr>
            <a:spLocks noGrp="1"/>
          </p:cNvSpPr>
          <p:nvPr>
            <p:ph type="body"/>
          </p:nvPr>
        </p:nvSpPr>
        <p:spPr>
          <a:xfrm>
            <a:off x="68436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7" name="PlaceHolder 6"/>
          <p:cNvSpPr>
            <a:spLocks noGrp="1"/>
          </p:cNvSpPr>
          <p:nvPr>
            <p:ph type="body"/>
          </p:nvPr>
        </p:nvSpPr>
        <p:spPr>
          <a:xfrm>
            <a:off x="357012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98" name="PlaceHolder 7"/>
          <p:cNvSpPr>
            <a:spLocks noGrp="1"/>
          </p:cNvSpPr>
          <p:nvPr>
            <p:ph type="body"/>
          </p:nvPr>
        </p:nvSpPr>
        <p:spPr>
          <a:xfrm>
            <a:off x="6455520" y="2574000"/>
            <a:ext cx="27478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9" name="PlaceHolder 2"/>
          <p:cNvSpPr>
            <a:spLocks noGrp="1"/>
          </p:cNvSpPr>
          <p:nvPr>
            <p:ph type="body"/>
          </p:nvPr>
        </p:nvSpPr>
        <p:spPr>
          <a:xfrm>
            <a:off x="684360" y="685800"/>
            <a:ext cx="8534160" cy="361476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1"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2"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84360" y="4487400"/>
            <a:ext cx="8534160" cy="698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6"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7"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28" name="PlaceHolder 4"/>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0"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1"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2"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4"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5"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latin typeface="Century Gothic"/>
            </a:endParaRPr>
          </a:p>
        </p:txBody>
      </p:sp>
      <p:sp>
        <p:nvSpPr>
          <p:cNvPr id="36" name="PlaceHolder 4"/>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9206640" y="2963160"/>
            <a:ext cx="2981880" cy="3209040"/>
            <a:chOff x="9206640" y="2963160"/>
            <a:chExt cx="2981880" cy="3209040"/>
          </a:xfrm>
        </p:grpSpPr>
        <p:sp>
          <p:nvSpPr>
            <p:cNvPr id="1" name="Line 2"/>
            <p:cNvSpPr/>
            <p:nvPr/>
          </p:nvSpPr>
          <p:spPr>
            <a:xfrm flipH="1">
              <a:off x="11275920" y="2963160"/>
              <a:ext cx="912600" cy="91296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9206640" y="3190320"/>
              <a:ext cx="2981880" cy="29818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3" name="Line 4"/>
            <p:cNvSpPr/>
            <p:nvPr/>
          </p:nvSpPr>
          <p:spPr>
            <a:xfrm flipH="1">
              <a:off x="10292040" y="3285000"/>
              <a:ext cx="1896480" cy="18964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4" name="Line 5"/>
            <p:cNvSpPr/>
            <p:nvPr/>
          </p:nvSpPr>
          <p:spPr>
            <a:xfrm flipH="1">
              <a:off x="10442880" y="3130920"/>
              <a:ext cx="1745640" cy="174564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sp>
          <p:nvSpPr>
            <p:cNvPr id="5" name="Line 6"/>
            <p:cNvSpPr/>
            <p:nvPr/>
          </p:nvSpPr>
          <p:spPr>
            <a:xfrm flipH="1">
              <a:off x="10918800" y="3682800"/>
              <a:ext cx="1269720" cy="127008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grpSp>
      <p:sp>
        <p:nvSpPr>
          <p:cNvPr id="6" name="PlaceHolder 7"/>
          <p:cNvSpPr>
            <a:spLocks noGrp="1"/>
          </p:cNvSpPr>
          <p:nvPr>
            <p:ph type="title"/>
          </p:nvPr>
        </p:nvSpPr>
        <p:spPr>
          <a:xfrm>
            <a:off x="684360" y="685800"/>
            <a:ext cx="8000640" cy="2971440"/>
          </a:xfrm>
          <a:prstGeom prst="rect">
            <a:avLst/>
          </a:prstGeom>
        </p:spPr>
        <p:txBody>
          <a:bodyPr anchor="b">
            <a:normAutofit/>
          </a:bodyPr>
          <a:p>
            <a:pPr>
              <a:lnSpc>
                <a:spcPct val="100000"/>
              </a:lnSpc>
            </a:pPr>
            <a:r>
              <a:rPr b="0" lang="en-US" sz="4800" spc="-1" strike="noStrike" cap="all">
                <a:solidFill>
                  <a:srgbClr val="ffffff"/>
                </a:solidFill>
                <a:latin typeface="Century Gothic"/>
              </a:rPr>
              <a:t>Click to edit Master title </a:t>
            </a:r>
            <a:r>
              <a:rPr b="0" lang="en-US" sz="4800" spc="-1" strike="noStrike" cap="all">
                <a:solidFill>
                  <a:srgbClr val="ffffff"/>
                </a:solidFill>
                <a:latin typeface="Century Gothic"/>
              </a:rPr>
              <a:t>style</a:t>
            </a:r>
            <a:endParaRPr b="0" lang="en-US" sz="4800" spc="-1" strike="noStrike">
              <a:solidFill>
                <a:srgbClr val="ffffff"/>
              </a:solidFill>
              <a:latin typeface="Century Gothic"/>
            </a:endParaRPr>
          </a:p>
        </p:txBody>
      </p:sp>
      <p:sp>
        <p:nvSpPr>
          <p:cNvPr id="7" name="PlaceHolder 8"/>
          <p:cNvSpPr>
            <a:spLocks noGrp="1"/>
          </p:cNvSpPr>
          <p:nvPr>
            <p:ph type="dt"/>
          </p:nvPr>
        </p:nvSpPr>
        <p:spPr>
          <a:xfrm>
            <a:off x="9904320" y="6172200"/>
            <a:ext cx="1599840" cy="364680"/>
          </a:xfrm>
          <a:prstGeom prst="rect">
            <a:avLst/>
          </a:prstGeom>
        </p:spPr>
        <p:txBody>
          <a:bodyPr>
            <a:noAutofit/>
          </a:bodyPr>
          <a:p>
            <a:pPr algn="r">
              <a:lnSpc>
                <a:spcPct val="100000"/>
              </a:lnSpc>
            </a:pPr>
            <a:fld id="{1A3D7BCF-B1D2-48E5-9D18-6F5F4D3A961A}" type="datetime">
              <a:rPr b="0" lang="en-US" sz="1000" spc="-1" strike="noStrike">
                <a:solidFill>
                  <a:srgbClr val="0a304a"/>
                </a:solidFill>
                <a:latin typeface="Century Gothic"/>
              </a:rPr>
              <a:t>10/19/20</a:t>
            </a:fld>
            <a:endParaRPr b="0" lang="en-US" sz="1000" spc="-1" strike="noStrike">
              <a:latin typeface="Times New Roman"/>
            </a:endParaRPr>
          </a:p>
        </p:txBody>
      </p:sp>
      <p:sp>
        <p:nvSpPr>
          <p:cNvPr id="8" name="PlaceHolder 9"/>
          <p:cNvSpPr>
            <a:spLocks noGrp="1"/>
          </p:cNvSpPr>
          <p:nvPr>
            <p:ph type="ftr"/>
          </p:nvPr>
        </p:nvSpPr>
        <p:spPr>
          <a:xfrm>
            <a:off x="684360" y="6172200"/>
            <a:ext cx="7543440" cy="364680"/>
          </a:xfrm>
          <a:prstGeom prst="rect">
            <a:avLst/>
          </a:prstGeom>
        </p:spPr>
        <p:txBody>
          <a:bodyPr>
            <a:noAutofit/>
          </a:bodyPr>
          <a:p>
            <a:endParaRPr b="0" lang="en-US" sz="2400" spc="-1" strike="noStrike">
              <a:latin typeface="Times New Roman"/>
            </a:endParaRPr>
          </a:p>
        </p:txBody>
      </p:sp>
      <p:sp>
        <p:nvSpPr>
          <p:cNvPr id="9" name="PlaceHolder 10"/>
          <p:cNvSpPr>
            <a:spLocks noGrp="1"/>
          </p:cNvSpPr>
          <p:nvPr>
            <p:ph type="sldNum"/>
          </p:nvPr>
        </p:nvSpPr>
        <p:spPr>
          <a:xfrm>
            <a:off x="10363320" y="5578560"/>
            <a:ext cx="1141920" cy="669600"/>
          </a:xfrm>
          <a:prstGeom prst="rect">
            <a:avLst/>
          </a:prstGeom>
        </p:spPr>
        <p:txBody>
          <a:bodyPr anchor="b">
            <a:noAutofit/>
          </a:bodyPr>
          <a:p>
            <a:pPr algn="r">
              <a:lnSpc>
                <a:spcPct val="100000"/>
              </a:lnSpc>
            </a:pPr>
            <a:fld id="{AA0BE48F-2515-4084-A20C-C659CE876498}" type="slidenum">
              <a:rPr b="0" lang="en-US" sz="3200" spc="-1" strike="noStrike">
                <a:solidFill>
                  <a:srgbClr val="0a304a"/>
                </a:solidFill>
                <a:latin typeface="Century Gothic"/>
              </a:rPr>
              <a:t>&lt;number&gt;</a:t>
            </a:fld>
            <a:endParaRPr b="0" lang="en-US" sz="3200" spc="-1" strike="noStrike">
              <a:latin typeface="Times New Roman"/>
            </a:endParaRPr>
          </a:p>
        </p:txBody>
      </p:sp>
      <p:sp>
        <p:nvSpPr>
          <p:cNvPr id="10" name="Line 11"/>
          <p:cNvSpPr/>
          <p:nvPr/>
        </p:nvSpPr>
        <p:spPr>
          <a:xfrm flipH="1">
            <a:off x="8227800" y="8280"/>
            <a:ext cx="3809880" cy="3809880"/>
          </a:xfrm>
          <a:prstGeom prst="line">
            <a:avLst/>
          </a:prstGeom>
          <a:ln cap="rnd" w="12600">
            <a:solidFill>
              <a:schemeClr val="tx1"/>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6108120" y="91440"/>
            <a:ext cx="6080400" cy="6080760"/>
          </a:xfrm>
          <a:prstGeom prst="line">
            <a:avLst/>
          </a:prstGeom>
          <a:ln cap="rnd" w="12600">
            <a:solidFill>
              <a:schemeClr val="tx1"/>
            </a:solidFill>
            <a:round/>
          </a:ln>
        </p:spPr>
        <p:style>
          <a:lnRef idx="2">
            <a:schemeClr val="accent1"/>
          </a:lnRef>
          <a:fillRef idx="0">
            <a:schemeClr val="accent1"/>
          </a:fillRef>
          <a:effectRef idx="1">
            <a:schemeClr val="accent1"/>
          </a:effectRef>
          <a:fontRef idx="minor"/>
        </p:style>
      </p:sp>
      <p:sp>
        <p:nvSpPr>
          <p:cNvPr id="12" name="Line 13"/>
          <p:cNvSpPr/>
          <p:nvPr/>
        </p:nvSpPr>
        <p:spPr>
          <a:xfrm flipH="1">
            <a:off x="7235640" y="228600"/>
            <a:ext cx="4952880" cy="4952880"/>
          </a:xfrm>
          <a:prstGeom prst="line">
            <a:avLst/>
          </a:prstGeom>
          <a:ln cap="rnd" w="12600">
            <a:solidFill>
              <a:schemeClr val="tx1"/>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335720" y="32040"/>
            <a:ext cx="4852800" cy="4853160"/>
          </a:xfrm>
          <a:prstGeom prst="line">
            <a:avLst/>
          </a:prstGeom>
          <a:ln cap="rnd" w="31680">
            <a:solidFill>
              <a:schemeClr val="tx1"/>
            </a:solidFill>
            <a:round/>
          </a:ln>
        </p:spPr>
        <p:style>
          <a:lnRef idx="2">
            <a:schemeClr val="accent1"/>
          </a:lnRef>
          <a:fillRef idx="0">
            <a:schemeClr val="accent1"/>
          </a:fillRef>
          <a:effectRef idx="1">
            <a:schemeClr val="accent1"/>
          </a:effectRef>
          <a:fontRef idx="minor"/>
        </p:style>
      </p:sp>
      <p:sp>
        <p:nvSpPr>
          <p:cNvPr id="14" name="Line 15"/>
          <p:cNvSpPr/>
          <p:nvPr/>
        </p:nvSpPr>
        <p:spPr>
          <a:xfrm flipH="1">
            <a:off x="7845120" y="609480"/>
            <a:ext cx="4343400" cy="4343400"/>
          </a:xfrm>
          <a:prstGeom prst="line">
            <a:avLst/>
          </a:prstGeom>
          <a:ln cap="rnd" w="31680">
            <a:solidFill>
              <a:schemeClr val="tx1"/>
            </a:solidFill>
            <a:round/>
          </a:ln>
        </p:spPr>
        <p:style>
          <a:lnRef idx="2">
            <a:schemeClr val="accent1"/>
          </a:lnRef>
          <a:fillRef idx="0">
            <a:schemeClr val="accent1"/>
          </a:fillRef>
          <a:effectRef idx="1">
            <a:schemeClr val="accent1"/>
          </a:effectRef>
          <a:fontRef idx="minor"/>
        </p:style>
      </p:sp>
      <p:sp>
        <p:nvSpPr>
          <p:cNvPr id="15"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f496f"/>
                </a:solidFill>
                <a:latin typeface="Century Gothic"/>
              </a:rPr>
              <a:t>Click to edit the outline text format</a:t>
            </a:r>
            <a:endParaRPr b="0" lang="en-US" sz="2000" spc="-1" strike="noStrike">
              <a:solidFill>
                <a:srgbClr val="0f496f"/>
              </a:solidFill>
              <a:latin typeface="Century Gothic"/>
            </a:endParaRPr>
          </a:p>
          <a:p>
            <a:pPr lvl="1" marL="864000" indent="-324000">
              <a:spcBef>
                <a:spcPts val="1134"/>
              </a:spcBef>
              <a:buClr>
                <a:srgbClr val="000000"/>
              </a:buClr>
              <a:buSzPct val="75000"/>
              <a:buFont typeface="Symbol" charset="2"/>
              <a:buChar char=""/>
            </a:pPr>
            <a:r>
              <a:rPr b="0" lang="en-US" sz="1600" spc="-1" strike="noStrike">
                <a:solidFill>
                  <a:srgbClr val="0f496f"/>
                </a:solidFill>
                <a:latin typeface="Century Gothic"/>
              </a:rPr>
              <a:t>Second Outline Level</a:t>
            </a:r>
            <a:endParaRPr b="0" lang="en-US" sz="1600" spc="-1" strike="noStrike">
              <a:solidFill>
                <a:srgbClr val="0f496f"/>
              </a:solid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0f496f"/>
                </a:solidFill>
                <a:latin typeface="Century Gothic"/>
              </a:rPr>
              <a:t>Third Outline Level</a:t>
            </a:r>
            <a:endParaRPr b="0" lang="en-US" sz="1400" spc="-1" strike="noStrike">
              <a:solidFill>
                <a:srgbClr val="0f496f"/>
              </a:solid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0f496f"/>
                </a:solidFill>
                <a:latin typeface="Century Gothic"/>
              </a:rPr>
              <a:t>Fourth Outline Level</a:t>
            </a:r>
            <a:endParaRPr b="0" lang="en-US" sz="1400" spc="-1" strike="noStrike">
              <a:solidFill>
                <a:srgbClr val="0f496f"/>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f496f"/>
                </a:solidFill>
                <a:latin typeface="Century Gothic"/>
              </a:rPr>
              <a:t>Fifth Outline Level</a:t>
            </a:r>
            <a:endParaRPr b="0" lang="en-US" sz="2000" spc="-1" strike="noStrike">
              <a:solidFill>
                <a:srgbClr val="0f496f"/>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f496f"/>
                </a:solidFill>
                <a:latin typeface="Century Gothic"/>
              </a:rPr>
              <a:t>Sixth Outline Level</a:t>
            </a:r>
            <a:endParaRPr b="0" lang="en-US" sz="2000" spc="-1" strike="noStrike">
              <a:solidFill>
                <a:srgbClr val="0f496f"/>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f496f"/>
                </a:solidFill>
                <a:latin typeface="Century Gothic"/>
              </a:rPr>
              <a:t>Seventh Outline Level</a:t>
            </a:r>
            <a:endParaRPr b="0" lang="en-US" sz="2000" spc="-1" strike="noStrike">
              <a:solidFill>
                <a:srgbClr val="0f496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2" name="Group 1"/>
          <p:cNvGrpSpPr/>
          <p:nvPr/>
        </p:nvGrpSpPr>
        <p:grpSpPr>
          <a:xfrm>
            <a:off x="9206640" y="2963160"/>
            <a:ext cx="2981880" cy="3209040"/>
            <a:chOff x="9206640" y="2963160"/>
            <a:chExt cx="2981880" cy="3209040"/>
          </a:xfrm>
        </p:grpSpPr>
        <p:sp>
          <p:nvSpPr>
            <p:cNvPr id="53" name="Line 2"/>
            <p:cNvSpPr/>
            <p:nvPr/>
          </p:nvSpPr>
          <p:spPr>
            <a:xfrm flipH="1">
              <a:off x="11275920" y="2963160"/>
              <a:ext cx="912600" cy="91296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54" name="Line 3"/>
            <p:cNvSpPr/>
            <p:nvPr/>
          </p:nvSpPr>
          <p:spPr>
            <a:xfrm flipH="1">
              <a:off x="9206640" y="3190320"/>
              <a:ext cx="2981880" cy="29818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55" name="Line 4"/>
            <p:cNvSpPr/>
            <p:nvPr/>
          </p:nvSpPr>
          <p:spPr>
            <a:xfrm flipH="1">
              <a:off x="10292040" y="3285000"/>
              <a:ext cx="1896480" cy="18964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56" name="Line 5"/>
            <p:cNvSpPr/>
            <p:nvPr/>
          </p:nvSpPr>
          <p:spPr>
            <a:xfrm flipH="1">
              <a:off x="10442880" y="3130920"/>
              <a:ext cx="1745640" cy="174564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sp>
          <p:nvSpPr>
            <p:cNvPr id="57" name="Line 6"/>
            <p:cNvSpPr/>
            <p:nvPr/>
          </p:nvSpPr>
          <p:spPr>
            <a:xfrm flipH="1">
              <a:off x="10918800" y="3682800"/>
              <a:ext cx="1269720" cy="127008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grpSp>
      <p:sp>
        <p:nvSpPr>
          <p:cNvPr id="58" name="PlaceHolder 7"/>
          <p:cNvSpPr>
            <a:spLocks noGrp="1"/>
          </p:cNvSpPr>
          <p:nvPr>
            <p:ph type="title"/>
          </p:nvPr>
        </p:nvSpPr>
        <p:spPr>
          <a:xfrm>
            <a:off x="684360" y="4487400"/>
            <a:ext cx="8534160" cy="1506600"/>
          </a:xfrm>
          <a:prstGeom prst="rect">
            <a:avLst/>
          </a:prstGeom>
        </p:spPr>
        <p:txBody>
          <a:bodyPr anchor="ctr">
            <a:noAutofit/>
          </a:bodyPr>
          <a:p>
            <a:pPr>
              <a:lnSpc>
                <a:spcPct val="100000"/>
              </a:lnSpc>
            </a:pPr>
            <a:r>
              <a:rPr b="0" lang="en-US" sz="3600" spc="-1" strike="noStrike" cap="all">
                <a:solidFill>
                  <a:srgbClr val="ffffff"/>
                </a:solidFill>
                <a:latin typeface="Century Gothic"/>
              </a:rPr>
              <a:t>Click to edit Master title style</a:t>
            </a:r>
            <a:endParaRPr b="0" lang="en-US" sz="3600" spc="-1" strike="noStrike">
              <a:solidFill>
                <a:srgbClr val="ffffff"/>
              </a:solidFill>
              <a:latin typeface="Century Gothic"/>
            </a:endParaRPr>
          </a:p>
        </p:txBody>
      </p:sp>
      <p:sp>
        <p:nvSpPr>
          <p:cNvPr id="59" name="PlaceHolder 8"/>
          <p:cNvSpPr>
            <a:spLocks noGrp="1"/>
          </p:cNvSpPr>
          <p:nvPr>
            <p:ph type="body"/>
          </p:nvPr>
        </p:nvSpPr>
        <p:spPr>
          <a:xfrm>
            <a:off x="684360" y="685800"/>
            <a:ext cx="8534160" cy="3614760"/>
          </a:xfrm>
          <a:prstGeom prst="rect">
            <a:avLst/>
          </a:prstGeom>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Click to edit Master text styles</a:t>
            </a:r>
            <a:endParaRPr b="0" lang="en-US" sz="2000" spc="-1" strike="noStrike">
              <a:solidFill>
                <a:srgbClr val="0f496f"/>
              </a:solidFill>
              <a:latin typeface="Century Gothic"/>
            </a:endParaRPr>
          </a:p>
          <a:p>
            <a:pPr lvl="1" marL="743040" indent="-285480">
              <a:lnSpc>
                <a:spcPct val="100000"/>
              </a:lnSpc>
              <a:spcBef>
                <a:spcPts val="360"/>
              </a:spcBef>
              <a:spcAft>
                <a:spcPts val="601"/>
              </a:spcAft>
              <a:buClr>
                <a:srgbClr val="ffffff"/>
              </a:buClr>
              <a:buSzPct val="80000"/>
              <a:buFont typeface="Wingdings 3" charset="2"/>
              <a:buChar char=""/>
            </a:pPr>
            <a:r>
              <a:rPr b="0" lang="en-US" sz="1800" spc="-1" strike="noStrike">
                <a:solidFill>
                  <a:srgbClr val="0f496f"/>
                </a:solidFill>
                <a:latin typeface="Century Gothic"/>
              </a:rPr>
              <a:t>Second level</a:t>
            </a:r>
            <a:endParaRPr b="0" lang="en-US" sz="1800" spc="-1" strike="noStrike">
              <a:solidFill>
                <a:srgbClr val="0f496f"/>
              </a:solidFill>
              <a:latin typeface="Century Gothic"/>
            </a:endParaRPr>
          </a:p>
          <a:p>
            <a:pPr lvl="2" marL="1200240" indent="-285480">
              <a:lnSpc>
                <a:spcPct val="100000"/>
              </a:lnSpc>
              <a:spcBef>
                <a:spcPts val="320"/>
              </a:spcBef>
              <a:spcAft>
                <a:spcPts val="601"/>
              </a:spcAft>
              <a:buClr>
                <a:srgbClr val="ffffff"/>
              </a:buClr>
              <a:buSzPct val="80000"/>
              <a:buFont typeface="Wingdings 3" charset="2"/>
              <a:buChar char=""/>
            </a:pPr>
            <a:r>
              <a:rPr b="0" lang="en-US" sz="1600" spc="-1" strike="noStrike">
                <a:solidFill>
                  <a:srgbClr val="0f496f"/>
                </a:solidFill>
                <a:latin typeface="Century Gothic"/>
              </a:rPr>
              <a:t>Third level</a:t>
            </a:r>
            <a:endParaRPr b="0" lang="en-US" sz="1600" spc="-1" strike="noStrike">
              <a:solidFill>
                <a:srgbClr val="0f496f"/>
              </a:solidFill>
              <a:latin typeface="Century Gothic"/>
            </a:endParaRPr>
          </a:p>
          <a:p>
            <a:pPr lvl="3" marL="15429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latin typeface="Century Gothic"/>
              </a:rPr>
              <a:t>Fourth level</a:t>
            </a:r>
            <a:endParaRPr b="0" lang="en-US" sz="1400" spc="-1" strike="noStrike">
              <a:solidFill>
                <a:srgbClr val="0f496f"/>
              </a:solidFill>
              <a:latin typeface="Century Gothic"/>
            </a:endParaRPr>
          </a:p>
          <a:p>
            <a:pPr lvl="4" marL="20001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latin typeface="Century Gothic"/>
              </a:rPr>
              <a:t>Fifth level</a:t>
            </a:r>
            <a:endParaRPr b="0" lang="en-US" sz="1400" spc="-1" strike="noStrike">
              <a:solidFill>
                <a:srgbClr val="0f496f"/>
              </a:solidFill>
              <a:latin typeface="Century Gothic"/>
            </a:endParaRPr>
          </a:p>
        </p:txBody>
      </p:sp>
      <p:sp>
        <p:nvSpPr>
          <p:cNvPr id="60" name="PlaceHolder 9"/>
          <p:cNvSpPr>
            <a:spLocks noGrp="1"/>
          </p:cNvSpPr>
          <p:nvPr>
            <p:ph type="dt"/>
          </p:nvPr>
        </p:nvSpPr>
        <p:spPr>
          <a:xfrm>
            <a:off x="9904320" y="6172200"/>
            <a:ext cx="1599840" cy="364680"/>
          </a:xfrm>
          <a:prstGeom prst="rect">
            <a:avLst/>
          </a:prstGeom>
        </p:spPr>
        <p:txBody>
          <a:bodyPr>
            <a:noAutofit/>
          </a:bodyPr>
          <a:p>
            <a:pPr algn="r">
              <a:lnSpc>
                <a:spcPct val="100000"/>
              </a:lnSpc>
            </a:pPr>
            <a:fld id="{1F63D428-3CE0-441E-BE8D-82CBE5D64AE9}" type="datetime">
              <a:rPr b="0" lang="en-US" sz="1000" spc="-1" strike="noStrike">
                <a:solidFill>
                  <a:srgbClr val="0a304a"/>
                </a:solidFill>
                <a:latin typeface="Century Gothic"/>
              </a:rPr>
              <a:t>10/19/20</a:t>
            </a:fld>
            <a:endParaRPr b="0" lang="en-US" sz="1000" spc="-1" strike="noStrike">
              <a:latin typeface="Times New Roman"/>
            </a:endParaRPr>
          </a:p>
        </p:txBody>
      </p:sp>
      <p:sp>
        <p:nvSpPr>
          <p:cNvPr id="61" name="PlaceHolder 10"/>
          <p:cNvSpPr>
            <a:spLocks noGrp="1"/>
          </p:cNvSpPr>
          <p:nvPr>
            <p:ph type="ftr"/>
          </p:nvPr>
        </p:nvSpPr>
        <p:spPr>
          <a:xfrm>
            <a:off x="684360" y="6172200"/>
            <a:ext cx="7543440" cy="364680"/>
          </a:xfrm>
          <a:prstGeom prst="rect">
            <a:avLst/>
          </a:prstGeom>
        </p:spPr>
        <p:txBody>
          <a:bodyPr>
            <a:noAutofit/>
          </a:bodyPr>
          <a:p>
            <a:endParaRPr b="0" lang="en-US" sz="2400" spc="-1" strike="noStrike">
              <a:latin typeface="Times New Roman"/>
            </a:endParaRPr>
          </a:p>
        </p:txBody>
      </p:sp>
      <p:sp>
        <p:nvSpPr>
          <p:cNvPr id="62" name="PlaceHolder 11"/>
          <p:cNvSpPr>
            <a:spLocks noGrp="1"/>
          </p:cNvSpPr>
          <p:nvPr>
            <p:ph type="sldNum"/>
          </p:nvPr>
        </p:nvSpPr>
        <p:spPr>
          <a:xfrm>
            <a:off x="10363320" y="5578560"/>
            <a:ext cx="1141920" cy="669600"/>
          </a:xfrm>
          <a:prstGeom prst="rect">
            <a:avLst/>
          </a:prstGeom>
        </p:spPr>
        <p:txBody>
          <a:bodyPr anchor="b">
            <a:noAutofit/>
          </a:bodyPr>
          <a:p>
            <a:pPr algn="r">
              <a:lnSpc>
                <a:spcPct val="100000"/>
              </a:lnSpc>
            </a:pPr>
            <a:fld id="{7F2412EE-5F84-4196-B863-C61EF2C97C16}" type="slidenum">
              <a:rPr b="0" lang="en-US" sz="3200" spc="-1" strike="noStrike">
                <a:solidFill>
                  <a:srgbClr val="0a304a"/>
                </a:solidFill>
                <a:latin typeface="Century Gothic"/>
              </a:rPr>
              <a:t>&lt;number&gt;</a:t>
            </a:fld>
            <a:endParaRPr b="0" lang="en-US" sz="3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84360" y="685800"/>
            <a:ext cx="8000640" cy="2971440"/>
          </a:xfrm>
          <a:prstGeom prst="rect">
            <a:avLst/>
          </a:prstGeom>
          <a:noFill/>
          <a:ln>
            <a:noFill/>
          </a:ln>
        </p:spPr>
        <p:txBody>
          <a:bodyPr anchor="b">
            <a:noAutofit/>
          </a:bodyPr>
          <a:p>
            <a:pPr>
              <a:lnSpc>
                <a:spcPct val="100000"/>
              </a:lnSpc>
            </a:pPr>
            <a:r>
              <a:rPr b="0" lang="en-US" sz="4800" spc="-1" strike="noStrike" cap="all">
                <a:solidFill>
                  <a:srgbClr val="ffffff"/>
                </a:solidFill>
                <a:latin typeface="Century Gothic"/>
              </a:rPr>
              <a:t>NMR Calculations: Simulations, Theory, Exp</a:t>
            </a:r>
            <a:endParaRPr b="0" lang="en-US" sz="4800" spc="-1" strike="noStrike">
              <a:solidFill>
                <a:srgbClr val="ffffff"/>
              </a:solidFill>
              <a:latin typeface="Century Gothic"/>
            </a:endParaRPr>
          </a:p>
        </p:txBody>
      </p:sp>
      <p:sp>
        <p:nvSpPr>
          <p:cNvPr id="100" name="TextShape 2"/>
          <p:cNvSpPr txBox="1"/>
          <p:nvPr/>
        </p:nvSpPr>
        <p:spPr>
          <a:xfrm>
            <a:off x="684360" y="3843720"/>
            <a:ext cx="6400440" cy="1946880"/>
          </a:xfrm>
          <a:prstGeom prst="rect">
            <a:avLst/>
          </a:prstGeom>
          <a:noFill/>
          <a:ln>
            <a:noFill/>
          </a:ln>
        </p:spPr>
        <p:txBody>
          <a:bodyPr>
            <a:noAutofit/>
          </a:bodyPr>
          <a:p>
            <a:pPr>
              <a:lnSpc>
                <a:spcPct val="100000"/>
              </a:lnSpc>
              <a:spcBef>
                <a:spcPts val="420"/>
              </a:spcBef>
              <a:spcAft>
                <a:spcPts val="601"/>
              </a:spcAft>
            </a:pPr>
            <a:r>
              <a:rPr b="0" lang="en-US" sz="2100" spc="-1" strike="noStrike">
                <a:solidFill>
                  <a:srgbClr val="0f496f"/>
                </a:solidFill>
                <a:latin typeface="Century Gothic"/>
              </a:rPr>
              <a:t>Gordon Chalmers, </a:t>
            </a:r>
            <a:endParaRPr b="0" lang="en-US" sz="2100" spc="-1" strike="noStrike">
              <a:latin typeface="Arial"/>
            </a:endParaRPr>
          </a:p>
          <a:p>
            <a:pPr>
              <a:lnSpc>
                <a:spcPct val="100000"/>
              </a:lnSpc>
              <a:spcBef>
                <a:spcPts val="420"/>
              </a:spcBef>
              <a:spcAft>
                <a:spcPts val="601"/>
              </a:spcAft>
            </a:pPr>
            <a:r>
              <a:rPr b="0" lang="en-US" sz="2100" spc="-1" strike="noStrike">
                <a:solidFill>
                  <a:srgbClr val="0f496f"/>
                </a:solidFill>
                <a:latin typeface="Century Gothic"/>
              </a:rPr>
              <a:t>University of Georgia</a:t>
            </a:r>
            <a:endParaRPr b="0" lang="en-US" sz="2100" spc="-1" strike="noStrike">
              <a:latin typeface="Arial"/>
            </a:endParaRPr>
          </a:p>
          <a:p>
            <a:pPr>
              <a:lnSpc>
                <a:spcPct val="100000"/>
              </a:lnSpc>
              <a:spcBef>
                <a:spcPts val="420"/>
              </a:spcBef>
              <a:spcAft>
                <a:spcPts val="601"/>
              </a:spcAft>
            </a:pPr>
            <a:r>
              <a:rPr b="0" lang="en-US" sz="2100" spc="-1" strike="noStrike">
                <a:solidFill>
                  <a:srgbClr val="0f496f"/>
                </a:solidFill>
                <a:latin typeface="Century Gothic"/>
              </a:rPr>
              <a:t> </a:t>
            </a:r>
            <a:r>
              <a:rPr b="0" lang="en-US" sz="2100" spc="-1" strike="noStrike">
                <a:solidFill>
                  <a:srgbClr val="0f496f"/>
                </a:solidFill>
                <a:latin typeface="Century Gothic"/>
              </a:rPr>
              <a:t>CS Dept, CCRC</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Theory and experiment</a:t>
            </a:r>
            <a:endParaRPr b="0" lang="en-US" sz="3600" spc="-1" strike="noStrike">
              <a:solidFill>
                <a:srgbClr val="ffffff"/>
              </a:solidFill>
              <a:latin typeface="Century Gothic"/>
            </a:endParaRPr>
          </a:p>
        </p:txBody>
      </p:sp>
      <p:sp>
        <p:nvSpPr>
          <p:cNvPr id="152" name="TextShape 2"/>
          <p:cNvSpPr txBox="1"/>
          <p:nvPr/>
        </p:nvSpPr>
        <p:spPr>
          <a:xfrm>
            <a:off x="684360" y="685800"/>
            <a:ext cx="8534160" cy="3614760"/>
          </a:xfrm>
          <a:prstGeom prst="rect">
            <a:avLst/>
          </a:prstGeom>
          <a:noFill/>
          <a:ln>
            <a:noFill/>
          </a:ln>
        </p:spPr>
        <p:txBody>
          <a:bodyPr anchor="ctr">
            <a:noAutofit/>
          </a:bodyPr>
          <a:p>
            <a:endParaRPr b="0" lang="en-US" sz="2000" spc="-1" strike="noStrike">
              <a:solidFill>
                <a:srgbClr val="0f496f"/>
              </a:solidFill>
              <a:latin typeface="Century Gothic"/>
            </a:endParaRPr>
          </a:p>
        </p:txBody>
      </p:sp>
      <p:sp>
        <p:nvSpPr>
          <p:cNvPr id="153" name="CustomShape 3"/>
          <p:cNvSpPr/>
          <p:nvPr/>
        </p:nvSpPr>
        <p:spPr>
          <a:xfrm>
            <a:off x="2290680" y="796680"/>
            <a:ext cx="2706480" cy="91404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Comparing theory with exp</a:t>
            </a:r>
            <a:endParaRPr b="0" lang="en-US" sz="1800" spc="-1" strike="noStrike">
              <a:latin typeface="Arial"/>
            </a:endParaRPr>
          </a:p>
        </p:txBody>
      </p:sp>
      <p:sp>
        <p:nvSpPr>
          <p:cNvPr id="154" name="CustomShape 4"/>
          <p:cNvSpPr/>
          <p:nvPr/>
        </p:nvSpPr>
        <p:spPr>
          <a:xfrm>
            <a:off x="684360" y="2179440"/>
            <a:ext cx="2755800" cy="156816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Improve  models which use simulations</a:t>
            </a:r>
            <a:endParaRPr b="0" lang="en-US" sz="2000" spc="-1" strike="noStrike">
              <a:latin typeface="Arial"/>
            </a:endParaRPr>
          </a:p>
        </p:txBody>
      </p:sp>
      <p:sp>
        <p:nvSpPr>
          <p:cNvPr id="155" name="CustomShape 5"/>
          <p:cNvSpPr/>
          <p:nvPr/>
        </p:nvSpPr>
        <p:spPr>
          <a:xfrm>
            <a:off x="4099680" y="2053440"/>
            <a:ext cx="2706480" cy="91404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Improve exp work, e.g. signal to noise</a:t>
            </a:r>
            <a:endParaRPr b="0" lang="en-US" sz="1800" spc="-1" strike="noStrike">
              <a:latin typeface="Arial"/>
            </a:endParaRPr>
          </a:p>
        </p:txBody>
      </p:sp>
      <p:sp>
        <p:nvSpPr>
          <p:cNvPr id="156" name="CustomShape 6"/>
          <p:cNvSpPr/>
          <p:nvPr/>
        </p:nvSpPr>
        <p:spPr>
          <a:xfrm>
            <a:off x="1783440" y="1525680"/>
            <a:ext cx="370800" cy="45684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57" name="CustomShape 7"/>
          <p:cNvSpPr/>
          <p:nvPr/>
        </p:nvSpPr>
        <p:spPr>
          <a:xfrm>
            <a:off x="5405040" y="1357920"/>
            <a:ext cx="355680" cy="47052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58" name="CustomShape 8"/>
          <p:cNvSpPr/>
          <p:nvPr/>
        </p:nvSpPr>
        <p:spPr>
          <a:xfrm>
            <a:off x="4524120" y="3176280"/>
            <a:ext cx="2730240" cy="106056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Moleculer interactions</a:t>
            </a:r>
            <a:endParaRPr b="0" lang="en-US" sz="2000" spc="-1" strike="noStrike">
              <a:latin typeface="Arial"/>
            </a:endParaRPr>
          </a:p>
        </p:txBody>
      </p:sp>
      <p:sp>
        <p:nvSpPr>
          <p:cNvPr id="159" name="CustomShape 9"/>
          <p:cNvSpPr/>
          <p:nvPr/>
        </p:nvSpPr>
        <p:spPr>
          <a:xfrm>
            <a:off x="3643920" y="3304440"/>
            <a:ext cx="574560" cy="352800"/>
          </a:xfrm>
          <a:prstGeom prst="left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Software</a:t>
            </a:r>
            <a:endParaRPr b="0" lang="en-US" sz="3600" spc="-1" strike="noStrike">
              <a:solidFill>
                <a:srgbClr val="ffffff"/>
              </a:solidFill>
              <a:latin typeface="Century Gothic"/>
            </a:endParaRPr>
          </a:p>
        </p:txBody>
      </p:sp>
      <p:sp>
        <p:nvSpPr>
          <p:cNvPr id="161"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About 20 programs have been made</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These programs calculate various observables, e.g. noes, different relaxation rates, 3J couplings, …</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programs check the simulations, e.g. ergodicity of the motion,  isotropic tumbling, correlation of the motion to make the  calculations as precise as possible.  This improves the simulations, especially when compared with exp.  Also improves theory to experiment comparison.</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Exp and Simulation</a:t>
            </a:r>
            <a:endParaRPr b="0" lang="en-US" sz="3600" spc="-1" strike="noStrike">
              <a:solidFill>
                <a:srgbClr val="ffffff"/>
              </a:solidFill>
              <a:latin typeface="Century Gothic"/>
            </a:endParaRPr>
          </a:p>
        </p:txBody>
      </p:sp>
      <p:sp>
        <p:nvSpPr>
          <p:cNvPr id="163"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software will enable a computation to be compared with experiment.  </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Sucrose, Gags, Peptides, Polysaccharides, and some Proteins have been used.</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software will be given to the GLYCAM site, also for anyone’s use. </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Measurements</a:t>
            </a:r>
            <a:endParaRPr b="0" lang="en-US" sz="3600" spc="-1" strike="noStrike">
              <a:solidFill>
                <a:srgbClr val="ffffff"/>
              </a:solidFill>
              <a:latin typeface="Century Gothic"/>
            </a:endParaRPr>
          </a:p>
        </p:txBody>
      </p:sp>
      <p:sp>
        <p:nvSpPr>
          <p:cNvPr id="165"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Noes, build-up curves, mixing times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1-d, 2-d noe experiments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3J couplings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These calculations improve the modeling with the simulations.  Also experimentalists can decrease (possibly) the time of experiments.</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The talk</a:t>
            </a:r>
            <a:endParaRPr b="0" lang="en-US" sz="3600" spc="-1" strike="noStrike">
              <a:solidFill>
                <a:srgbClr val="ffffff"/>
              </a:solidFill>
              <a:latin typeface="Century Gothic"/>
            </a:endParaRPr>
          </a:p>
        </p:txBody>
      </p:sp>
      <p:sp>
        <p:nvSpPr>
          <p:cNvPr id="167"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Will show the programs.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Demonstrate the programs.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Feedback is important for improving the software.</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Noe program</a:t>
            </a:r>
            <a:endParaRPr b="0" lang="en-US" sz="3600" spc="-1" strike="noStrike">
              <a:solidFill>
                <a:srgbClr val="ffffff"/>
              </a:solidFill>
              <a:latin typeface="Century Gothic"/>
            </a:endParaRPr>
          </a:p>
        </p:txBody>
      </p:sp>
      <p:pic>
        <p:nvPicPr>
          <p:cNvPr id="169" name="Picture 2" descr=""/>
          <p:cNvPicPr/>
          <p:nvPr/>
        </p:nvPicPr>
        <p:blipFill>
          <a:blip r:embed="rId1"/>
          <a:stretch/>
        </p:blipFill>
        <p:spPr>
          <a:xfrm>
            <a:off x="2540880" y="462600"/>
            <a:ext cx="5637240" cy="42264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NOE curve</a:t>
            </a:r>
            <a:endParaRPr b="0" lang="en-US" sz="3600" spc="-1" strike="noStrike">
              <a:solidFill>
                <a:srgbClr val="ffffff"/>
              </a:solidFill>
              <a:latin typeface="Century Gothic"/>
            </a:endParaRPr>
          </a:p>
        </p:txBody>
      </p:sp>
      <p:pic>
        <p:nvPicPr>
          <p:cNvPr id="171" name="Picture 4" descr=""/>
          <p:cNvPicPr/>
          <p:nvPr/>
        </p:nvPicPr>
        <p:blipFill>
          <a:blip r:embed="rId1"/>
          <a:srcRect l="4733" t="6211" r="46346" b="10784"/>
          <a:stretch/>
        </p:blipFill>
        <p:spPr>
          <a:xfrm>
            <a:off x="6643080" y="756360"/>
            <a:ext cx="2834280" cy="3607200"/>
          </a:xfrm>
          <a:prstGeom prst="rect">
            <a:avLst/>
          </a:prstGeom>
          <a:ln>
            <a:noFill/>
          </a:ln>
        </p:spPr>
      </p:pic>
      <p:pic>
        <p:nvPicPr>
          <p:cNvPr id="172" name="Content Placeholder 5" descr=""/>
          <p:cNvPicPr/>
          <p:nvPr/>
        </p:nvPicPr>
        <p:blipFill>
          <a:blip r:embed="rId2"/>
          <a:stretch/>
        </p:blipFill>
        <p:spPr>
          <a:xfrm>
            <a:off x="767160" y="758160"/>
            <a:ext cx="4819320" cy="36144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Noe program</a:t>
            </a:r>
            <a:endParaRPr b="0" lang="en-US" sz="3600" spc="-1" strike="noStrike">
              <a:solidFill>
                <a:srgbClr val="ffffff"/>
              </a:solidFill>
              <a:latin typeface="Century Gothic"/>
            </a:endParaRPr>
          </a:p>
        </p:txBody>
      </p:sp>
      <p:sp>
        <p:nvSpPr>
          <p:cNvPr id="174"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Calculates complete relaxation rate matrix and uses any mixing time.</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Gives files of all the relaxation rates, the time evolution, the inter-proton distances.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Takes various inputs for sampling and precise calculations.</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Program usage</a:t>
            </a:r>
            <a:endParaRPr b="0" lang="en-US" sz="3600" spc="-1" strike="noStrike">
              <a:solidFill>
                <a:srgbClr val="ffffff"/>
              </a:solidFill>
              <a:latin typeface="Century Gothic"/>
            </a:endParaRPr>
          </a:p>
        </p:txBody>
      </p:sp>
      <p:sp>
        <p:nvSpPr>
          <p:cNvPr id="176"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Used to improve the simulations by changing the population of the conformations.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Used to make good choices of mixing times for the exp.</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Topology file has 100s of parameters.  The Noe calculations improve the models.</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Different programs</a:t>
            </a:r>
            <a:endParaRPr b="0" lang="en-US" sz="3600" spc="-1" strike="noStrike">
              <a:solidFill>
                <a:srgbClr val="ffffff"/>
              </a:solidFill>
              <a:latin typeface="Century Gothic"/>
            </a:endParaRPr>
          </a:p>
        </p:txBody>
      </p:sp>
      <p:sp>
        <p:nvSpPr>
          <p:cNvPr id="178" name="TextShape 2"/>
          <p:cNvSpPr txBox="1"/>
          <p:nvPr/>
        </p:nvSpPr>
        <p:spPr>
          <a:xfrm>
            <a:off x="684360" y="685800"/>
            <a:ext cx="8534160" cy="3614760"/>
          </a:xfrm>
          <a:prstGeom prst="rect">
            <a:avLst/>
          </a:prstGeom>
          <a:noFill/>
          <a:ln>
            <a:noFill/>
          </a:ln>
        </p:spPr>
        <p:txBody>
          <a:bodyPr anchor="ctr">
            <a:normAutofit fontScale="90000"/>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calculation of the noes </a:t>
            </a:r>
            <a:endParaRPr b="0" lang="en-US" sz="2000" spc="-1" strike="noStrike">
              <a:solidFill>
                <a:srgbClr val="0f496f"/>
              </a:solidFill>
              <a:latin typeface="Century Gothic"/>
            </a:endParaRPr>
          </a:p>
          <a:p>
            <a:pPr>
              <a:lnSpc>
                <a:spcPct val="100000"/>
              </a:lnSpc>
              <a:spcBef>
                <a:spcPts val="400"/>
              </a:spcBef>
              <a:spcAft>
                <a:spcPts val="601"/>
              </a:spcAft>
            </a:pPr>
            <a:r>
              <a:rPr b="0" lang="en-US" sz="2000" spc="-1" strike="noStrike">
                <a:solidFill>
                  <a:srgbClr val="0f496f"/>
                </a:solidFill>
                <a:latin typeface="Century Gothic"/>
              </a:rPr>
              <a:t>            </a:t>
            </a:r>
            <a:r>
              <a:rPr b="0" lang="en-US" sz="2000" spc="-1" strike="noStrike">
                <a:solidFill>
                  <a:srgbClr val="0f496f"/>
                </a:solidFill>
                <a:latin typeface="Century Gothic"/>
              </a:rPr>
              <a:t>random motion</a:t>
            </a:r>
            <a:endParaRPr b="0" lang="en-US" sz="2000" spc="-1" strike="noStrike">
              <a:solidFill>
                <a:srgbClr val="0f496f"/>
              </a:solidFill>
              <a:latin typeface="Century Gothic"/>
            </a:endParaRPr>
          </a:p>
          <a:p>
            <a:pPr>
              <a:lnSpc>
                <a:spcPct val="100000"/>
              </a:lnSpc>
              <a:spcBef>
                <a:spcPts val="400"/>
              </a:spcBef>
              <a:spcAft>
                <a:spcPts val="601"/>
              </a:spcAft>
            </a:pPr>
            <a:r>
              <a:rPr b="0" lang="en-US" sz="2000" spc="-1" strike="noStrike">
                <a:solidFill>
                  <a:srgbClr val="0f496f"/>
                </a:solidFill>
                <a:latin typeface="Century Gothic"/>
              </a:rPr>
              <a:t>            </a:t>
            </a:r>
            <a:r>
              <a:rPr b="0" lang="en-US" sz="2000" spc="-1" strike="noStrike">
                <a:solidFill>
                  <a:srgbClr val="0f496f"/>
                </a:solidFill>
                <a:latin typeface="Century Gothic"/>
              </a:rPr>
              <a:t>good sampling</a:t>
            </a:r>
            <a:endParaRPr b="0" lang="en-US" sz="2000" spc="-1" strike="noStrike">
              <a:solidFill>
                <a:srgbClr val="0f496f"/>
              </a:solidFill>
              <a:latin typeface="Century Gothic"/>
            </a:endParaRPr>
          </a:p>
          <a:p>
            <a:pPr>
              <a:lnSpc>
                <a:spcPct val="100000"/>
              </a:lnSpc>
              <a:spcBef>
                <a:spcPts val="400"/>
              </a:spcBef>
              <a:spcAft>
                <a:spcPts val="601"/>
              </a:spcAft>
            </a:pPr>
            <a:r>
              <a:rPr b="0" lang="en-US" sz="2000" spc="-1" strike="noStrike">
                <a:solidFill>
                  <a:srgbClr val="0f496f"/>
                </a:solidFill>
                <a:latin typeface="Century Gothic"/>
              </a:rPr>
              <a:t>            </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programs will </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Calculate the conformations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Tell if the motion is correlated </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Tell if the tumbling isotropic</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Goal</a:t>
            </a:r>
            <a:endParaRPr b="0" lang="en-US" sz="3600" spc="-1" strike="noStrike">
              <a:solidFill>
                <a:srgbClr val="ffffff"/>
              </a:solidFill>
              <a:latin typeface="Century Gothic"/>
            </a:endParaRPr>
          </a:p>
        </p:txBody>
      </p:sp>
      <p:sp>
        <p:nvSpPr>
          <p:cNvPr id="102"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Goal</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to make software that will improve molecular simulations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compare theory and exp to improve modeling</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experimentalists to improve their work</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(potentially save money doing the experiments)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Bridge the gap of theory and experiment.</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Sucrose – 2 Conformations</a:t>
            </a:r>
            <a:endParaRPr b="0" lang="en-US" sz="3600" spc="-1" strike="noStrike">
              <a:solidFill>
                <a:srgbClr val="ffffff"/>
              </a:solidFill>
              <a:latin typeface="Century Gothic"/>
            </a:endParaRPr>
          </a:p>
        </p:txBody>
      </p:sp>
      <p:pic>
        <p:nvPicPr>
          <p:cNvPr id="180" name="Content Placeholder 3" descr=""/>
          <p:cNvPicPr/>
          <p:nvPr/>
        </p:nvPicPr>
        <p:blipFill>
          <a:blip r:embed="rId1"/>
          <a:stretch/>
        </p:blipFill>
        <p:spPr>
          <a:xfrm>
            <a:off x="640440" y="685800"/>
            <a:ext cx="4819320" cy="36144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Gag – 2 Conformations </a:t>
            </a:r>
            <a:endParaRPr b="0" lang="en-US" sz="3600" spc="-1" strike="noStrike">
              <a:solidFill>
                <a:srgbClr val="ffffff"/>
              </a:solidFill>
              <a:latin typeface="Century Gothic"/>
            </a:endParaRPr>
          </a:p>
        </p:txBody>
      </p:sp>
      <p:pic>
        <p:nvPicPr>
          <p:cNvPr id="182" name="Content Placeholder 3" descr=""/>
          <p:cNvPicPr/>
          <p:nvPr/>
        </p:nvPicPr>
        <p:blipFill>
          <a:blip r:embed="rId1"/>
          <a:stretch/>
        </p:blipFill>
        <p:spPr>
          <a:xfrm>
            <a:off x="405000" y="685800"/>
            <a:ext cx="4819320" cy="3614400"/>
          </a:xfrm>
          <a:prstGeom prst="rect">
            <a:avLst/>
          </a:prstGeom>
          <a:ln>
            <a:noFill/>
          </a:ln>
        </p:spPr>
      </p:pic>
      <p:pic>
        <p:nvPicPr>
          <p:cNvPr id="183" name="Picture 4" descr=""/>
          <p:cNvPicPr/>
          <p:nvPr/>
        </p:nvPicPr>
        <p:blipFill>
          <a:blip r:embed="rId2"/>
          <a:srcRect l="4733" t="6211" r="46346" b="10784"/>
          <a:stretch/>
        </p:blipFill>
        <p:spPr>
          <a:xfrm>
            <a:off x="6471000" y="738000"/>
            <a:ext cx="2834280" cy="3607200"/>
          </a:xfrm>
          <a:prstGeom prst="rect">
            <a:avLst/>
          </a:prstGeom>
          <a:ln>
            <a:noFill/>
          </a:ln>
        </p:spPr>
      </p:pic>
      <p:sp>
        <p:nvSpPr>
          <p:cNvPr id="184" name="CustomShape 2"/>
          <p:cNvSpPr/>
          <p:nvPr/>
        </p:nvSpPr>
        <p:spPr>
          <a:xfrm>
            <a:off x="3322800" y="1231200"/>
            <a:ext cx="2444040" cy="119484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Delete or add frames to change population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84360" y="4487400"/>
            <a:ext cx="8534160" cy="1506600"/>
          </a:xfrm>
          <a:prstGeom prst="rect">
            <a:avLst/>
          </a:prstGeom>
          <a:noFill/>
          <a:ln>
            <a:noFill/>
          </a:ln>
        </p:spPr>
        <p:txBody>
          <a:bodyPr anchor="ctr">
            <a:normAutofit fontScale="82000"/>
          </a:bodyPr>
          <a:p>
            <a:pPr>
              <a:lnSpc>
                <a:spcPct val="100000"/>
              </a:lnSpc>
            </a:pPr>
            <a:r>
              <a:rPr b="0" lang="en-US" sz="3600" spc="-1" strike="noStrike" cap="all">
                <a:solidFill>
                  <a:srgbClr val="ffffff"/>
                </a:solidFill>
                <a:latin typeface="Century Gothic"/>
              </a:rPr>
              <a:t>GAG – Molecule is tumbling correct, This figure Shows if the simulation is correct </a:t>
            </a:r>
            <a:endParaRPr b="0" lang="en-US" sz="3600" spc="-1" strike="noStrike">
              <a:solidFill>
                <a:srgbClr val="ffffff"/>
              </a:solidFill>
              <a:latin typeface="Century Gothic"/>
            </a:endParaRPr>
          </a:p>
        </p:txBody>
      </p:sp>
      <p:pic>
        <p:nvPicPr>
          <p:cNvPr id="186" name="Content Placeholder 3" descr=""/>
          <p:cNvPicPr/>
          <p:nvPr/>
        </p:nvPicPr>
        <p:blipFill>
          <a:blip r:embed="rId1"/>
          <a:stretch/>
        </p:blipFill>
        <p:spPr>
          <a:xfrm>
            <a:off x="504720" y="685800"/>
            <a:ext cx="4819320" cy="3614400"/>
          </a:xfrm>
          <a:prstGeom prst="rect">
            <a:avLst/>
          </a:prstGeom>
          <a:ln>
            <a:noFill/>
          </a:ln>
        </p:spPr>
      </p:pic>
      <p:pic>
        <p:nvPicPr>
          <p:cNvPr id="187" name="Picture 4" descr=""/>
          <p:cNvPicPr/>
          <p:nvPr/>
        </p:nvPicPr>
        <p:blipFill>
          <a:blip r:embed="rId2"/>
          <a:srcRect l="4733" t="6211" r="46346" b="10784"/>
          <a:stretch/>
        </p:blipFill>
        <p:spPr>
          <a:xfrm>
            <a:off x="6652080" y="711000"/>
            <a:ext cx="2834280" cy="36072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Population changing</a:t>
            </a:r>
            <a:endParaRPr b="0" lang="en-US" sz="3600" spc="-1" strike="noStrike">
              <a:solidFill>
                <a:srgbClr val="ffffff"/>
              </a:solidFill>
              <a:latin typeface="Century Gothic"/>
            </a:endParaRPr>
          </a:p>
        </p:txBody>
      </p:sp>
      <p:sp>
        <p:nvSpPr>
          <p:cNvPr id="189"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Simulations are not accurate with the population of the conformations.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noes are compared with exp which improves the simulations. Force field is improved by comparing theory with exp.</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populations are changed to agree with exp.  </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changing of the population will improve the modeling of interactions with different molecules.</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Simulations</a:t>
            </a:r>
            <a:endParaRPr b="0" lang="en-US" sz="3600" spc="-1" strike="noStrike">
              <a:solidFill>
                <a:srgbClr val="ffffff"/>
              </a:solidFill>
              <a:latin typeface="Century Gothic"/>
            </a:endParaRPr>
          </a:p>
        </p:txBody>
      </p:sp>
      <p:sp>
        <p:nvSpPr>
          <p:cNvPr id="191"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work showed that if the box of the simulation is not correct then the calculations are not precise.</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Isotropic box of the correct size is necessary.</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This is overlooked in many of the simulations.</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Modeling</a:t>
            </a:r>
            <a:endParaRPr b="0" lang="en-US" sz="3600" spc="-1" strike="noStrike">
              <a:solidFill>
                <a:srgbClr val="ffffff"/>
              </a:solidFill>
              <a:latin typeface="Century Gothic"/>
            </a:endParaRPr>
          </a:p>
        </p:txBody>
      </p:sp>
      <p:sp>
        <p:nvSpPr>
          <p:cNvPr id="193" name="TextShape 2"/>
          <p:cNvSpPr txBox="1"/>
          <p:nvPr/>
        </p:nvSpPr>
        <p:spPr>
          <a:xfrm>
            <a:off x="684360" y="685800"/>
            <a:ext cx="8534160" cy="3614760"/>
          </a:xfrm>
          <a:prstGeom prst="rect">
            <a:avLst/>
          </a:prstGeom>
          <a:noFill/>
          <a:ln>
            <a:noFill/>
          </a:ln>
        </p:spPr>
        <p:txBody>
          <a:bodyPr anchor="ctr">
            <a:norm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We can now compare simulation with exp using</a:t>
            </a:r>
            <a:endParaRPr b="0" lang="en-US" sz="2000" spc="-1" strike="noStrike">
              <a:solidFill>
                <a:srgbClr val="0f496f"/>
              </a:solidFill>
              <a:latin typeface="Century Gothic"/>
            </a:endParaRPr>
          </a:p>
          <a:p>
            <a:pPr>
              <a:lnSpc>
                <a:spcPct val="100000"/>
              </a:lnSpc>
              <a:spcBef>
                <a:spcPts val="400"/>
              </a:spcBef>
              <a:spcAft>
                <a:spcPts val="601"/>
              </a:spcAft>
            </a:pPr>
            <a:r>
              <a:rPr b="0" lang="en-US" sz="2000" spc="-1" strike="noStrike">
                <a:solidFill>
                  <a:srgbClr val="0f496f"/>
                </a:solidFill>
                <a:latin typeface="Century Gothic"/>
              </a:rPr>
              <a:t>         </a:t>
            </a:r>
            <a:r>
              <a:rPr b="0" lang="en-US" sz="2000" spc="-1" strike="noStrike">
                <a:solidFill>
                  <a:srgbClr val="0f496f"/>
                </a:solidFill>
                <a:latin typeface="Century Gothic"/>
              </a:rPr>
              <a:t>noe</a:t>
            </a:r>
            <a:endParaRPr b="0" lang="en-US" sz="2000" spc="-1" strike="noStrike">
              <a:solidFill>
                <a:srgbClr val="0f496f"/>
              </a:solidFill>
              <a:latin typeface="Century Gothic"/>
            </a:endParaRPr>
          </a:p>
          <a:p>
            <a:pPr>
              <a:lnSpc>
                <a:spcPct val="100000"/>
              </a:lnSpc>
              <a:spcBef>
                <a:spcPts val="400"/>
              </a:spcBef>
              <a:spcAft>
                <a:spcPts val="601"/>
              </a:spcAft>
            </a:pPr>
            <a:r>
              <a:rPr b="0" lang="en-US" sz="2000" spc="-1" strike="noStrike">
                <a:solidFill>
                  <a:srgbClr val="0f496f"/>
                </a:solidFill>
                <a:latin typeface="Century Gothic"/>
              </a:rPr>
              <a:t>         </a:t>
            </a:r>
            <a:r>
              <a:rPr b="0" lang="en-US" sz="2000" spc="-1" strike="noStrike">
                <a:solidFill>
                  <a:srgbClr val="0f496f"/>
                </a:solidFill>
                <a:latin typeface="Century Gothic"/>
              </a:rPr>
              <a:t>3J couplings</a:t>
            </a:r>
            <a:endParaRPr b="0" lang="en-US" sz="2000" spc="-1" strike="noStrike">
              <a:solidFill>
                <a:srgbClr val="0f496f"/>
              </a:solidFill>
              <a:latin typeface="Century Gothic"/>
            </a:endParaRPr>
          </a:p>
          <a:p>
            <a:pPr>
              <a:lnSpc>
                <a:spcPct val="100000"/>
              </a:lnSpc>
              <a:spcBef>
                <a:spcPts val="400"/>
              </a:spcBef>
              <a:spcAft>
                <a:spcPts val="601"/>
              </a:spcAft>
            </a:pPr>
            <a:r>
              <a:rPr b="0" lang="en-US" sz="2000" spc="-1" strike="noStrike">
                <a:solidFill>
                  <a:srgbClr val="0f496f"/>
                </a:solidFill>
                <a:latin typeface="Century Gothic"/>
              </a:rPr>
              <a:t>         </a:t>
            </a:r>
            <a:r>
              <a:rPr b="0" lang="en-US" sz="2000" spc="-1" strike="noStrike">
                <a:solidFill>
                  <a:srgbClr val="0f496f"/>
                </a:solidFill>
                <a:latin typeface="Century Gothic"/>
              </a:rPr>
              <a:t>different relaxation rates (spin-spin, spin-lattice,…)</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This improves the molecular modeling theory and what goes into the Amber simulations.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84360" y="4487400"/>
            <a:ext cx="8534160" cy="1506600"/>
          </a:xfrm>
          <a:prstGeom prst="rect">
            <a:avLst/>
          </a:prstGeom>
          <a:noFill/>
          <a:ln>
            <a:noFill/>
          </a:ln>
        </p:spPr>
        <p:txBody>
          <a:bodyPr anchor="ctr">
            <a:normAutofit/>
          </a:bodyPr>
          <a:p>
            <a:pPr>
              <a:lnSpc>
                <a:spcPct val="100000"/>
              </a:lnSpc>
            </a:pPr>
            <a:r>
              <a:rPr b="0" lang="en-US" sz="3600" spc="-1" strike="noStrike" cap="all">
                <a:solidFill>
                  <a:srgbClr val="ffffff"/>
                </a:solidFill>
                <a:latin typeface="Century Gothic"/>
              </a:rPr>
              <a:t>Disaccharides.  </a:t>
            </a:r>
            <a:endParaRPr b="0" lang="en-US" sz="3600" spc="-1" strike="noStrike">
              <a:solidFill>
                <a:srgbClr val="ffffff"/>
              </a:solidFill>
              <a:latin typeface="Century Gothic"/>
            </a:endParaRPr>
          </a:p>
        </p:txBody>
      </p:sp>
      <p:graphicFrame>
        <p:nvGraphicFramePr>
          <p:cNvPr id="195" name="Table 2"/>
          <p:cNvGraphicFramePr/>
          <p:nvPr/>
        </p:nvGraphicFramePr>
        <p:xfrm>
          <a:off x="1680840" y="1685880"/>
          <a:ext cx="6540840" cy="360000"/>
        </p:xfrm>
        <a:graphic>
          <a:graphicData uri="http://schemas.openxmlformats.org/drawingml/2006/table">
            <a:tbl>
              <a:tblPr/>
              <a:tblGrid>
                <a:gridCol w="1327680"/>
                <a:gridCol w="868680"/>
                <a:gridCol w="868680"/>
                <a:gridCol w="868680"/>
                <a:gridCol w="868680"/>
                <a:gridCol w="869040"/>
                <a:gridCol w="869040"/>
              </a:tblGrid>
              <a:tr h="0">
                <a:tc>
                  <a:txBody>
                    <a:bodyPr lIns="68400" rIns="68400" tIns="0" bIns="0">
                      <a:noAutofit/>
                    </a:bodyPr>
                    <a:p>
                      <a:pPr>
                        <a:lnSpc>
                          <a:spcPct val="107000"/>
                        </a:lnSpc>
                      </a:pPr>
                      <a:r>
                        <a:rPr b="1" lang="en-US" sz="1100" spc="-1" strike="noStrike">
                          <a:solidFill>
                            <a:srgbClr val="ffffff"/>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c>
                  <a:txBody>
                    <a:bodyPr lIns="68400" rIns="68400" tIns="0" bIns="0">
                      <a:noAutofit/>
                    </a:bodyPr>
                    <a:p>
                      <a:pPr>
                        <a:lnSpc>
                          <a:spcPct val="107000"/>
                        </a:lnSpc>
                      </a:pPr>
                      <a:r>
                        <a:rPr b="1" lang="en-US" sz="1100" spc="-1" strike="noStrike">
                          <a:solidFill>
                            <a:srgbClr val="ffffff"/>
                          </a:solidFill>
                          <a:latin typeface="Century Gothic"/>
                        </a:rPr>
                        <a:t>Experiment</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c>
                  <a:txBody>
                    <a:bodyPr lIns="68400" rIns="68400" tIns="0" bIns="0">
                      <a:noAutofit/>
                    </a:bodyPr>
                    <a:p>
                      <a:pPr>
                        <a:lnSpc>
                          <a:spcPct val="107000"/>
                        </a:lnSpc>
                      </a:pPr>
                      <a:r>
                        <a:rPr b="1" lang="en-US" sz="1100" spc="-1" strike="noStrike">
                          <a:solidFill>
                            <a:srgbClr val="ffffff"/>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c>
                  <a:txBody>
                    <a:bodyPr lIns="68400" rIns="68400" tIns="0" bIns="0">
                      <a:noAutofit/>
                    </a:bodyPr>
                    <a:p>
                      <a:pPr>
                        <a:lnSpc>
                          <a:spcPct val="107000"/>
                        </a:lnSpc>
                      </a:pPr>
                      <a:r>
                        <a:rPr b="1" lang="en-US" sz="1100" spc="-1" strike="noStrike">
                          <a:solidFill>
                            <a:srgbClr val="ffffff"/>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c>
                  <a:txBody>
                    <a:bodyPr lIns="68400" rIns="68400" tIns="0" bIns="0">
                      <a:noAutofit/>
                    </a:bodyPr>
                    <a:p>
                      <a:pPr>
                        <a:lnSpc>
                          <a:spcPct val="107000"/>
                        </a:lnSpc>
                      </a:pPr>
                      <a:r>
                        <a:rPr b="1" lang="en-US" sz="1100" spc="-1" strike="noStrike">
                          <a:solidFill>
                            <a:srgbClr val="ffffff"/>
                          </a:solidFill>
                          <a:latin typeface="Century Gothic"/>
                        </a:rPr>
                        <a:t>Simulation</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c>
                  <a:txBody>
                    <a:bodyPr lIns="68400" rIns="68400" tIns="0" bIns="0">
                      <a:noAutofit/>
                    </a:bodyPr>
                    <a:p>
                      <a:pPr>
                        <a:lnSpc>
                          <a:spcPct val="107000"/>
                        </a:lnSpc>
                      </a:pPr>
                      <a:r>
                        <a:rPr b="1" lang="en-US" sz="1100" spc="-1" strike="noStrike">
                          <a:solidFill>
                            <a:srgbClr val="ffffff"/>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c>
                  <a:txBody>
                    <a:bodyPr lIns="68400" rIns="68400" tIns="0" bIns="0">
                      <a:noAutofit/>
                    </a:bodyPr>
                    <a:p>
                      <a:pPr>
                        <a:lnSpc>
                          <a:spcPct val="107000"/>
                        </a:lnSpc>
                      </a:pPr>
                      <a:r>
                        <a:rPr b="1" lang="en-US" sz="1100" spc="-1" strike="noStrike">
                          <a:solidFill>
                            <a:srgbClr val="ffffff"/>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052f61"/>
                    </a:solidFill>
                  </a:tcPr>
                </a:tc>
              </a:tr>
              <a:tr h="0">
                <a:tc>
                  <a:txBody>
                    <a:bodyPr lIns="68400" rIns="68400" tIns="0" bIns="0">
                      <a:noAutofit/>
                    </a:bodyPr>
                    <a:p>
                      <a:pPr>
                        <a:lnSpc>
                          <a:spcPct val="107000"/>
                        </a:lnSpc>
                      </a:pPr>
                      <a:r>
                        <a:rPr b="1" lang="en-US" sz="1100" spc="-1" strike="noStrike">
                          <a:solidFill>
                            <a:srgbClr val="ffffff"/>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H1-H3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H3-H5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H1-H3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H3-H5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3.6057</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8.9491</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.4029</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.06487</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.04828</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1.3436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2.7689</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10.8763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.2546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.02456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.04603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.5336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Disaccharide3(alpha)</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10.4866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.001435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.04727</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.03036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Disaccharide3(beta)</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.001412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.04112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.03434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7.02750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13.5104</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.5202</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.002283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.05503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.04149</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Disaccharide5(alpha)</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20.4486</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13.4205</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1.5237</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.02450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.05007</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lIns="68400" rIns="68400" tIns="0" bIns="0">
                      <a:noAutofit/>
                    </a:bodyPr>
                    <a:p>
                      <a:pPr>
                        <a:lnSpc>
                          <a:spcPct val="107000"/>
                        </a:lnSpc>
                      </a:pPr>
                      <a:r>
                        <a:rPr b="0" lang="en-US" sz="1100" spc="-1" strike="noStrike">
                          <a:solidFill>
                            <a:srgbClr val="000000"/>
                          </a:solidFill>
                          <a:latin typeface="Century Gothic"/>
                        </a:rPr>
                        <a:t>.4893</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0">
                <a:tc>
                  <a:txBody>
                    <a:bodyPr lIns="68400" rIns="68400" tIns="0" bIns="0">
                      <a:noAutofit/>
                    </a:bodyPr>
                    <a:p>
                      <a:pPr>
                        <a:lnSpc>
                          <a:spcPct val="107000"/>
                        </a:lnSpc>
                      </a:pPr>
                      <a:r>
                        <a:rPr b="1" lang="en-US" sz="1100" spc="-1" strike="noStrike">
                          <a:solidFill>
                            <a:srgbClr val="ffffff"/>
                          </a:solidFill>
                          <a:latin typeface="Century Gothic"/>
                        </a:rPr>
                        <a:t>Disaccharide5(beta)</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052f61"/>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 </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.04290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.04860</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lIns="68400" rIns="68400" tIns="0" bIns="0">
                      <a:noAutofit/>
                    </a:bodyPr>
                    <a:p>
                      <a:pPr>
                        <a:lnSpc>
                          <a:spcPct val="107000"/>
                        </a:lnSpc>
                      </a:pPr>
                      <a:r>
                        <a:rPr b="0" lang="en-US" sz="1100" spc="-1" strike="noStrike">
                          <a:solidFill>
                            <a:srgbClr val="000000"/>
                          </a:solidFill>
                          <a:latin typeface="Century Gothic"/>
                        </a:rPr>
                        <a:t>.8827</a:t>
                      </a:r>
                      <a:endParaRPr b="0" lang="en-US"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r>
            </a:tbl>
          </a:graphicData>
        </a:graphic>
      </p:graphicFrame>
      <p:sp>
        <p:nvSpPr>
          <p:cNvPr id="196" name="CustomShape 3"/>
          <p:cNvSpPr/>
          <p:nvPr/>
        </p:nvSpPr>
        <p:spPr>
          <a:xfrm>
            <a:off x="7194240" y="1648080"/>
            <a:ext cx="1165320" cy="532440"/>
          </a:xfrm>
          <a:prstGeom prst="rect">
            <a:avLst/>
          </a:prstGeom>
          <a:noFill/>
          <a:ln>
            <a:noFill/>
          </a:ln>
        </p:spPr>
        <p:style>
          <a:lnRef idx="0"/>
          <a:fillRef idx="0"/>
          <a:effectRef idx="0"/>
          <a:fontRef idx="minor"/>
        </p:style>
        <p:txBody>
          <a:bodyPr wrap="none" anchor="ctr">
            <a:spAutoFit/>
          </a:bodyPr>
          <a:p>
            <a:pPr>
              <a:lnSpc>
                <a:spcPct val="100000"/>
              </a:lnSpc>
            </a:pPr>
            <a:r>
              <a:rPr b="0" lang="en-US" sz="1100" spc="-1" strike="noStrike">
                <a:solidFill>
                  <a:srgbClr val="ffffff"/>
                </a:solidFill>
                <a:latin typeface="Calibri"/>
                <a:ea typeface="Calibri"/>
              </a:rPr>
              <a:t>Table 1 H1-H3</a:t>
            </a:r>
            <a:endParaRPr b="0" lang="en-US" sz="1100" spc="-1" strike="noStrike">
              <a:latin typeface="Arial"/>
            </a:endParaRPr>
          </a:p>
          <a:p>
            <a:pPr>
              <a:lnSpc>
                <a:spcPct val="100000"/>
              </a:lnSpc>
            </a:pPr>
            <a:endParaRPr b="0" lang="en-US" sz="1100" spc="-1" strike="noStrike">
              <a:latin typeface="Arial"/>
            </a:endParaRPr>
          </a:p>
        </p:txBody>
      </p:sp>
      <p:sp>
        <p:nvSpPr>
          <p:cNvPr id="197" name="CustomShape 4"/>
          <p:cNvSpPr/>
          <p:nvPr/>
        </p:nvSpPr>
        <p:spPr>
          <a:xfrm>
            <a:off x="4883040" y="989640"/>
            <a:ext cx="310680" cy="43344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98" name="CustomShape 5"/>
          <p:cNvSpPr/>
          <p:nvPr/>
        </p:nvSpPr>
        <p:spPr>
          <a:xfrm>
            <a:off x="7571520" y="1029240"/>
            <a:ext cx="310680" cy="43344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99" name="CustomShape 6"/>
          <p:cNvSpPr/>
          <p:nvPr/>
        </p:nvSpPr>
        <p:spPr>
          <a:xfrm>
            <a:off x="8886240" y="989640"/>
            <a:ext cx="1821960" cy="92448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Factor of 2-3.</a:t>
            </a:r>
            <a:endParaRPr b="0" lang="en-US" sz="1800" spc="-1" strike="noStrike">
              <a:latin typeface="Arial"/>
            </a:endParaRPr>
          </a:p>
        </p:txBody>
      </p:sp>
      <p:sp>
        <p:nvSpPr>
          <p:cNvPr id="200" name="CustomShape 7"/>
          <p:cNvSpPr/>
          <p:nvPr/>
        </p:nvSpPr>
        <p:spPr>
          <a:xfrm>
            <a:off x="8955360" y="3007080"/>
            <a:ext cx="3091680" cy="228096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2^(1/6)=1.12</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solidFill>
                  <a:srgbClr val="ffffff"/>
                </a:solidFill>
                <a:latin typeface="Century Gothic"/>
              </a:rPr>
              <a:t>This is about the precision of the exp.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Conclusions</a:t>
            </a:r>
            <a:endParaRPr b="0" lang="en-US" sz="3600" spc="-1" strike="noStrike">
              <a:solidFill>
                <a:srgbClr val="ffffff"/>
              </a:solidFill>
              <a:latin typeface="Century Gothic"/>
            </a:endParaRPr>
          </a:p>
        </p:txBody>
      </p:sp>
      <p:sp>
        <p:nvSpPr>
          <p:cNvPr id="202"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User will be able to use software to compare theory and experiment using different observables.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Theoreticians can use.</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Experimentalists can use</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Aknowledgements</a:t>
            </a:r>
            <a:endParaRPr b="0" lang="en-US" sz="3600" spc="-1" strike="noStrike">
              <a:solidFill>
                <a:srgbClr val="ffffff"/>
              </a:solidFill>
              <a:latin typeface="Century Gothic"/>
            </a:endParaRPr>
          </a:p>
        </p:txBody>
      </p:sp>
      <p:sp>
        <p:nvSpPr>
          <p:cNvPr id="204"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Citations, collaborators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Rob Woods, James Prestegard, Lachele Foley, John Glushka</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Software Package </a:t>
            </a:r>
            <a:endParaRPr b="0" lang="en-US" sz="3600" spc="-1" strike="noStrike">
              <a:solidFill>
                <a:srgbClr val="ffffff"/>
              </a:solidFill>
              <a:latin typeface="Century Gothic"/>
            </a:endParaRPr>
          </a:p>
        </p:txBody>
      </p:sp>
      <p:sp>
        <p:nvSpPr>
          <p:cNvPr id="104" name="TextShape 2"/>
          <p:cNvSpPr txBox="1"/>
          <p:nvPr/>
        </p:nvSpPr>
        <p:spPr>
          <a:xfrm>
            <a:off x="684360" y="685800"/>
            <a:ext cx="8534160" cy="3614760"/>
          </a:xfrm>
          <a:prstGeom prst="rect">
            <a:avLst/>
          </a:prstGeom>
          <a:noFill/>
          <a:ln>
            <a:noFill/>
          </a:ln>
        </p:spPr>
        <p:txBody>
          <a:bodyPr anchor="ctr">
            <a:norm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Talk will go over some of the programs and explain what the programs do – package</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noes, 3J couplings are measurable </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20,000 lines of code.</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programs make the user able to compare exp with the simulations of most of what is measured.  The user can also estimate the calculations, i.e. how precise.</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talk will go into some of the programs.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p:txBody>
      </p:sp>
      <p:sp>
        <p:nvSpPr>
          <p:cNvPr id="105" name="CustomShape 3"/>
          <p:cNvSpPr/>
          <p:nvPr/>
        </p:nvSpPr>
        <p:spPr>
          <a:xfrm>
            <a:off x="8039520" y="860040"/>
            <a:ext cx="3068640" cy="162936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Will show some of the programs</a:t>
            </a:r>
            <a:endParaRPr b="0" lang="en-US" sz="1800" spc="-1" strike="noStrike">
              <a:latin typeface="Arial"/>
            </a:endParaRPr>
          </a:p>
        </p:txBody>
      </p:sp>
      <p:sp>
        <p:nvSpPr>
          <p:cNvPr id="106" name="CustomShape 4"/>
          <p:cNvSpPr/>
          <p:nvPr/>
        </p:nvSpPr>
        <p:spPr>
          <a:xfrm>
            <a:off x="8365320" y="3902040"/>
            <a:ext cx="2742840" cy="158400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Package is documented.  Also bash files are given as templates.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Programs</a:t>
            </a:r>
            <a:endParaRPr b="0" lang="en-US" sz="3600" spc="-1" strike="noStrike">
              <a:solidFill>
                <a:srgbClr val="ffffff"/>
              </a:solidFill>
              <a:latin typeface="Century Gothic"/>
            </a:endParaRPr>
          </a:p>
        </p:txBody>
      </p:sp>
      <p:sp>
        <p:nvSpPr>
          <p:cNvPr id="108" name="CustomShape 2"/>
          <p:cNvSpPr/>
          <p:nvPr/>
        </p:nvSpPr>
        <p:spPr>
          <a:xfrm>
            <a:off x="3359520" y="632520"/>
            <a:ext cx="2443680" cy="100800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Programs</a:t>
            </a:r>
            <a:endParaRPr b="0" lang="en-US" sz="1800" spc="-1" strike="noStrike">
              <a:latin typeface="Arial"/>
            </a:endParaRPr>
          </a:p>
        </p:txBody>
      </p:sp>
      <p:sp>
        <p:nvSpPr>
          <p:cNvPr id="109" name="CustomShape 3"/>
          <p:cNvSpPr/>
          <p:nvPr/>
        </p:nvSpPr>
        <p:spPr>
          <a:xfrm>
            <a:off x="2366640" y="2075400"/>
            <a:ext cx="2443680" cy="100800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Calculate observables from trajectories</a:t>
            </a:r>
            <a:endParaRPr b="0" lang="en-US" sz="1800" spc="-1" strike="noStrike">
              <a:latin typeface="Arial"/>
            </a:endParaRPr>
          </a:p>
        </p:txBody>
      </p:sp>
      <p:sp>
        <p:nvSpPr>
          <p:cNvPr id="110" name="CustomShape 4"/>
          <p:cNvSpPr/>
          <p:nvPr/>
        </p:nvSpPr>
        <p:spPr>
          <a:xfrm>
            <a:off x="5724000" y="2415600"/>
            <a:ext cx="2443680" cy="100800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Calculate presicion of calculation</a:t>
            </a:r>
            <a:endParaRPr b="0" lang="en-US" sz="1800" spc="-1" strike="noStrike">
              <a:latin typeface="Arial"/>
            </a:endParaRPr>
          </a:p>
        </p:txBody>
      </p:sp>
      <p:sp>
        <p:nvSpPr>
          <p:cNvPr id="111" name="CustomShape 5"/>
          <p:cNvSpPr/>
          <p:nvPr/>
        </p:nvSpPr>
        <p:spPr>
          <a:xfrm>
            <a:off x="2835360" y="3330000"/>
            <a:ext cx="2443680" cy="100800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Compare Theory with Exp</a:t>
            </a:r>
            <a:endParaRPr b="0" lang="en-US" sz="1800" spc="-1" strike="noStrike">
              <a:latin typeface="Arial"/>
            </a:endParaRPr>
          </a:p>
        </p:txBody>
      </p:sp>
      <p:sp>
        <p:nvSpPr>
          <p:cNvPr id="112" name="CustomShape 6"/>
          <p:cNvSpPr/>
          <p:nvPr/>
        </p:nvSpPr>
        <p:spPr>
          <a:xfrm>
            <a:off x="2872440" y="1435680"/>
            <a:ext cx="281520" cy="41832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13" name="CustomShape 7"/>
          <p:cNvSpPr/>
          <p:nvPr/>
        </p:nvSpPr>
        <p:spPr>
          <a:xfrm>
            <a:off x="6162480" y="1495440"/>
            <a:ext cx="236160" cy="4269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14" name="CustomShape 8"/>
          <p:cNvSpPr/>
          <p:nvPr/>
        </p:nvSpPr>
        <p:spPr>
          <a:xfrm>
            <a:off x="2633040" y="3083760"/>
            <a:ext cx="241920" cy="42840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Amber trajectories</a:t>
            </a:r>
            <a:endParaRPr b="0" lang="en-US" sz="3600" spc="-1" strike="noStrike">
              <a:solidFill>
                <a:srgbClr val="ffffff"/>
              </a:solidFill>
              <a:latin typeface="Century Gothic"/>
            </a:endParaRPr>
          </a:p>
        </p:txBody>
      </p:sp>
      <p:sp>
        <p:nvSpPr>
          <p:cNvPr id="116"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The programs use Amber trajectories.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Usually 100 ns of simulations, which take days.</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Observables are calculated.</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84360" y="515736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Program</a:t>
            </a:r>
            <a:endParaRPr b="0" lang="en-US" sz="3600" spc="-1" strike="noStrike">
              <a:solidFill>
                <a:srgbClr val="ffffff"/>
              </a:solidFill>
              <a:latin typeface="Century Gothic"/>
            </a:endParaRPr>
          </a:p>
        </p:txBody>
      </p:sp>
      <p:sp>
        <p:nvSpPr>
          <p:cNvPr id="118" name="CustomShape 2"/>
          <p:cNvSpPr/>
          <p:nvPr/>
        </p:nvSpPr>
        <p:spPr>
          <a:xfrm>
            <a:off x="3105360" y="42552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Software</a:t>
            </a:r>
            <a:endParaRPr b="0" lang="en-US" sz="1800" spc="-1" strike="noStrike">
              <a:latin typeface="Arial"/>
            </a:endParaRPr>
          </a:p>
        </p:txBody>
      </p:sp>
      <p:sp>
        <p:nvSpPr>
          <p:cNvPr id="119" name="TextShape 3"/>
          <p:cNvSpPr txBox="1"/>
          <p:nvPr/>
        </p:nvSpPr>
        <p:spPr>
          <a:xfrm>
            <a:off x="684360" y="1645560"/>
            <a:ext cx="3235680" cy="816840"/>
          </a:xfrm>
          <a:prstGeom prst="rect">
            <a:avLst/>
          </a:prstGeom>
          <a:solidFill>
            <a:srgbClr val="052f61"/>
          </a:solidFill>
          <a:ln cap="rnd" w="15840">
            <a:solidFill>
              <a:srgbClr val="033047"/>
            </a:solidFill>
            <a:round/>
          </a:ln>
        </p:spPr>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Downloadable</a:t>
            </a:r>
            <a:endParaRPr b="0" lang="en-US" sz="2000" spc="-1" strike="noStrike">
              <a:solidFill>
                <a:srgbClr val="0f496f"/>
              </a:solidFill>
              <a:latin typeface="Century Gothic"/>
            </a:endParaRPr>
          </a:p>
        </p:txBody>
      </p:sp>
      <p:sp>
        <p:nvSpPr>
          <p:cNvPr id="120" name="CustomShape 4"/>
          <p:cNvSpPr/>
          <p:nvPr/>
        </p:nvSpPr>
        <p:spPr>
          <a:xfrm>
            <a:off x="4678920" y="172764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GLYCAM</a:t>
            </a:r>
            <a:endParaRPr b="0" lang="en-US" sz="1800" spc="-1" strike="noStrike">
              <a:latin typeface="Arial"/>
            </a:endParaRPr>
          </a:p>
        </p:txBody>
      </p:sp>
      <p:sp>
        <p:nvSpPr>
          <p:cNvPr id="121" name="CustomShape 5"/>
          <p:cNvSpPr/>
          <p:nvPr/>
        </p:nvSpPr>
        <p:spPr>
          <a:xfrm>
            <a:off x="1456200" y="323964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Many files are output</a:t>
            </a:r>
            <a:endParaRPr b="0" lang="en-US" sz="1800" spc="-1" strike="noStrike">
              <a:latin typeface="Arial"/>
            </a:endParaRPr>
          </a:p>
        </p:txBody>
      </p:sp>
      <p:sp>
        <p:nvSpPr>
          <p:cNvPr id="122" name="CustomShape 6"/>
          <p:cNvSpPr/>
          <p:nvPr/>
        </p:nvSpPr>
        <p:spPr>
          <a:xfrm>
            <a:off x="4768200" y="321984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Internet based -~GUI</a:t>
            </a:r>
            <a:endParaRPr b="0" lang="en-US" sz="1800" spc="-1" strike="noStrike">
              <a:latin typeface="Arial"/>
            </a:endParaRPr>
          </a:p>
        </p:txBody>
      </p:sp>
      <p:sp>
        <p:nvSpPr>
          <p:cNvPr id="123" name="CustomShape 7"/>
          <p:cNvSpPr/>
          <p:nvPr/>
        </p:nvSpPr>
        <p:spPr>
          <a:xfrm>
            <a:off x="7482600" y="47520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Uses c++, c, java</a:t>
            </a:r>
            <a:endParaRPr b="0" lang="en-US" sz="1800" spc="-1" strike="noStrike">
              <a:latin typeface="Arial"/>
            </a:endParaRPr>
          </a:p>
        </p:txBody>
      </p:sp>
      <p:sp>
        <p:nvSpPr>
          <p:cNvPr id="124" name="CustomShape 8"/>
          <p:cNvSpPr/>
          <p:nvPr/>
        </p:nvSpPr>
        <p:spPr>
          <a:xfrm>
            <a:off x="2679840" y="1023120"/>
            <a:ext cx="289440" cy="4431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25" name="CustomShape 9"/>
          <p:cNvSpPr/>
          <p:nvPr/>
        </p:nvSpPr>
        <p:spPr>
          <a:xfrm>
            <a:off x="5086440" y="967320"/>
            <a:ext cx="289440" cy="4431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26" name="CustomShape 10"/>
          <p:cNvSpPr/>
          <p:nvPr/>
        </p:nvSpPr>
        <p:spPr>
          <a:xfrm>
            <a:off x="2741760" y="2633040"/>
            <a:ext cx="289440" cy="4431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27" name="CustomShape 11"/>
          <p:cNvSpPr/>
          <p:nvPr/>
        </p:nvSpPr>
        <p:spPr>
          <a:xfrm>
            <a:off x="5122800" y="2651040"/>
            <a:ext cx="289440" cy="4431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28" name="CustomShape 12"/>
          <p:cNvSpPr/>
          <p:nvPr/>
        </p:nvSpPr>
        <p:spPr>
          <a:xfrm>
            <a:off x="7889760" y="168840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Molecule Structures</a:t>
            </a:r>
            <a:endParaRPr b="0" lang="en-US" sz="1800" spc="-1" strike="noStrike">
              <a:latin typeface="Arial"/>
            </a:endParaRPr>
          </a:p>
        </p:txBody>
      </p:sp>
      <p:sp>
        <p:nvSpPr>
          <p:cNvPr id="129" name="CustomShape 13"/>
          <p:cNvSpPr/>
          <p:nvPr/>
        </p:nvSpPr>
        <p:spPr>
          <a:xfrm>
            <a:off x="6916680" y="1883160"/>
            <a:ext cx="642600" cy="343800"/>
          </a:xfrm>
          <a:prstGeom prst="left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30" name="CustomShape 14"/>
          <p:cNvSpPr/>
          <p:nvPr/>
        </p:nvSpPr>
        <p:spPr>
          <a:xfrm>
            <a:off x="440640" y="4614120"/>
            <a:ext cx="1891800" cy="778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 Output can be limited</a:t>
            </a:r>
            <a:endParaRPr b="0" lang="en-US" sz="1800" spc="-1" strike="noStrike">
              <a:latin typeface="Arial"/>
            </a:endParaRPr>
          </a:p>
        </p:txBody>
      </p:sp>
      <p:sp>
        <p:nvSpPr>
          <p:cNvPr id="131" name="CustomShape 15"/>
          <p:cNvSpPr/>
          <p:nvPr/>
        </p:nvSpPr>
        <p:spPr>
          <a:xfrm>
            <a:off x="2731320" y="4586760"/>
            <a:ext cx="2184480" cy="805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NMR pipe compatible - almost</a:t>
            </a:r>
            <a:endParaRPr b="0" lang="en-US" sz="1800" spc="-1" strike="noStrike">
              <a:latin typeface="Arial"/>
            </a:endParaRPr>
          </a:p>
        </p:txBody>
      </p:sp>
      <p:sp>
        <p:nvSpPr>
          <p:cNvPr id="132" name="CustomShape 16"/>
          <p:cNvSpPr/>
          <p:nvPr/>
        </p:nvSpPr>
        <p:spPr>
          <a:xfrm>
            <a:off x="1119600" y="4061880"/>
            <a:ext cx="289440" cy="4431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33" name="CustomShape 17"/>
          <p:cNvSpPr/>
          <p:nvPr/>
        </p:nvSpPr>
        <p:spPr>
          <a:xfrm>
            <a:off x="3600360" y="3998520"/>
            <a:ext cx="289440" cy="44316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84360" y="4487400"/>
            <a:ext cx="10098000" cy="173196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Example – NOE program – 12 inputs</a:t>
            </a:r>
            <a:endParaRPr b="0" lang="en-US" sz="3600" spc="-1" strike="noStrike">
              <a:solidFill>
                <a:srgbClr val="ffffff"/>
              </a:solidFill>
              <a:latin typeface="Century Gothic"/>
            </a:endParaRPr>
          </a:p>
        </p:txBody>
      </p:sp>
      <p:sp>
        <p:nvSpPr>
          <p:cNvPr id="135" name="TextShape 2"/>
          <p:cNvSpPr txBox="1"/>
          <p:nvPr/>
        </p:nvSpPr>
        <p:spPr>
          <a:xfrm>
            <a:off x="747720" y="658800"/>
            <a:ext cx="8534160" cy="3614760"/>
          </a:xfrm>
          <a:prstGeom prst="rect">
            <a:avLst/>
          </a:prstGeom>
          <a:noFill/>
          <a:ln>
            <a:noFill/>
          </a:ln>
        </p:spPr>
        <p:txBody>
          <a:bodyPr anchor="ctr">
            <a:normAutofit fontScale="70000"/>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//double totaltime = string_to_double(argv[3]);</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//displaytime = string_to_double(argv[4]);</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//samplefrequency = string_to_int(argv[5]);</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//double bfieldz = string_to_double(argv[6]);</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//double fourier = string_to_double(argv[7]);</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//double total_time = string_to_double(argv[8]);</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//double unit = string_to_double(argv[9]);</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//distanceatom = string_to_double(argv[10])</a:t>
            </a:r>
            <a:endParaRPr b="0" lang="en-US" sz="2000" spc="-1" strike="noStrike">
              <a:solidFill>
                <a:srgbClr val="0f496f"/>
              </a:solidFill>
              <a:latin typeface="Century Gothic"/>
            </a:endParaRPr>
          </a:p>
          <a:p>
            <a:pPr>
              <a:lnSpc>
                <a:spcPct val="100000"/>
              </a:lnSpc>
              <a:spcBef>
                <a:spcPts val="400"/>
              </a:spcBef>
              <a:spcAft>
                <a:spcPts val="601"/>
              </a:spcAft>
            </a:pP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.adjacentnoe_init ../disac5.prmtop ../delete.txt 100 4 10 10.0 .1 1000 10 5 all jpeg</a:t>
            </a:r>
            <a:endParaRPr b="0" lang="en-US" sz="2000" spc="-1" strike="noStrike">
              <a:solidFill>
                <a:srgbClr val="0f496f"/>
              </a:solidFill>
              <a:latin typeface="Century Gothic"/>
            </a:endParaRPr>
          </a:p>
        </p:txBody>
      </p:sp>
      <p:sp>
        <p:nvSpPr>
          <p:cNvPr id="136" name="CustomShape 3"/>
          <p:cNvSpPr/>
          <p:nvPr/>
        </p:nvSpPr>
        <p:spPr>
          <a:xfrm>
            <a:off x="7876440" y="751320"/>
            <a:ext cx="3765960" cy="247140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Programs could generate 1000s of files.  Options are given to limit the files that are made.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84360" y="4487400"/>
            <a:ext cx="8534160" cy="150660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Downloading, Using</a:t>
            </a:r>
            <a:endParaRPr b="0" lang="en-US" sz="3600" spc="-1" strike="noStrike">
              <a:solidFill>
                <a:srgbClr val="ffffff"/>
              </a:solidFill>
              <a:latin typeface="Century Gothic"/>
            </a:endParaRPr>
          </a:p>
        </p:txBody>
      </p:sp>
      <p:sp>
        <p:nvSpPr>
          <p:cNvPr id="138" name="TextShape 2"/>
          <p:cNvSpPr txBox="1"/>
          <p:nvPr/>
        </p:nvSpPr>
        <p:spPr>
          <a:xfrm>
            <a:off x="684360" y="685800"/>
            <a:ext cx="8534160" cy="3614760"/>
          </a:xfrm>
          <a:prstGeom prst="rect">
            <a:avLst/>
          </a:prstGeom>
          <a:noFill/>
          <a:ln>
            <a:noFill/>
          </a:ln>
        </p:spPr>
        <p:txBody>
          <a:bodyPr anchor="ctr">
            <a:noAutofit/>
          </a:bodyP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Programs are documented with &gt;20 pages</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Bash files are given to use </a:t>
            </a:r>
            <a:endParaRPr b="0" lang="en-US" sz="2000" spc="-1" strike="noStrike">
              <a:solidFill>
                <a:srgbClr val="0f496f"/>
              </a:solidFill>
              <a:latin typeface="Century Gothic"/>
            </a:endParaRPr>
          </a:p>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latin typeface="Century Gothic"/>
              </a:rPr>
              <a:t>Should be simple to download, use</a:t>
            </a:r>
            <a:endParaRPr b="0" lang="en-US" sz="2000" spc="-1" strike="noStrike">
              <a:solidFill>
                <a:srgbClr val="0f496f"/>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84360" y="5256720"/>
            <a:ext cx="10641240" cy="1487520"/>
          </a:xfrm>
          <a:prstGeom prst="rect">
            <a:avLst/>
          </a:prstGeom>
          <a:noFill/>
          <a:ln>
            <a:noFill/>
          </a:ln>
        </p:spPr>
        <p:txBody>
          <a:bodyPr anchor="ctr">
            <a:noAutofit/>
          </a:bodyPr>
          <a:p>
            <a:pPr>
              <a:lnSpc>
                <a:spcPct val="100000"/>
              </a:lnSpc>
            </a:pPr>
            <a:r>
              <a:rPr b="0" lang="en-US" sz="3600" spc="-1" strike="noStrike" cap="all">
                <a:solidFill>
                  <a:srgbClr val="ffffff"/>
                </a:solidFill>
                <a:latin typeface="Century Gothic"/>
              </a:rPr>
              <a:t>Noe, 3J coupling, Conformations</a:t>
            </a:r>
            <a:endParaRPr b="0" lang="en-US" sz="3600" spc="-1" strike="noStrike">
              <a:solidFill>
                <a:srgbClr val="ffffff"/>
              </a:solidFill>
              <a:latin typeface="Century Gothic"/>
            </a:endParaRPr>
          </a:p>
        </p:txBody>
      </p:sp>
      <p:sp>
        <p:nvSpPr>
          <p:cNvPr id="140" name="CustomShape 2"/>
          <p:cNvSpPr/>
          <p:nvPr/>
        </p:nvSpPr>
        <p:spPr>
          <a:xfrm>
            <a:off x="2661840" y="488880"/>
            <a:ext cx="2235960" cy="787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Gothic"/>
              </a:rPr>
              <a:t>Programs</a:t>
            </a:r>
            <a:endParaRPr b="0" lang="en-US" sz="1800" spc="-1" strike="noStrike">
              <a:latin typeface="Arial"/>
            </a:endParaRPr>
          </a:p>
        </p:txBody>
      </p:sp>
      <p:sp>
        <p:nvSpPr>
          <p:cNvPr id="141" name="TextShape 3"/>
          <p:cNvSpPr txBox="1"/>
          <p:nvPr/>
        </p:nvSpPr>
        <p:spPr>
          <a:xfrm>
            <a:off x="684360" y="1790280"/>
            <a:ext cx="2339280" cy="1151640"/>
          </a:xfrm>
          <a:prstGeom prst="rect">
            <a:avLst/>
          </a:prstGeom>
          <a:solidFill>
            <a:srgbClr val="052f61"/>
          </a:solidFill>
          <a:ln cap="rnd" w="15840">
            <a:solidFill>
              <a:srgbClr val="033047"/>
            </a:solidFill>
            <a:round/>
          </a:ln>
        </p:spPr>
        <p:txBody>
          <a:bodyPr anchor="ctr">
            <a:normAutofit/>
          </a:bodyPr>
          <a:p>
            <a:pPr algn="ctr">
              <a:lnSpc>
                <a:spcPct val="100000"/>
              </a:lnSpc>
              <a:spcBef>
                <a:spcPts val="400"/>
              </a:spcBef>
              <a:spcAft>
                <a:spcPts val="601"/>
              </a:spcAft>
            </a:pPr>
            <a:r>
              <a:rPr b="0" lang="en-US" sz="2000" spc="-1" strike="noStrike">
                <a:solidFill>
                  <a:srgbClr val="ffffff"/>
                </a:solidFill>
                <a:latin typeface="Century Gothic"/>
              </a:rPr>
              <a:t>3J couplings from simulations</a:t>
            </a:r>
            <a:endParaRPr b="0" lang="en-US" sz="2000" spc="-1" strike="noStrike">
              <a:solidFill>
                <a:srgbClr val="0f496f"/>
              </a:solidFill>
              <a:latin typeface="Century Gothic"/>
            </a:endParaRPr>
          </a:p>
        </p:txBody>
      </p:sp>
      <p:sp>
        <p:nvSpPr>
          <p:cNvPr id="142" name="CustomShape 4"/>
          <p:cNvSpPr/>
          <p:nvPr/>
        </p:nvSpPr>
        <p:spPr>
          <a:xfrm>
            <a:off x="3380400" y="1834200"/>
            <a:ext cx="2339280" cy="115164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noe from simulations (1d,2d)</a:t>
            </a:r>
            <a:endParaRPr b="0" lang="en-US" sz="2000" spc="-1" strike="noStrike">
              <a:latin typeface="Arial"/>
            </a:endParaRPr>
          </a:p>
        </p:txBody>
      </p:sp>
      <p:sp>
        <p:nvSpPr>
          <p:cNvPr id="143" name="CustomShape 5"/>
          <p:cNvSpPr/>
          <p:nvPr/>
        </p:nvSpPr>
        <p:spPr>
          <a:xfrm>
            <a:off x="9525960" y="447480"/>
            <a:ext cx="2339280" cy="115164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User specifies input  output</a:t>
            </a:r>
            <a:endParaRPr b="0" lang="en-US" sz="2000" spc="-1" strike="noStrike">
              <a:latin typeface="Arial"/>
            </a:endParaRPr>
          </a:p>
        </p:txBody>
      </p:sp>
      <p:sp>
        <p:nvSpPr>
          <p:cNvPr id="144" name="CustomShape 6"/>
          <p:cNvSpPr/>
          <p:nvPr/>
        </p:nvSpPr>
        <p:spPr>
          <a:xfrm>
            <a:off x="1955520" y="959760"/>
            <a:ext cx="388800" cy="54288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45" name="CustomShape 7"/>
          <p:cNvSpPr/>
          <p:nvPr/>
        </p:nvSpPr>
        <p:spPr>
          <a:xfrm>
            <a:off x="5430240" y="912960"/>
            <a:ext cx="388800" cy="542880"/>
          </a:xfrm>
          <a:prstGeom prst="down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46" name="CustomShape 8"/>
          <p:cNvSpPr/>
          <p:nvPr/>
        </p:nvSpPr>
        <p:spPr>
          <a:xfrm>
            <a:off x="8247600" y="711360"/>
            <a:ext cx="723960" cy="484200"/>
          </a:xfrm>
          <a:prstGeom prst="left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47" name="CustomShape 9"/>
          <p:cNvSpPr/>
          <p:nvPr/>
        </p:nvSpPr>
        <p:spPr>
          <a:xfrm>
            <a:off x="1977120" y="3092400"/>
            <a:ext cx="3934440" cy="232128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Checks of calculation – e.g. correlated motion, isotropic tumbling, simulation , precision of calculation</a:t>
            </a:r>
            <a:endParaRPr b="0" lang="en-US" sz="2000" spc="-1" strike="noStrike">
              <a:latin typeface="Arial"/>
            </a:endParaRPr>
          </a:p>
        </p:txBody>
      </p:sp>
      <p:sp>
        <p:nvSpPr>
          <p:cNvPr id="148" name="CustomShape 10"/>
          <p:cNvSpPr/>
          <p:nvPr/>
        </p:nvSpPr>
        <p:spPr>
          <a:xfrm>
            <a:off x="7462080" y="3525480"/>
            <a:ext cx="3121200" cy="138132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Important for comparison of theory with exp</a:t>
            </a:r>
            <a:endParaRPr b="0" lang="en-US" sz="2000" spc="-1" strike="noStrike">
              <a:latin typeface="Arial"/>
            </a:endParaRPr>
          </a:p>
        </p:txBody>
      </p:sp>
      <p:sp>
        <p:nvSpPr>
          <p:cNvPr id="149" name="CustomShape 11"/>
          <p:cNvSpPr/>
          <p:nvPr/>
        </p:nvSpPr>
        <p:spPr>
          <a:xfrm>
            <a:off x="6345000" y="3887640"/>
            <a:ext cx="723960" cy="484200"/>
          </a:xfrm>
          <a:prstGeom prst="leftArrow">
            <a:avLst>
              <a:gd name="adj1" fmla="val 50000"/>
              <a:gd name="adj2" fmla="val 50000"/>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sp>
      <p:sp>
        <p:nvSpPr>
          <p:cNvPr id="150" name="CustomShape 12"/>
          <p:cNvSpPr/>
          <p:nvPr/>
        </p:nvSpPr>
        <p:spPr>
          <a:xfrm>
            <a:off x="6268320" y="1797840"/>
            <a:ext cx="2993040" cy="1151640"/>
          </a:xfrm>
          <a:prstGeom prst="ellipse">
            <a:avLst/>
          </a:prstGeom>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spcBef>
                <a:spcPts val="400"/>
              </a:spcBef>
              <a:spcAft>
                <a:spcPts val="601"/>
              </a:spcAft>
            </a:pPr>
            <a:r>
              <a:rPr b="0" lang="en-US" sz="2000" spc="-1" strike="noStrike">
                <a:solidFill>
                  <a:srgbClr val="ffffff"/>
                </a:solidFill>
                <a:latin typeface="Century Gothic"/>
              </a:rPr>
              <a:t>conformations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9471</TotalTime>
  <Application>LibreOffice/6.3.5.2$Linux_X86_64 LibreOffice_project/30$Build-2</Application>
  <Words>979</Words>
  <Paragraphs>212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2014-02-25T23:28:20Z</dcterms:created>
  <dc:creator>Gordon Chalmers</dc:creator>
  <dc:description/>
  <dc:language>en-US</dc:language>
  <cp:lastModifiedBy>Gordon</cp:lastModifiedBy>
  <dcterms:modified xsi:type="dcterms:W3CDTF">2014-08-23T19:38:35Z</dcterms:modified>
  <cp:revision>153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