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18.jpeg" ContentType="image/jpeg"/>
  <Override PartName="/ppt/media/image6.png" ContentType="image/png"/>
  <Override PartName="/ppt/media/image2.png" ContentType="image/png"/>
  <Override PartName="/ppt/media/image13.png" ContentType="image/png"/>
  <Override PartName="/ppt/media/image14.png" ContentType="image/png"/>
  <Override PartName="/ppt/media/image21.jpeg" ContentType="image/jpeg"/>
  <Override PartName="/ppt/media/image15.gif" ContentType="image/gif"/>
  <Override PartName="/ppt/media/image12.png" ContentType="image/png"/>
  <Override PartName="/ppt/media/image17.png" ContentType="image/png"/>
  <Override PartName="/ppt/media/image16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9.jpeg" ContentType="image/jpeg"/>
  <Override PartName="/ppt/media/image20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19983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293840" y="1951920"/>
            <a:ext cx="9782640" cy="20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Theory and Practice of Residual Dipolar Coupling (RDC) </a:t>
            </a: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Measurements in Proteins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Montelione NMR Meeting 5/27/20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Gordon Chalmers, CBIS, RPI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5760" y="626040"/>
            <a:ext cx="8228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Experiments about RDCs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62960" y="1910520"/>
            <a:ext cx="10514160" cy="42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Frequency domain: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Separation of peak centers, HSQC, selective coupling enhanced SCE-HSQC, TROSY,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in-phase anti-phase IPAP, exclusive correlated E-COSY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Intensity based: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J-modulation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Good discussion of experiments -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Prestegard, J. H.; Al-Hashimi, H. M.; Tolman, J. R. (2000). "NMR structures of biomolecules using field oriented media and residual dipolar couplings". Quarterly Reviews of Biophysics. 33 (4): 371–424.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10040" y="4443840"/>
            <a:ext cx="376272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Pulse sequences are an art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661200" y="920160"/>
            <a:ext cx="6159960" cy="448560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32080" y="395280"/>
            <a:ext cx="49363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Peak splitting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64560" y="5865480"/>
            <a:ext cx="11586960" cy="11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H 1D spectrum of water deuterons in a 5% bicelle prepared in D</a:t>
            </a:r>
            <a:r>
              <a:rPr b="0" lang="en-US" sz="16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O at 35 mC. The size of the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splitting is ~10 Hz and increases almost linearly with bicelle concentration. The presence of two well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resolved and equally intense doublets suggests that the sample is homogenous.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579840" y="5346000"/>
            <a:ext cx="77709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10 Hz         0 Hz       -10 Hz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" descr=""/>
          <p:cNvPicPr/>
          <p:nvPr/>
        </p:nvPicPr>
        <p:blipFill>
          <a:blip r:embed="rId1"/>
          <a:stretch/>
        </p:blipFill>
        <p:spPr>
          <a:xfrm>
            <a:off x="6717600" y="5027400"/>
            <a:ext cx="4735800" cy="2387520"/>
          </a:xfrm>
          <a:prstGeom prst="rect">
            <a:avLst/>
          </a:prstGeom>
          <a:ln>
            <a:noFill/>
          </a:ln>
        </p:spPr>
      </p:pic>
      <p:pic>
        <p:nvPicPr>
          <p:cNvPr id="126" name="Picture 3" descr=""/>
          <p:cNvPicPr/>
          <p:nvPr/>
        </p:nvPicPr>
        <p:blipFill>
          <a:blip r:embed="rId2"/>
          <a:stretch/>
        </p:blipFill>
        <p:spPr>
          <a:xfrm>
            <a:off x="6588720" y="755640"/>
            <a:ext cx="5448240" cy="4004640"/>
          </a:xfrm>
          <a:prstGeom prst="rect">
            <a:avLst/>
          </a:prstGeom>
          <a:ln>
            <a:noFill/>
          </a:ln>
        </p:spPr>
      </p:pic>
      <p:pic>
        <p:nvPicPr>
          <p:cNvPr id="127" name="Picture 7" descr=""/>
          <p:cNvPicPr/>
          <p:nvPr/>
        </p:nvPicPr>
        <p:blipFill>
          <a:blip r:embed="rId3"/>
          <a:stretch/>
        </p:blipFill>
        <p:spPr>
          <a:xfrm>
            <a:off x="0" y="635040"/>
            <a:ext cx="6677280" cy="42458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739080" y="5711400"/>
            <a:ext cx="5198400" cy="3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From the James Prestegard Lab web site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535320"/>
            <a:ext cx="69480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Calculating RDC’s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22960" y="1482480"/>
            <a:ext cx="10331280" cy="57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Dipolar interaction energy is found by averaging the bond motion with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the 1/r</a:t>
            </a:r>
            <a:r>
              <a:rPr b="0" lang="en-US" sz="18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 potential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and angular dependence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Complicated to treat in entirety, but can be done, as was in MD2NOE_Protein trajectory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work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Calculation is simplified by using an ‘effective’ inter-nuclear distance between spins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and an alignment of the ‘rigid’ molecule – Saupe order tensor, principal alignment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frame; small corrections due to incorrect mean inter-nuclear distance and isolated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angular effects are neglected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Incorrect if conformational changes and wobbling of the N-H or C-H bonds; distance not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so much in N-H or C-H which is extremely stable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1) treat the molecule as a rigid body – a molecular structure effectively couples all pairs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in rotation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2) rotate it to find the mean orientation in the presence of a B-field to match RDC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3) back calculate the dipolar interactions then compare structure with RDC observables 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" descr=""/>
          <p:cNvPicPr/>
          <p:nvPr/>
        </p:nvPicPr>
        <p:blipFill>
          <a:blip r:embed="rId1"/>
          <a:stretch/>
        </p:blipFill>
        <p:spPr>
          <a:xfrm>
            <a:off x="783720" y="344880"/>
            <a:ext cx="7230960" cy="652968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6915960" y="6551280"/>
            <a:ext cx="679788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Chen and Tjandra  Top Curr Chem 2012 326: 47-67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955280" y="1251360"/>
            <a:ext cx="3656160" cy="28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3 Euler angles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Rotation in 3-d requires 3 angles for an orthonormal matrix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alpha, beta, gamma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translates to order parameters via rotation matrix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48640" y="393840"/>
            <a:ext cx="104227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Order tensor simplification and modifications due to internal motion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914400" y="1603800"/>
            <a:ext cx="7862400" cy="163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Treating molecule as rigid body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Dipolar interaction is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40080" y="3632760"/>
            <a:ext cx="1135728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 is order tensor, made of 5 parameters:      S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xx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yy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xy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xz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</a:t>
            </a:r>
            <a:r>
              <a:rPr b="0" lang="en-US" sz="18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yz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Calculated from principle frame alignment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T is just identity matrix if molecule is a static rigid body, but can contain dynamical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information if fluctuations of N-H or C-H wanted or better use of model MD trajectories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T can compensate in accordance with the wobbling of the N-H or C-H vector; uses a different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order tensor which is calculable from internal motion of MD for example, or guessed to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interpret measurements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731520" y="6289200"/>
            <a:ext cx="9612720" cy="9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J.R. Tolmon, A Novel Approach to the Retrieval of Structural and Dynamic Information from Residual Dipolar Couplings Using Several Oriented Media in Biomolecular NMR Spectroscopy". Journal of the American Chemical Society. 124 (40): 12020–12030 (2002).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1188720" y="2899080"/>
            <a:ext cx="383904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D</a:t>
            </a:r>
            <a:r>
              <a:rPr b="0" lang="en-US" sz="22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=D</a:t>
            </a:r>
            <a:r>
              <a:rPr b="0" lang="en-US" sz="22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max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/r</a:t>
            </a:r>
            <a:r>
              <a:rPr b="0" lang="en-US" sz="22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2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\nu</a:t>
            </a:r>
            <a:r>
              <a:rPr b="0" lang="en-US" sz="22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T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TS \nu</a:t>
            </a:r>
            <a:r>
              <a:rPr b="0" lang="en-US" sz="22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5378400" y="2902680"/>
            <a:ext cx="55764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Modified dipolar interaction away from rigidity and fixed angular orientation (and mean distance)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7628400" y="3785040"/>
            <a:ext cx="40222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 is perturbation order matrix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673000" y="301320"/>
            <a:ext cx="5646600" cy="731340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6766560" y="873360"/>
            <a:ext cx="502776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Flow of calculating order tensor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49280" y="1353240"/>
            <a:ext cx="10527840" cy="24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Valafar, Homayoun, and James H. Prestegard. "REDCAT: a residual dipolar coupling analysis tool." 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Journal of Magnetic Resonance 167.2 (2004): 228-41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Chris Schmidt, Stephanie J. Irausquin and Homayoun Valafar, Advances in the REDCAT software 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package, BMC Bioinformatics 2013, 14:302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No multi-frame capability, highly GUI based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Demo for order tensor calculation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753120"/>
            <a:ext cx="58507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REDCAT software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57200" y="4285800"/>
            <a:ext cx="9051120" cy="27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Matlab software (improved and generalized from </a:t>
            </a:r>
            <a:r>
              <a:rPr b="0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previous work at CCRC)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Demo for RDC calculation, and order tensor calculation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Versions for single-frame (i.e. single structure) and order parameter angular 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corrected for trajectories (not in this presentation)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No GUI, under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Lots of references – not mentioned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31520" y="722880"/>
            <a:ext cx="978264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Database of 150 proteins – almost all are 1 domain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31520" y="2148840"/>
            <a:ext cx="10422720" cy="29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149 different aligned proteins, 90 distinct proteins, from the NESG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Approximately 3000 models, 15000 measured RDCs, 300000*4 calculated RDCs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Database has much information: data, back calculations, locations of outliers and close outliers, comparison plots, analysis of residuals of linear regression fits, and more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Analysis of different definitions of well-defined regions: DAOP, FindCore2, Cyrange,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NoRestrictions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Analysis of different observables over all of the database, e.g. mean,median,std of rmsds,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Pearson coefficients, RDC comparison by residue type, 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40080" y="548640"/>
            <a:ext cx="704016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Organization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914400" y="1446840"/>
            <a:ext cx="978336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Protein  (NESG_PDB)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Alignment 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Alignment 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  Well defined 1  Well defined 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Comparison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plots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Difference plots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Linear regression info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778240" y="1465200"/>
            <a:ext cx="3016800" cy="41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 info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protein list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analysis, statistics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well defined residues,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RMSDs, Pearson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box plots, histograms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calculations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914400" y="5760720"/>
            <a:ext cx="44798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Proteins can be added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 not released yet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82880" y="700200"/>
            <a:ext cx="8502480" cy="6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Residual Dipolar Coupling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077840" y="3514680"/>
            <a:ext cx="2427120" cy="195084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4356000" y="3292560"/>
            <a:ext cx="676512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Would average to zero without an external frame reference, i.e. alignment, if isotropic tumbling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 rot="21559200">
            <a:off x="4664880" y="5478480"/>
            <a:ext cx="3853800" cy="8226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4070880" y="4863600"/>
            <a:ext cx="64908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Dipolar energy of 2 spin system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260640" y="1711800"/>
            <a:ext cx="11154240" cy="10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Residual dipolar coupling between 2 spins occur if molecule in solution exhibits a partial alignment – incomplete averaging of spatially anisotropic dipolar couplings.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368640" y="5994000"/>
            <a:ext cx="402192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 and S are the 2-spin system in presence of magnetic field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9046800" y="5457600"/>
            <a:ext cx="331056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must be averaged  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over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4480560" y="6388920"/>
            <a:ext cx="6765120" cy="6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Angle is between inter-nucleus vector and B-field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914400" y="960480"/>
            <a:ext cx="6490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Show database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48640" y="535320"/>
            <a:ext cx="7679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Use of RDCs in Structure Validation and PSD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238400" y="1656360"/>
            <a:ext cx="8593920" cy="52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3 examples with RDCs, measurement and back calculation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Comparison can be used to validate regions of a protein structure,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including all models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First, 2LE1 Phage (20 models), external strand of residues well modeled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even though flexible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Second, 2KIF PAG (20 models) well modeled by RDCs over entire set of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residues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Third, 2KWB StretchGel (20 models) not modeled well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Lots of information about proteins in RDC database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E.g. Can ask if certain media are better for particular types of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proteins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980800" y="807120"/>
            <a:ext cx="8484840" cy="614196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548640" y="631080"/>
            <a:ext cx="265032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2LE1 Phage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88080" y="2572920"/>
            <a:ext cx="2833200" cy="22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Note residues &gt;120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Bunch of Histidines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Evaluation of database showed that Histidine RDCs are generally more accurate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744360" y="1434960"/>
            <a:ext cx="6976800" cy="523224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548640" y="594720"/>
            <a:ext cx="28332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2LE1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60080" y="2402280"/>
            <a:ext cx="2924640" cy="31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Note the exterior isolated segment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These residues are close to residue 140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The residues are clearly well-defined in RDCs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Could play PyMol movie of structures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584800" y="620280"/>
            <a:ext cx="8484840" cy="614196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365760" y="852840"/>
            <a:ext cx="23760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2KIF PAG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74320" y="2100600"/>
            <a:ext cx="2650320" cy="11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No outliers or 5-10 Hz differences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Low RMSD - good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980800" y="872280"/>
            <a:ext cx="8484840" cy="614196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205200" y="600480"/>
            <a:ext cx="37476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2KIF PAG Residuals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8640" y="2437560"/>
            <a:ext cx="2833200" cy="16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Residual evaluation shows a normal distribution over the entire protein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Not always the case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764800" y="908280"/>
            <a:ext cx="8484840" cy="614196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365760" y="553320"/>
            <a:ext cx="338184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2KWB Stretch Gel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49760" y="3037320"/>
            <a:ext cx="3107520" cy="14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Certain regions not modeled well in RDCs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Examining all 20 models give similar comparison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Could be used in refinement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944800" y="836280"/>
            <a:ext cx="8484840" cy="614196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457200" y="731880"/>
            <a:ext cx="23760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2L3U PAG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71520" y="2588760"/>
            <a:ext cx="2938320" cy="16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Very good match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Pearson coefficient essentially 1.0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40080" y="689040"/>
            <a:ext cx="101484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PSD – Protein Structure Determination and database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97840" y="2009520"/>
            <a:ext cx="8685360" cy="36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RDCs can be used to determine domain orientation in multi-domain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proteins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Calculations and figures could be used in finding domains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Bad fit of RDCs across regions of proteins could be used to refine/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improve the structure geometrically with the RDC information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Structures are not determined by just RDCs, e.g. NOE’s, …; weights of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importance from different experiments could be changed and the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structure re-evaluated maybe only in certain regions – possibly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important due to measurement errors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31520" y="777600"/>
            <a:ext cx="78624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Summary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074960" y="2039760"/>
            <a:ext cx="9965520" cy="36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Defined RDC and back calculation from data and structures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Experimental origin of data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Software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Introduced 150 protein RDC database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Uses of RDCs in structure calculations and structure evaluations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magine 4" descr="FilaBil"/>
          <p:cNvPicPr/>
          <p:nvPr/>
        </p:nvPicPr>
        <p:blipFill>
          <a:blip r:embed="rId1"/>
          <a:srcRect l="0" t="0" r="0" b="44361"/>
          <a:stretch/>
        </p:blipFill>
        <p:spPr>
          <a:xfrm>
            <a:off x="481320" y="1824840"/>
            <a:ext cx="5927400" cy="323460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6311160" y="1824840"/>
            <a:ext cx="4875840" cy="39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Mincho"/>
              </a:rPr>
              <a:t>Alignment of a protein in an orienting solution (the molecules of the orienting medium are depicted as green rods).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MS Mincho"/>
              </a:rPr>
              <a:t>The rods align with the magnetic field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Mincho"/>
              </a:rPr>
              <a:t>due to their large magnetic anisotropy;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MS Mincho"/>
              </a:rPr>
              <a:t>the protein interacts weakly with the rods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Mincho"/>
              </a:rPr>
              <a:t>, yielding a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MS Mincho"/>
              </a:rPr>
              <a:t>partial alignment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Mincho"/>
              </a:rPr>
              <a:t>of the protein molecules.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Mincho"/>
              </a:rPr>
              <a:t>This allows the measurement of residual dipolar couplings for bond vectors, e.g. the </a:t>
            </a:r>
            <a:r>
              <a:rPr b="0" lang="en-US" sz="1600" spc="-1" strike="noStrike" baseline="30000">
                <a:solidFill>
                  <a:srgbClr val="000000"/>
                </a:solidFill>
                <a:latin typeface="Calibri"/>
                <a:ea typeface="MS Mincho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Mincho"/>
              </a:rPr>
              <a:t>H-</a:t>
            </a:r>
            <a:r>
              <a:rPr b="0" lang="en-US" sz="1600" spc="-1" strike="noStrike" baseline="30000">
                <a:solidFill>
                  <a:srgbClr val="000000"/>
                </a:solidFill>
                <a:latin typeface="Calibri"/>
                <a:ea typeface="MS Mincho"/>
              </a:rPr>
              <a:t>15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Mincho"/>
              </a:rPr>
              <a:t>N moieties.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830760" y="6190920"/>
            <a:ext cx="4408200" cy="2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MS Mincho"/>
              </a:rPr>
              <a:t>N. Tjandra and A. Bax, 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MS Mincho"/>
              </a:rPr>
              <a:t>Science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MS Mincho"/>
              </a:rPr>
              <a:t> 278, 1111-1114 (1997).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719640" y="302040"/>
            <a:ext cx="8037720" cy="5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Aligning a molecule in an orienting solution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2699640" y="923760"/>
            <a:ext cx="6681240" cy="2924640"/>
          </a:xfrm>
          <a:prstGeom prst="rect">
            <a:avLst/>
          </a:prstGeom>
          <a:ln>
            <a:noFill/>
          </a:ln>
        </p:spPr>
      </p:pic>
      <p:pic>
        <p:nvPicPr>
          <p:cNvPr id="91" name="Picture 4" descr=""/>
          <p:cNvPicPr/>
          <p:nvPr/>
        </p:nvPicPr>
        <p:blipFill>
          <a:blip r:embed="rId2"/>
          <a:stretch/>
        </p:blipFill>
        <p:spPr>
          <a:xfrm>
            <a:off x="3516120" y="3968640"/>
            <a:ext cx="5248080" cy="384192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2899440" y="295200"/>
            <a:ext cx="6198480" cy="45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Methods of Alignment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99840" y="1847880"/>
            <a:ext cx="1898280" cy="82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phage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particles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448560" y="1343880"/>
            <a:ext cx="1898640" cy="155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bicelles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Liquid crystals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199960" y="6947280"/>
            <a:ext cx="679788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Chen and Tjandra  Top Curr Chem 2012 326: 47-67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6" name="Picture 5" descr=""/>
          <p:cNvPicPr/>
          <p:nvPr/>
        </p:nvPicPr>
        <p:blipFill>
          <a:blip r:embed="rId1"/>
          <a:stretch/>
        </p:blipFill>
        <p:spPr>
          <a:xfrm>
            <a:off x="479880" y="2431800"/>
            <a:ext cx="11247840" cy="4478760"/>
          </a:xfrm>
          <a:prstGeom prst="rect">
            <a:avLst/>
          </a:prstGeom>
          <a:ln>
            <a:noFill/>
          </a:ln>
        </p:spPr>
      </p:pic>
      <p:pic>
        <p:nvPicPr>
          <p:cNvPr id="97" name="Picture 6" descr=""/>
          <p:cNvPicPr/>
          <p:nvPr/>
        </p:nvPicPr>
        <p:blipFill>
          <a:blip r:embed="rId2"/>
          <a:srcRect l="0" t="0" r="54964" b="53038"/>
          <a:stretch/>
        </p:blipFill>
        <p:spPr>
          <a:xfrm>
            <a:off x="571680" y="432000"/>
            <a:ext cx="3098520" cy="2917440"/>
          </a:xfrm>
          <a:prstGeom prst="rect">
            <a:avLst/>
          </a:prstGeom>
          <a:ln>
            <a:noFill/>
          </a:ln>
        </p:spPr>
      </p:pic>
      <p:pic>
        <p:nvPicPr>
          <p:cNvPr id="98" name="Picture 8" descr=""/>
          <p:cNvPicPr/>
          <p:nvPr/>
        </p:nvPicPr>
        <p:blipFill>
          <a:blip r:embed="rId3"/>
          <a:stretch/>
        </p:blipFill>
        <p:spPr>
          <a:xfrm>
            <a:off x="4339080" y="1510200"/>
            <a:ext cx="3636360" cy="92448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4498560" y="274320"/>
            <a:ext cx="6944040" cy="79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Condensed form with Saupe order tensor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686160"/>
            <a:ext cx="75880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Vector notation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31520" y="1749960"/>
            <a:ext cx="6490800" cy="11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D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=D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ij,max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/r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[ (x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-z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) s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xx 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+ (y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-z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) s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yy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+ z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s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zz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     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+ 2 x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y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s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xy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+ 2 x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z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s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xz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+ 2 y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z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s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yz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953280" y="3218400"/>
            <a:ext cx="8502480" cy="10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Dipolar interaction in matrix form: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D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= D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ij,max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/r</a:t>
            </a:r>
            <a:r>
              <a:rPr b="0" lang="en-US" sz="20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20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3 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{\vec \nu}</a:t>
            </a:r>
            <a:r>
              <a:rPr b="0" lang="en-US" sz="20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S {\vec \nu}</a:t>
            </a: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241280" y="4525200"/>
            <a:ext cx="973008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 is a 3 x 3 symmetric traceless matrix, the Saupe order tensor, coming from the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frame rotation on the vector between the 2 nuclei, e.g. N-H or C-H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\nu are the normalized components of the inter-nuclear vector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 can be found from the Euler angles of the rotation and the direction of the B-field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805520" y="1348200"/>
            <a:ext cx="4345920" cy="19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S</a:t>
            </a:r>
            <a:r>
              <a:rPr b="0" lang="en-US" sz="15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=(3 cos\theta</a:t>
            </a:r>
            <a:r>
              <a:rPr b="0" lang="en-US" sz="15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 cos\theta</a:t>
            </a:r>
            <a:r>
              <a:rPr b="0" lang="en-US" sz="15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j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-\delta</a:t>
            </a:r>
            <a:r>
              <a:rPr b="0" lang="en-US" sz="15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ij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)/2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\theta</a:t>
            </a:r>
            <a:r>
              <a:rPr b="0" lang="en-US" sz="15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i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 being angle of molecule frame 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direction i to B-field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Equations are linearized due to 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parameterization of S</a:t>
            </a:r>
            <a:r>
              <a:rPr b="0" lang="en-US" sz="15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xx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+S</a:t>
            </a:r>
            <a:r>
              <a:rPr b="0" lang="en-US" sz="15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yy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+S</a:t>
            </a:r>
            <a:r>
              <a:rPr b="0" lang="en-US" sz="1500" spc="-1" strike="noStrike" baseline="-33000">
                <a:solidFill>
                  <a:srgbClr val="000000"/>
                </a:solidFill>
                <a:latin typeface="Noto Sans"/>
                <a:ea typeface="DejaVu Sans"/>
              </a:rPr>
              <a:t>zz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=0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and symmetry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434160"/>
            <a:ext cx="7496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Finding the S order tensor – jumping ahead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61840" y="1358280"/>
            <a:ext cx="9234000" cy="28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What is the best fit of 5 order parameters, i.e. 3 Euler angles and 2 order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parameters to match many measurements?  5 because a 3x3 symmetric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traceless matrix has in 5 components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This is an underdetermined problem – 5 parameters, N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observables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Overdetermined if less than 5 RDCs, need at least 5 for a back calculation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(potential problem in carbohydrates where ring vectors point in the same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direction)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The energy changes per pair due to the reference of the B-field (z-direction)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349280" y="4453920"/>
            <a:ext cx="8319600" cy="11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Singular value decomposition (SVD) is used – equations are linear in 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Find the S-parameters via this fit – Euler angles of rotation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can then be calculated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611720" y="5744160"/>
            <a:ext cx="91767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Involves all ‘coupled’ geometrically by residue structure coordinates in a static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body by rotation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38280" y="6638400"/>
            <a:ext cx="1187460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J.A. Lozonsci, A. M. Andrec, M. W. F. Fisher, J.H. Prestegard (1999). Order matrix analysis of residual dipolar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couplings using singular value decomposition. J. magn. Reson. 138, 334-342.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48640" y="883080"/>
            <a:ext cx="749664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Some background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2960" y="1632240"/>
            <a:ext cx="10514160" cy="56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Aksel A. Bothner-By, Peter J. Dornaille, C. Gayarthi, Ultra-high field NMR spectroscopy: observation of proton-proton dipolar coupling in paramagnetic bis[tolyltris(pyrazolyl)borato]cobalt(II), J. Chem. Soc. 1981:103,18, 5602-5603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J.R. Tolman, J.M. Flanagan, M.A. Kennedy, J.H. Prestegard, Nuclear magnetic dipole interactions in field oriented proteins: Information for structure determination in solution, Proceedings of the National Academy of Sciences, 92 (20), 9279-9283 (1995)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Tjandra, N.; Szabo, A.; Bax, A. (1996). "Protein Backbone Dynamics and </a:t>
            </a:r>
            <a:r>
              <a:rPr b="0" lang="en-US" sz="16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15</a:t>
            </a: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N Chemical Shift Anisotropy from Quantitative Measurement of Relaxation Interference Effects". Journal of the American Chemical Society. 118 (29): 6986–6991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Tjandra, N.; Bax, A. (1997). "Measurement of Dipolar Contributions to 1J CH Splittings from Magnetic-Field Dependence of JModulation in Two-Dimensional NMR Spectra". Journal of Magnetic Resonance. 124 (2): 512–515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Saupe et. al. (1963), Lohman and Maclean (1978)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8046720" y="5366880"/>
            <a:ext cx="383904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  <a:ea typeface="DejaVu Sans"/>
              </a:rPr>
              <a:t>Ten-fold increase in alignment, no lack of spectral resolution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8503920" y="1441440"/>
            <a:ext cx="3381840" cy="2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1</a:t>
            </a:r>
            <a:r>
              <a:rPr b="0" lang="en-US" sz="1500" spc="-1" strike="noStrike" baseline="14000000">
                <a:solidFill>
                  <a:srgbClr val="000000"/>
                </a:solidFill>
                <a:latin typeface="Noto Sans"/>
                <a:ea typeface="DejaVu Sans"/>
              </a:rPr>
              <a:t>st</a:t>
            </a: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 measurement maybe (1981)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10332720" y="2518560"/>
            <a:ext cx="201024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Noto Sans"/>
                <a:ea typeface="DejaVu Sans"/>
              </a:rPr>
              <a:t>Use in PSD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4389120" y="6109920"/>
            <a:ext cx="310788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Order tensor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900360"/>
            <a:ext cx="86853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Uses of RDCs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22960" y="1972080"/>
            <a:ext cx="9508320" cy="46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Structure evaluation and determination – can be used to refine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coordinates of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structure and create coordinates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Domain orientation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Fold determination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Can be used in conjunction with other NMR observables, e.g. NOEs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for protein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assignment (carbohydrates also, e.g. heparin one of the first)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In principle, RDCs should be used independently in different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conformational states due to the angular averaging, 1/r</a:t>
            </a:r>
            <a:r>
              <a:rPr b="0" lang="en-US" sz="18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 is essentially 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constant for an N-H or C-H unlike the 1/r</a:t>
            </a:r>
            <a:r>
              <a:rPr b="0" lang="en-US" sz="1800" spc="-1" strike="noStrike" baseline="33000">
                <a:solidFill>
                  <a:srgbClr val="000000"/>
                </a:solidFill>
                <a:latin typeface="Noto Sans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 issue with NOE proton pairs;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time scale of changes is relevant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... 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2020-05-26T06:36:47Z</dcterms:created>
  <dc:creator/>
  <dc:description/>
  <dc:language>en-US</dc:language>
  <cp:lastModifiedBy/>
  <dcterms:modified xsi:type="dcterms:W3CDTF">2020-06-10T14:15:01Z</dcterms:modified>
  <cp:revision>221</cp:revision>
  <dc:subject/>
  <dc:title>Vivid</dc:title>
</cp:coreProperties>
</file>