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9.jpeg" ContentType="image/jpeg"/>
  <Override PartName="/ppt/media/image6.jpeg" ContentType="image/jpeg"/>
  <Override PartName="/ppt/media/image12.jpeg" ContentType="image/jpeg"/>
  <Override PartName="/ppt/media/image4.png" ContentType="image/png"/>
  <Override PartName="/ppt/media/image11.jpeg" ContentType="image/jpeg"/>
  <Override PartName="/ppt/media/image5.jpeg" ContentType="image/jpeg"/>
  <Override PartName="/ppt/media/image3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10.tif" ContentType="image/tiff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6.xml.rels" ContentType="application/vnd.openxmlformats-package.relationships+xml"/>
  <Override PartName="/ppt/slides/_rels/slide21.xml.rels" ContentType="application/vnd.openxmlformats-package.relationships+xml"/>
  <Override PartName="/ppt/slides/_rels/slide32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199757A-3A8A-47B1-AE57-2BC6B463778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HN-HD1   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	</a:t>
            </a:r>
            <a:r>
              <a:rPr b="0" lang="en-US" sz="2000" spc="-1" strike="noStrike">
                <a:latin typeface="Arial"/>
              </a:rPr>
              <a:t>2.73 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0C15B59-CE42-459D-8373-EEE69D5E106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5701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455520" y="6858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8436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body"/>
          </p:nvPr>
        </p:nvSpPr>
        <p:spPr>
          <a:xfrm>
            <a:off x="35701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6455520" y="2574000"/>
            <a:ext cx="27478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84360" y="4487400"/>
            <a:ext cx="8534160" cy="6985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3614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57280" y="25740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436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57280" y="685800"/>
            <a:ext cx="416448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84360" y="2574000"/>
            <a:ext cx="8534160" cy="1724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684360" y="685800"/>
            <a:ext cx="8000640" cy="29714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Click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to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edit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Mast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er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title 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styl</a:t>
            </a: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e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95FC2D94-B436-456E-9652-598EFCEF92C2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25489B5-32AB-4C87-AE34-DDFBF88E905E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10" name="Line 11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cap="rnd"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cap="rnd"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53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7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8" name="PlaceHolder 7"/>
          <p:cNvSpPr>
            <a:spLocks noGrp="1"/>
          </p:cNvSpPr>
          <p:nvPr>
            <p:ph type="title"/>
          </p:nvPr>
        </p:nvSpPr>
        <p:spPr>
          <a:xfrm>
            <a:off x="684360" y="4487400"/>
            <a:ext cx="8534160" cy="1506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body"/>
          </p:nvPr>
        </p:nvSpPr>
        <p:spPr>
          <a:xfrm>
            <a:off x="684360" y="685800"/>
            <a:ext cx="8534160" cy="3614760"/>
          </a:xfrm>
          <a:prstGeom prst="rect">
            <a:avLst/>
          </a:prstGeom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Edit Master text styles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lvl="2" marL="1200240" indent="-28548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3" marL="15429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A25F5F01-8410-4447-8669-541C8F1B0D55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1" name="PlaceHolder 10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2" name="PlaceHolder 11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75FFBDC-71C8-4DF3-94F0-1624D95F3F00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1"/>
          <p:cNvGrpSpPr/>
          <p:nvPr/>
        </p:nvGrpSpPr>
        <p:grpSpPr>
          <a:xfrm>
            <a:off x="9206640" y="2963160"/>
            <a:ext cx="2981880" cy="3209040"/>
            <a:chOff x="9206640" y="2963160"/>
            <a:chExt cx="2981880" cy="3209040"/>
          </a:xfrm>
        </p:grpSpPr>
        <p:sp>
          <p:nvSpPr>
            <p:cNvPr id="100" name="Line 2"/>
            <p:cNvSpPr/>
            <p:nvPr/>
          </p:nvSpPr>
          <p:spPr>
            <a:xfrm flipH="1">
              <a:off x="11275920" y="2963160"/>
              <a:ext cx="912600" cy="91296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1" name="Line 3"/>
            <p:cNvSpPr/>
            <p:nvPr/>
          </p:nvSpPr>
          <p:spPr>
            <a:xfrm flipH="1">
              <a:off x="9206640" y="3190320"/>
              <a:ext cx="2981880" cy="29818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2" name="Line 4"/>
            <p:cNvSpPr/>
            <p:nvPr/>
          </p:nvSpPr>
          <p:spPr>
            <a:xfrm flipH="1">
              <a:off x="10292040" y="3285000"/>
              <a:ext cx="1896480" cy="1896480"/>
            </a:xfrm>
            <a:prstGeom prst="line">
              <a:avLst/>
            </a:prstGeom>
            <a:ln cap="rnd"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3" name="Line 5"/>
            <p:cNvSpPr/>
            <p:nvPr/>
          </p:nvSpPr>
          <p:spPr>
            <a:xfrm flipH="1">
              <a:off x="10442880" y="3130920"/>
              <a:ext cx="1745640" cy="174564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cap="rnd"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5" name="PlaceHolder 7"/>
          <p:cNvSpPr>
            <a:spLocks noGrp="1"/>
          </p:cNvSpPr>
          <p:nvPr>
            <p:ph type="dt"/>
          </p:nvPr>
        </p:nvSpPr>
        <p:spPr>
          <a:xfrm>
            <a:off x="9904320" y="6172200"/>
            <a:ext cx="1599840" cy="364680"/>
          </a:xfrm>
          <a:prstGeom prst="rect">
            <a:avLst/>
          </a:prstGeom>
        </p:spPr>
        <p:txBody>
          <a:bodyPr>
            <a:noAutofit/>
          </a:bodyPr>
          <a:p>
            <a:pPr algn="r">
              <a:lnSpc>
                <a:spcPct val="100000"/>
              </a:lnSpc>
            </a:pPr>
            <a:fld id="{0F84EED8-12E2-47F4-B158-F46540C0D601}" type="datetime">
              <a:rPr b="0" lang="en-US" sz="1000" spc="-1" strike="noStrike">
                <a:solidFill>
                  <a:srgbClr val="0a304a"/>
                </a:solidFill>
                <a:latin typeface="Century Gothic"/>
              </a:rPr>
              <a:t>10/19/20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6" name="PlaceHolder 8"/>
          <p:cNvSpPr>
            <a:spLocks noGrp="1"/>
          </p:cNvSpPr>
          <p:nvPr>
            <p:ph type="ftr"/>
          </p:nvPr>
        </p:nvSpPr>
        <p:spPr>
          <a:xfrm>
            <a:off x="684360" y="6172200"/>
            <a:ext cx="7543440" cy="36468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7" name="PlaceHolder 9"/>
          <p:cNvSpPr>
            <a:spLocks noGrp="1"/>
          </p:cNvSpPr>
          <p:nvPr>
            <p:ph type="sldNum"/>
          </p:nvPr>
        </p:nvSpPr>
        <p:spPr>
          <a:xfrm>
            <a:off x="10363320" y="5578560"/>
            <a:ext cx="1141920" cy="669600"/>
          </a:xfrm>
          <a:prstGeom prst="rect">
            <a:avLst/>
          </a:prstGeom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A5D7394-5D41-4986-9CB5-6B0C85E56A34}" type="slidenum">
              <a:rPr b="0" lang="en-US" sz="3200" spc="-1" strike="noStrike">
                <a:solidFill>
                  <a:srgbClr val="0a304a"/>
                </a:solidFill>
                <a:latin typeface="Century Gothic"/>
              </a:rPr>
              <a:t>&lt;number&gt;</a:t>
            </a:fld>
            <a:endParaRPr b="0" lang="en-US" sz="3200" spc="-1" strike="noStrike">
              <a:latin typeface="Times New Roman"/>
            </a:endParaRPr>
          </a:p>
        </p:txBody>
      </p:sp>
      <p:sp>
        <p:nvSpPr>
          <p:cNvPr id="108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f496f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rgbClr val="0f496f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f496f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rgbClr val="0f496f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tesla.ccrc.uga.edu/software/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tif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69400" y="-177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 cap="all">
                <a:solidFill>
                  <a:srgbClr val="ffffff"/>
                </a:solidFill>
                <a:latin typeface="Century Gothic"/>
              </a:rPr>
              <a:t>Protein Noe’s, Spectral assignment</a:t>
            </a:r>
            <a:endParaRPr b="0" lang="en-US" sz="4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84360" y="3843720"/>
            <a:ext cx="6400440" cy="19468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Gordon Chalmers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Complex Carbohydrate Research Center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f496f"/>
                </a:solidFill>
                <a:latin typeface="Century Gothic"/>
              </a:rPr>
              <a:t>Department of Computer Science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57360" y="97560"/>
            <a:ext cx="10772640" cy="20530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en-US" sz="2400" spc="-1" strike="noStrike">
                <a:solidFill>
                  <a:srgbClr val="0f496f"/>
                </a:solidFill>
                <a:latin typeface="Century Gothic"/>
              </a:rPr>
              <a:t>MD2NOE_Protein  flow</a:t>
            </a: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989800" y="3191400"/>
            <a:ext cx="2482920" cy="5508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internal correlation functions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935800" y="4262760"/>
            <a:ext cx="2536560" cy="6138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relaxation rate matrix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2935800" y="5437080"/>
            <a:ext cx="2778840" cy="8496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nmr observables – noe buildup curves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4069800" y="5038200"/>
            <a:ext cx="255240" cy="246240"/>
          </a:xfrm>
          <a:prstGeom prst="down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6"/>
          <p:cNvSpPr/>
          <p:nvPr/>
        </p:nvSpPr>
        <p:spPr>
          <a:xfrm>
            <a:off x="4074480" y="3895200"/>
            <a:ext cx="255240" cy="246240"/>
          </a:xfrm>
          <a:prstGeom prst="down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7"/>
          <p:cNvSpPr/>
          <p:nvPr/>
        </p:nvSpPr>
        <p:spPr>
          <a:xfrm>
            <a:off x="5992920" y="5679000"/>
            <a:ext cx="645120" cy="27324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8"/>
          <p:cNvSpPr/>
          <p:nvPr/>
        </p:nvSpPr>
        <p:spPr>
          <a:xfrm>
            <a:off x="7064280" y="2918160"/>
            <a:ext cx="2478240" cy="6858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spectrum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6095880" y="445680"/>
            <a:ext cx="1980720" cy="89856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order parameters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7221240" y="5522400"/>
            <a:ext cx="2682720" cy="8496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Calculate predicted chemical shifts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8211600" y="5002200"/>
            <a:ext cx="290880" cy="367200"/>
          </a:xfrm>
          <a:prstGeom prst="up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2"/>
          <p:cNvSpPr/>
          <p:nvPr/>
        </p:nvSpPr>
        <p:spPr>
          <a:xfrm>
            <a:off x="7180560" y="4276080"/>
            <a:ext cx="2433600" cy="5508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Correct for Amber nomenclature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8247600" y="3787920"/>
            <a:ext cx="255240" cy="353520"/>
          </a:xfrm>
          <a:prstGeom prst="up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4"/>
          <p:cNvSpPr/>
          <p:nvPr/>
        </p:nvSpPr>
        <p:spPr>
          <a:xfrm>
            <a:off x="8325720" y="963720"/>
            <a:ext cx="559800" cy="23724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5"/>
          <p:cNvSpPr/>
          <p:nvPr/>
        </p:nvSpPr>
        <p:spPr>
          <a:xfrm>
            <a:off x="8841240" y="40320"/>
            <a:ext cx="3108600" cy="122904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2 types of average coordinates – N H  corrected, usual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8785440" y="1465560"/>
            <a:ext cx="2478240" cy="98136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Order parameters, tensor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10178280" y="2711520"/>
            <a:ext cx="1972800" cy="153972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noe vectors in excel sheet and csv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8"/>
          <p:cNvSpPr/>
          <p:nvPr/>
        </p:nvSpPr>
        <p:spPr>
          <a:xfrm>
            <a:off x="9708840" y="3204720"/>
            <a:ext cx="411840" cy="23724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9"/>
          <p:cNvSpPr/>
          <p:nvPr/>
        </p:nvSpPr>
        <p:spPr>
          <a:xfrm>
            <a:off x="10551600" y="4479480"/>
            <a:ext cx="1456560" cy="78264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Peak list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84360" y="4487400"/>
            <a:ext cx="8534160" cy="1278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Noe programs – difficult to calculate and would like no approximations, such as curve fitting of spectral density functions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684360" y="685800"/>
            <a:ext cx="9036720" cy="4074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7000"/>
          </a:bodyPr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Programs are memory intensive 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Time consuming to calculate noe’s 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MD trajectories take time to create, 5 days, for 5000 atoms and 1 microsecond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Many people don’t have the computing resources, new single frame software package will help in that – not discussed 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Experimentalists would like real-time calculations for tuning of parameters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Lots of neighboring protons – unlike carbohydrates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72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3600" spc="-1" strike="noStrike">
                <a:solidFill>
                  <a:srgbClr val="0f496f"/>
                </a:solidFill>
                <a:latin typeface="Century Gothic"/>
              </a:rPr>
              <a:t>1/r^6 approximation is not good</a:t>
            </a: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36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84360" y="539712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Correlation functions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684360" y="370440"/>
            <a:ext cx="8534160" cy="50972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i="1" lang="en-US" sz="2400" spc="-1" strike="noStrike">
                <a:solidFill>
                  <a:srgbClr val="0f496f"/>
                </a:solidFill>
                <a:latin typeface="Cambria Math"/>
              </a:rPr>
              <a:t> </a:t>
            </a:r>
            <a:r>
              <a:rPr b="0" i="1" lang="en-US" sz="2400" spc="-1" strike="noStrike">
                <a:solidFill>
                  <a:srgbClr val="0f496f"/>
                </a:solidFill>
                <a:latin typeface="Cambria Math"/>
              </a:rPr>
              <a:t>BruechsweferCorrelation function</a:t>
            </a: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4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We use the internal motion correlation function in calculating the spectral density function.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Computationally expensive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Uses trajectories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 frames –  cost of computation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100,000 frames – 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Multiplies, additions, memory calls, … increase computation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Software designed to use only on-chip memory, however, Intel won’t allow user dedication of memory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2152800" y="228600"/>
            <a:ext cx="7886520" cy="96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Arial"/>
              </a:rPr>
              <a:t>Results from Simulation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grpSp>
        <p:nvGrpSpPr>
          <p:cNvPr id="202" name="Group 2"/>
          <p:cNvGrpSpPr/>
          <p:nvPr/>
        </p:nvGrpSpPr>
        <p:grpSpPr>
          <a:xfrm>
            <a:off x="1523880" y="1719360"/>
            <a:ext cx="9156240" cy="2871000"/>
            <a:chOff x="1523880" y="1719360"/>
            <a:chExt cx="9156240" cy="2871000"/>
          </a:xfrm>
        </p:grpSpPr>
        <p:pic>
          <p:nvPicPr>
            <p:cNvPr id="203" name="Picture 3" descr=""/>
            <p:cNvPicPr/>
            <p:nvPr/>
          </p:nvPicPr>
          <p:blipFill>
            <a:blip r:embed="rId1"/>
            <a:stretch/>
          </p:blipFill>
          <p:spPr>
            <a:xfrm>
              <a:off x="1523880" y="1719360"/>
              <a:ext cx="4584240" cy="2871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4" name="Picture 4" descr=""/>
            <p:cNvPicPr/>
            <p:nvPr/>
          </p:nvPicPr>
          <p:blipFill>
            <a:blip r:embed="rId2"/>
            <a:stretch/>
          </p:blipFill>
          <p:spPr>
            <a:xfrm>
              <a:off x="6095880" y="1725480"/>
              <a:ext cx="4584240" cy="2864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05" name="CustomShape 3"/>
          <p:cNvSpPr/>
          <p:nvPr/>
        </p:nvSpPr>
        <p:spPr>
          <a:xfrm>
            <a:off x="2751120" y="5118480"/>
            <a:ext cx="6317640" cy="106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At 40 ms 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Arial"/>
              </a:rPr>
              <a:t>HD1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/I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Arial"/>
              </a:rPr>
              <a:t>HB3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=  0.9; not 4.7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Even at 10 ms 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Arial"/>
              </a:rPr>
              <a:t>HD1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/I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Arial"/>
              </a:rPr>
              <a:t>HB3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is only 1.2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3115800" y="2693160"/>
            <a:ext cx="1119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entury Gothic"/>
              </a:rPr>
              <a:t>50 ms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 flipH="1">
            <a:off x="2986200" y="3155040"/>
            <a:ext cx="357480" cy="84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6799680" y="1532880"/>
            <a:ext cx="75960" cy="725760"/>
          </a:xfrm>
          <a:prstGeom prst="down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6885000" y="1308960"/>
            <a:ext cx="4401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Indirect noe – little concave at first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84360" y="336240"/>
            <a:ext cx="9774000" cy="5481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5000"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Programs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Correlation function calculation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Complete relaxation rate matrix calculation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Noe or relaxation rate calculation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</a:pP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Efficient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Real-time calculations 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Can change spin system initialization/finalization, B-field, …, in real-time, which is good for computational and experimental work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</a:pP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581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900" spc="-1" strike="noStrike">
                <a:solidFill>
                  <a:srgbClr val="0f496f"/>
                </a:solidFill>
                <a:latin typeface="Century Gothic"/>
              </a:rPr>
              <a:t>Spin diffusion is important.  Complete relaxation rate formalism includes this.</a:t>
            </a: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9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050600" y="564840"/>
            <a:ext cx="3916080" cy="191376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These are separate programs in the MD2NOE_Protein package.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Correlation function.  what looks like bumps – multiple processes not pathological.  No approximations or curve fitting is done.  Bad sampling – bad bumps.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13" name="Content Placeholder 6" descr=""/>
          <p:cNvPicPr/>
          <p:nvPr/>
        </p:nvPicPr>
        <p:blipFill>
          <a:blip r:embed="rId1"/>
          <a:stretch/>
        </p:blipFill>
        <p:spPr>
          <a:xfrm>
            <a:off x="2541600" y="545400"/>
            <a:ext cx="4842000" cy="3614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84360" y="502056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Complete relaxation rate matrix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84360" y="685800"/>
            <a:ext cx="9091440" cy="4423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1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Matrix of magnetization transfer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Transfer of magnetization to different spins, then relaxation of transfer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These are the ’s and ’s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Uses correlation functions and fourier transform, calculates rhos and sigmas.  It details the relaxation of a spin system.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Noe’s, relaxation rates, …, require evaluating the spectral density function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Example Noe curve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17" name="Content Placeholder 4" descr=""/>
          <p:cNvPicPr/>
          <p:nvPr/>
        </p:nvPicPr>
        <p:blipFill>
          <a:blip r:embed="rId1"/>
          <a:stretch/>
        </p:blipFill>
        <p:spPr>
          <a:xfrm>
            <a:off x="2541600" y="685800"/>
            <a:ext cx="4819320" cy="361440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7830720" y="1035360"/>
            <a:ext cx="3432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: negative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8328240" y="1662840"/>
            <a:ext cx="2819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This is the case for proteins.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7826040" y="2447280"/>
            <a:ext cx="36615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Can be used to maximize signal to noise in experiment.  Especially if many spin pair measurements are to be maximized.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1860120" y="1895040"/>
            <a:ext cx="1321920" cy="4536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>
            <a:off x="170280" y="1658520"/>
            <a:ext cx="2653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Bad signal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Good linear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531960" y="3657600"/>
            <a:ext cx="398520" cy="89280"/>
          </a:xfrm>
          <a:prstGeom prst="lef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4069800" y="3151080"/>
            <a:ext cx="3585600" cy="639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Good signal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Needs complete calculation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84360" y="523152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approximations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684360" y="685800"/>
            <a:ext cx="9750240" cy="4804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Trajectories are not long enough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Accurate calculations require good sampling of tumbling and internal motion – overall tumbling a problem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Correlation function roughly goes as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                         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Small molecules ok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Large molecules require an approximation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MD good at internal motion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Calculate internal motion part and add in to aligned trajectory the artificial tumbling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7" name="Formula 3"/>
              <p:cNvSpPr txBox="1"/>
              <p:nvPr/>
            </p:nvSpPr>
            <p:spPr>
              <a:xfrm>
                <a:off x="5589360" y="1788480"/>
                <a:ext cx="11113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𝑒</m:t>
                        </m:r>
                      </m:e>
                      <m:sup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𝜏</m:t>
                            </m:r>
                          </m:e>
                          <m:sub>
                            <m:r>
                              <m:t xml:space="preserve">𝑜</m:t>
                            </m:r>
                          </m:sub>
                        </m:sSub>
                      </m:sup>
                    </m:sSup>
                    <m:sSup>
                      <m:e>
                        <m:r>
                          <m:t xml:space="preserve">𝑒</m:t>
                        </m:r>
                      </m:e>
                      <m:sup>
                        <m:r>
                          <m:t xml:space="preserve">−</m:t>
                        </m:r>
                        <m:sSub>
                          <m:e>
                            <m:r>
                              <m:t xml:space="preserve">𝜏</m:t>
                            </m:r>
                          </m:e>
                          <m:sub>
                            <m:r>
                              <m:t xml:space="preserve">𝑖</m:t>
                            </m:r>
                          </m:sub>
                        </m:sSub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684360" y="466668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28000"/>
          </a:bodyPr>
          <a:p>
            <a:pPr>
              <a:lnSpc>
                <a:spcPct val="100000"/>
              </a:lnSpc>
            </a:pPr>
            <a:br/>
            <a:br/>
            <a:br/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How do we do this – ‘Sphere approximation’.  Quasi-local, nonlinear.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29" name="Picture 3" descr=""/>
          <p:cNvPicPr/>
          <p:nvPr/>
        </p:nvPicPr>
        <p:blipFill>
          <a:blip r:embed="rId1"/>
          <a:srcRect l="13872" t="2539" r="6838" b="4549"/>
          <a:stretch/>
        </p:blipFill>
        <p:spPr>
          <a:xfrm>
            <a:off x="1950480" y="177480"/>
            <a:ext cx="5696280" cy="526824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3756240" y="1689840"/>
            <a:ext cx="2514240" cy="2102040"/>
          </a:xfrm>
          <a:prstGeom prst="ellipse">
            <a:avLst/>
          </a:prstGeom>
          <a:noFill/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>
            <a:off x="6396480" y="2242440"/>
            <a:ext cx="2693520" cy="247320"/>
          </a:xfrm>
          <a:prstGeom prst="lef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"/>
          <p:cNvSpPr/>
          <p:nvPr/>
        </p:nvSpPr>
        <p:spPr>
          <a:xfrm>
            <a:off x="8193600" y="555840"/>
            <a:ext cx="298944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Include all spin pairs with inter-distance &lt; e.g. 5 A in complete relaxation rate matrix.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7920360" y="2891160"/>
            <a:ext cx="361692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All spin pairs are within this this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sphere of radius R.  Larger sphere, more spin pairs, more accuracy.  More calculation.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Goal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Calculate noes of large and small molecules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Proteins – e.g. rST6Gal1, Skp1 with glycosylation, …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Predictions of spectral intensities at arbitrary mixing times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Can be used for different reasons – including assignments of spectra – Assign_SLP_MD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Used in genetic algorithm peak assignment software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Noe calculations and spin system – initialization/finalization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586880" y="1416600"/>
            <a:ext cx="1841760" cy="1577520"/>
          </a:xfrm>
          <a:prstGeom prst="ellipse">
            <a:avLst/>
          </a:prstGeom>
          <a:noFill/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"/>
          <p:cNvSpPr/>
          <p:nvPr/>
        </p:nvSpPr>
        <p:spPr>
          <a:xfrm>
            <a:off x="5634360" y="721800"/>
            <a:ext cx="4163760" cy="3298680"/>
          </a:xfrm>
          <a:prstGeom prst="ellipse">
            <a:avLst/>
          </a:prstGeom>
          <a:noFill/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4"/>
          <p:cNvSpPr/>
          <p:nvPr/>
        </p:nvSpPr>
        <p:spPr>
          <a:xfrm>
            <a:off x="1676520" y="154188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1949760" y="110268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6"/>
          <p:cNvSpPr/>
          <p:nvPr/>
        </p:nvSpPr>
        <p:spPr>
          <a:xfrm>
            <a:off x="1653840" y="215604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2052720" y="184212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2411280" y="215136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9"/>
          <p:cNvSpPr/>
          <p:nvPr/>
        </p:nvSpPr>
        <p:spPr>
          <a:xfrm>
            <a:off x="6822000" y="169416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0"/>
          <p:cNvSpPr/>
          <p:nvPr/>
        </p:nvSpPr>
        <p:spPr>
          <a:xfrm>
            <a:off x="7095600" y="125496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11"/>
          <p:cNvSpPr/>
          <p:nvPr/>
        </p:nvSpPr>
        <p:spPr>
          <a:xfrm>
            <a:off x="6799680" y="230832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12"/>
          <p:cNvSpPr/>
          <p:nvPr/>
        </p:nvSpPr>
        <p:spPr>
          <a:xfrm>
            <a:off x="7198560" y="199476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13"/>
          <p:cNvSpPr/>
          <p:nvPr/>
        </p:nvSpPr>
        <p:spPr>
          <a:xfrm>
            <a:off x="7557120" y="2304000"/>
            <a:ext cx="147600" cy="1206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4"/>
          <p:cNvSpPr/>
          <p:nvPr/>
        </p:nvSpPr>
        <p:spPr>
          <a:xfrm>
            <a:off x="1004040" y="434880"/>
            <a:ext cx="25678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Cannot calculate this noe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15"/>
          <p:cNvSpPr/>
          <p:nvPr/>
        </p:nvSpPr>
        <p:spPr>
          <a:xfrm>
            <a:off x="5020200" y="524520"/>
            <a:ext cx="1873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Can calculate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6"/>
          <p:cNvSpPr/>
          <p:nvPr/>
        </p:nvSpPr>
        <p:spPr>
          <a:xfrm>
            <a:off x="1882440" y="2142720"/>
            <a:ext cx="183600" cy="116280"/>
          </a:xfrm>
          <a:prstGeom prst="lef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7"/>
          <p:cNvSpPr/>
          <p:nvPr/>
        </p:nvSpPr>
        <p:spPr>
          <a:xfrm>
            <a:off x="2277000" y="1842120"/>
            <a:ext cx="183600" cy="116280"/>
          </a:xfrm>
          <a:prstGeom prst="lef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Assign_SLP_MD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Assigning spectral intensities with a genetic algorithm and Amber trajectory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 u="sng">
                <a:solidFill>
                  <a:srgbClr val="0a2335"/>
                </a:solidFill>
                <a:uFillTx/>
                <a:latin typeface="Century Gothic"/>
                <a:hlinkClick r:id="rId1"/>
              </a:rPr>
              <a:t>http://tesla.ccrc.uga.edu/software/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684360" y="498132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Century Gothic"/>
              </a:rPr>
              <a:t>Assigning using genetic algorithm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684360" y="685800"/>
            <a:ext cx="9945360" cy="44974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The output of the noe-protein programs from MD trajectories give predicted noe information.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Assign_SLP_MD uses predicted noe’s, rdc’s, chemical shifts and compares with experimental info to find best peak to residue match, i.e. assignment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The genetic algorithm has been used to sparsely label small and large proteins, including HtpG and rST6Gal1.  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</a:pP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rST6Gal1 was initial protein used with recent software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684360" y="511992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Genetic </a:t>
            </a:r>
            <a:r>
              <a:rPr b="0" lang="en-US" sz="2400" spc="-1" strike="noStrike" cap="all">
                <a:solidFill>
                  <a:srgbClr val="ffffff"/>
                </a:solidFill>
                <a:latin typeface="Century Gothic"/>
              </a:rPr>
              <a:t>algorithms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684360" y="685800"/>
            <a:ext cx="9749520" cy="4837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Uses evolution to model a population of possible solutions to the problem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As the iterations continue, the population ‘flows’ to the hopefully optimal solution.  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Local minima in the fitness function could trap the solution, but there are ways to deal with this.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</a:pP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200" spc="-1" strike="noStrike">
                <a:solidFill>
                  <a:srgbClr val="0f496f"/>
                </a:solidFill>
                <a:latin typeface="Century Gothic"/>
              </a:rPr>
              <a:t>This is one of the best approaches to finding approximate solutions to NP Hard or complete problems.</a:t>
            </a:r>
            <a:endParaRPr b="0" lang="en-US" sz="22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 cap="all">
                <a:solidFill>
                  <a:srgbClr val="ffffff"/>
                </a:solidFill>
                <a:latin typeface="Century Gothic"/>
              </a:rPr>
              <a:t>ingredients</a:t>
            </a:r>
            <a:endParaRPr b="0" lang="en-US" sz="2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Noe’s at mixing time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Rdc’s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Predicted noe vectors (1-d spectra)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Chemical shifts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also &gt;1 media (e.g. phage, peg for alignment),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Additional work to be added, e.g. methyl noe’s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413480" y="540000"/>
            <a:ext cx="2693520" cy="217368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All of these use measurements and predictions are from the entire trajectory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2849760" y="102240"/>
            <a:ext cx="10425600" cy="6879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Century Gothic"/>
              </a:rPr>
              <a:t>Assign_SLP_MD Assignment flow</a:t>
            </a:r>
            <a:endParaRPr b="0" lang="en-US" sz="2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2322000" y="1954440"/>
            <a:ext cx="2119680" cy="64044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Make input files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5549040" y="1958760"/>
            <a:ext cx="2061360" cy="64044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Experimental measurements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4809600" y="2214360"/>
            <a:ext cx="407520" cy="219240"/>
          </a:xfrm>
          <a:prstGeom prst="lef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5"/>
          <p:cNvSpPr/>
          <p:nvPr/>
        </p:nvSpPr>
        <p:spPr>
          <a:xfrm>
            <a:off x="5656680" y="963720"/>
            <a:ext cx="2509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Noesy spectrum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Rdc’s, chemical shifts, weights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6"/>
          <p:cNvSpPr/>
          <p:nvPr/>
        </p:nvSpPr>
        <p:spPr>
          <a:xfrm>
            <a:off x="3209400" y="2779200"/>
            <a:ext cx="1967400" cy="7794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Tedious, but much simplified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7"/>
          <p:cNvSpPr/>
          <p:nvPr/>
        </p:nvSpPr>
        <p:spPr>
          <a:xfrm>
            <a:off x="2322000" y="4208760"/>
            <a:ext cx="2119680" cy="64044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Run genetic algorithm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8"/>
          <p:cNvSpPr/>
          <p:nvPr/>
        </p:nvSpPr>
        <p:spPr>
          <a:xfrm>
            <a:off x="2635560" y="2918160"/>
            <a:ext cx="219240" cy="1035000"/>
          </a:xfrm>
          <a:prstGeom prst="down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9"/>
          <p:cNvSpPr/>
          <p:nvPr/>
        </p:nvSpPr>
        <p:spPr>
          <a:xfrm>
            <a:off x="2053080" y="5737320"/>
            <a:ext cx="2119680" cy="60912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Optional - Run statistics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10"/>
          <p:cNvSpPr/>
          <p:nvPr/>
        </p:nvSpPr>
        <p:spPr>
          <a:xfrm>
            <a:off x="5401080" y="5428080"/>
            <a:ext cx="2061360" cy="56880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Run output analysis program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11"/>
          <p:cNvSpPr/>
          <p:nvPr/>
        </p:nvSpPr>
        <p:spPr>
          <a:xfrm>
            <a:off x="8489520" y="5033520"/>
            <a:ext cx="1841760" cy="132516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Text file with possible solutions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CustomShape 12"/>
          <p:cNvSpPr/>
          <p:nvPr/>
        </p:nvSpPr>
        <p:spPr>
          <a:xfrm>
            <a:off x="6190200" y="3055320"/>
            <a:ext cx="2427840" cy="157896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Probability density statistics figure of assignment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13"/>
          <p:cNvSpPr/>
          <p:nvPr/>
        </p:nvSpPr>
        <p:spPr>
          <a:xfrm>
            <a:off x="6983640" y="4849920"/>
            <a:ext cx="187920" cy="389520"/>
          </a:xfrm>
          <a:prstGeom prst="up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14"/>
          <p:cNvSpPr/>
          <p:nvPr/>
        </p:nvSpPr>
        <p:spPr>
          <a:xfrm>
            <a:off x="7678440" y="5571720"/>
            <a:ext cx="501840" cy="23256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5"/>
          <p:cNvSpPr/>
          <p:nvPr/>
        </p:nvSpPr>
        <p:spPr>
          <a:xfrm>
            <a:off x="5943600" y="6359400"/>
            <a:ext cx="1841760" cy="38196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Validation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16"/>
          <p:cNvSpPr/>
          <p:nvPr/>
        </p:nvSpPr>
        <p:spPr>
          <a:xfrm>
            <a:off x="6983640" y="6095880"/>
            <a:ext cx="187920" cy="200160"/>
          </a:xfrm>
          <a:prstGeom prst="up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7"/>
          <p:cNvSpPr/>
          <p:nvPr/>
        </p:nvSpPr>
        <p:spPr>
          <a:xfrm>
            <a:off x="4809600" y="4800600"/>
            <a:ext cx="187920" cy="568800"/>
          </a:xfrm>
          <a:prstGeom prst="down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8"/>
          <p:cNvSpPr/>
          <p:nvPr/>
        </p:nvSpPr>
        <p:spPr>
          <a:xfrm>
            <a:off x="4522680" y="5956920"/>
            <a:ext cx="559800" cy="13860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19"/>
          <p:cNvSpPr/>
          <p:nvPr/>
        </p:nvSpPr>
        <p:spPr>
          <a:xfrm>
            <a:off x="309240" y="762120"/>
            <a:ext cx="1904760" cy="1420560"/>
          </a:xfrm>
          <a:prstGeom prst="rect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Order parameter files, predicted chsmical shift files, noe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20"/>
          <p:cNvSpPr/>
          <p:nvPr/>
        </p:nvSpPr>
        <p:spPr>
          <a:xfrm>
            <a:off x="1438920" y="2295000"/>
            <a:ext cx="613800" cy="255240"/>
          </a:xfrm>
          <a:prstGeom prst="rightArrow">
            <a:avLst>
              <a:gd name="adj1" fmla="val 50000"/>
              <a:gd name="adj2" fmla="val 50000"/>
            </a:avLst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84360" y="4933080"/>
            <a:ext cx="989388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Example of matching – noe vectors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81" name="Picture 4" descr=""/>
          <p:cNvPicPr/>
          <p:nvPr/>
        </p:nvPicPr>
        <p:blipFill>
          <a:blip r:embed="rId1"/>
          <a:stretch/>
        </p:blipFill>
        <p:spPr>
          <a:xfrm>
            <a:off x="1595520" y="262800"/>
            <a:ext cx="6913800" cy="4748760"/>
          </a:xfrm>
          <a:prstGeom prst="rect">
            <a:avLst/>
          </a:prstGeom>
          <a:ln>
            <a:noFill/>
          </a:ln>
        </p:spPr>
      </p:pic>
      <p:sp>
        <p:nvSpPr>
          <p:cNvPr id="282" name="CustomShape 2"/>
          <p:cNvSpPr/>
          <p:nvPr/>
        </p:nvSpPr>
        <p:spPr>
          <a:xfrm>
            <a:off x="8835480" y="743040"/>
            <a:ext cx="348012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Experimental and predicted noe vectors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684360" y="534456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200" spc="-1" strike="noStrike" cap="all">
                <a:solidFill>
                  <a:srgbClr val="ffffff"/>
                </a:solidFill>
                <a:latin typeface="Century Gothic"/>
              </a:rPr>
              <a:t>Statistics part of package.  experimental data. Weights are used in estimating likeliness of correctness.  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84" name="Picture 3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1114560" y="60480"/>
            <a:ext cx="10663920" cy="524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84360" y="5464440"/>
            <a:ext cx="8462880" cy="11131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Mutagenisis was used as a check in 4 of the residues</a:t>
            </a:r>
            <a:br/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Assign_SLP_MD got all correct with high Probability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86" name="Picture 4" descr=""/>
          <p:cNvPicPr/>
          <p:nvPr/>
        </p:nvPicPr>
        <p:blipFill>
          <a:blip r:embed="rId1"/>
          <a:stretch/>
        </p:blipFill>
        <p:spPr>
          <a:xfrm>
            <a:off x="1074960" y="222840"/>
            <a:ext cx="7411320" cy="5331600"/>
          </a:xfrm>
          <a:prstGeom prst="rect">
            <a:avLst/>
          </a:prstGeom>
          <a:ln>
            <a:noFill/>
          </a:ln>
        </p:spPr>
      </p:pic>
      <p:sp>
        <p:nvSpPr>
          <p:cNvPr id="287" name="CustomShape 2"/>
          <p:cNvSpPr/>
          <p:nvPr/>
        </p:nvSpPr>
        <p:spPr>
          <a:xfrm>
            <a:off x="9669960" y="1166040"/>
            <a:ext cx="1914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rST6Gal1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14440" y="5514840"/>
            <a:ext cx="8704080" cy="8103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Program also can take in constraints – this is the assignment with the mutational constraints 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289" name="Picture 5" descr=""/>
          <p:cNvPicPr/>
          <p:nvPr/>
        </p:nvPicPr>
        <p:blipFill>
          <a:blip r:embed="rId1"/>
          <a:srcRect l="8309" t="6890" r="5994" b="0"/>
          <a:stretch/>
        </p:blipFill>
        <p:spPr>
          <a:xfrm>
            <a:off x="994320" y="480240"/>
            <a:ext cx="9191880" cy="4726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Output of programs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Correlation functions – general use in NMR calculations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Noe’s, relaxation rates, chemical shifts, rdc’s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Spectrum assignment – proteins, carbohydrates, molecules with different times scales of motion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Statistics of spectral assignment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684360" y="4487400"/>
            <a:ext cx="1028808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000"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States of proteins – additional use of Assign_SLP is population determination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Proteins have ‘conformations’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Noe’s and genetic algorithm can be used to identify and  calculate populations using trajectories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Still not good enough sampling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Rdc’s and chemical shifts also are used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1" descr=""/>
          <p:cNvPicPr/>
          <p:nvPr/>
        </p:nvPicPr>
        <p:blipFill>
          <a:blip r:embed="rId1"/>
          <a:srcRect l="10866" t="2963" r="6973" b="4510"/>
          <a:stretch/>
        </p:blipFill>
        <p:spPr>
          <a:xfrm>
            <a:off x="2930040" y="1432800"/>
            <a:ext cx="6197400" cy="5451480"/>
          </a:xfrm>
          <a:prstGeom prst="rect">
            <a:avLst/>
          </a:prstGeom>
          <a:ln>
            <a:noFill/>
          </a:ln>
        </p:spPr>
      </p:pic>
      <p:sp>
        <p:nvSpPr>
          <p:cNvPr id="293" name="CustomShape 1"/>
          <p:cNvSpPr/>
          <p:nvPr/>
        </p:nvSpPr>
        <p:spPr>
          <a:xfrm>
            <a:off x="1642320" y="156960"/>
            <a:ext cx="877212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rST6Gal1 1</a:t>
            </a:r>
            <a:r>
              <a:rPr b="0" lang="en-US" sz="3200" spc="-1" strike="noStrike">
                <a:solidFill>
                  <a:srgbClr val="ffffff"/>
                </a:solidFill>
                <a:latin typeface="Symbol"/>
              </a:rPr>
              <a:t>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 MD Final Structure</a:t>
            </a:r>
            <a:endParaRPr b="0" lang="en-US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Note that Phe 264 in the final structure (orange) is buried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Good hydrophobic contacts – Asp 255 also has new H-bonds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78160" y="2021400"/>
            <a:ext cx="216000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Transition between 2 distinct states, about residues 263/264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Genetic algorithm used to identify population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9262080" y="2411640"/>
            <a:ext cx="317916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3 different trajectories were used finding states and </a:t>
            </a: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comparing</a:t>
            </a: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 assignments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84360" y="5721840"/>
            <a:ext cx="8534160" cy="587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conclusion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684360" y="685800"/>
            <a:ext cx="9059400" cy="4708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MD2NOE_Protein, Assign_SLP_MD 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Has been used in assigning sparsely labeled rST6GAl1, 5 smaller proteins, …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Software will be further developed by others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Programs were used in a successful NIH grant application 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Collaborators: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Professors Prestegard, Woods, Moreman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Alex Eletsky, Qi Gao, Rob Williams, Kari Pederson, Laura Morris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1800" spc="-1" strike="noStrike">
                <a:solidFill>
                  <a:srgbClr val="0f496f"/>
                </a:solidFill>
                <a:latin typeface="Century Gothic"/>
              </a:rPr>
              <a:t>Graduate this semester.  </a:t>
            </a:r>
            <a:endParaRPr b="0" lang="en-US" sz="18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outline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684360" y="685800"/>
            <a:ext cx="9221400" cy="43297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1)  Calculate noes’ for large molecules, e.g. proteins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2)  Steps in calculating from MD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3)  Calculate spectral information and assignment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4)  Results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Figures taken from st6Gal1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Calculations are made memory intensive and for long trajectories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ST6GAL1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pic>
        <p:nvPicPr>
          <p:cNvPr id="161" name="Content Placeholder 3" descr=""/>
          <p:cNvPicPr/>
          <p:nvPr/>
        </p:nvPicPr>
        <p:blipFill>
          <a:blip r:embed="rId1"/>
          <a:srcRect l="10866" t="2963" r="6973" b="4510"/>
          <a:stretch/>
        </p:blipFill>
        <p:spPr>
          <a:xfrm>
            <a:off x="3260160" y="90720"/>
            <a:ext cx="7086240" cy="6233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r</a:t>
            </a: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St6Gal1 – pdb 4mPS (rat) we used human form after changing the loop portion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Will use rST6gal1 to illustrate the use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Protein of 36 kDaltons.  Used 500 ns trajectories for predictions.  303 residues.  PHE were labeled, 16 residues.  Aim is to assign the 3d Noesy HSQC spectrum to these residues.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Difficult to assign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Have access to noe’s, rdc’s, chemical shifts, and trajectories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Historical Noe’s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Noe’s used to be calculated by an 1/r^6 approximation.  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Called either weak, medium, or strong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Not good for larger molecules due to the lack of spin diffusion, and conformational changes of the molecule.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This work is an improvement in that it treats the molecule as a whole, with the group of protons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Quantitative in this approach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We use the Bruschweiler correlation function and complete relaxation rate formalism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152800" y="135360"/>
            <a:ext cx="7886520" cy="789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52000"/>
          </a:bodyPr>
          <a:p>
            <a:pPr algn="ctr"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ffffff"/>
                </a:solidFill>
                <a:latin typeface="Century Gothic"/>
              </a:rPr>
              <a:t>Example of Problem: F115 in ST6Gal1</a:t>
            </a:r>
            <a:endParaRPr b="0" lang="en-US" sz="36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573200" y="5937840"/>
            <a:ext cx="8797320" cy="10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Expected NOE results from 1/r</a:t>
            </a:r>
            <a:r>
              <a:rPr b="0" lang="en-US" sz="2800" spc="-1" strike="noStrike" baseline="30000">
                <a:solidFill>
                  <a:srgbClr val="ffffff"/>
                </a:solidFill>
                <a:latin typeface="Century Gothic"/>
              </a:rPr>
              <a:t>6</a:t>
            </a: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:   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Century Gothic"/>
              </a:rPr>
              <a:t>HD1</a:t>
            </a: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/I</a:t>
            </a:r>
            <a:r>
              <a:rPr b="0" lang="en-US" sz="2800" spc="-1" strike="noStrike" baseline="-25000">
                <a:solidFill>
                  <a:srgbClr val="ffffff"/>
                </a:solidFill>
                <a:latin typeface="Century Gothic"/>
              </a:rPr>
              <a:t>HB3</a:t>
            </a:r>
            <a:r>
              <a:rPr b="0" lang="en-US" sz="2800" spc="-1" strike="noStrike">
                <a:solidFill>
                  <a:srgbClr val="ffffff"/>
                </a:solidFill>
                <a:latin typeface="Century Gothic"/>
              </a:rPr>
              <a:t> =  4.7, which is incorrect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68" name="Group 3"/>
          <p:cNvGrpSpPr/>
          <p:nvPr/>
        </p:nvGrpSpPr>
        <p:grpSpPr>
          <a:xfrm>
            <a:off x="2983320" y="1051560"/>
            <a:ext cx="6257520" cy="4827960"/>
            <a:chOff x="2983320" y="1051560"/>
            <a:chExt cx="6257520" cy="4827960"/>
          </a:xfrm>
        </p:grpSpPr>
        <p:grpSp>
          <p:nvGrpSpPr>
            <p:cNvPr id="169" name="Group 4"/>
            <p:cNvGrpSpPr/>
            <p:nvPr/>
          </p:nvGrpSpPr>
          <p:grpSpPr>
            <a:xfrm>
              <a:off x="2983320" y="1051560"/>
              <a:ext cx="6257520" cy="4827960"/>
              <a:chOff x="2983320" y="1051560"/>
              <a:chExt cx="6257520" cy="4827960"/>
            </a:xfrm>
          </p:grpSpPr>
          <p:pic>
            <p:nvPicPr>
              <p:cNvPr id="170" name="Picture 3" descr=""/>
              <p:cNvPicPr/>
              <p:nvPr/>
            </p:nvPicPr>
            <p:blipFill>
              <a:blip r:embed="rId1"/>
              <a:stretch/>
            </p:blipFill>
            <p:spPr>
              <a:xfrm>
                <a:off x="2983320" y="1051560"/>
                <a:ext cx="6257520" cy="48279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71" name="Line 5"/>
              <p:cNvSpPr/>
              <p:nvPr/>
            </p:nvSpPr>
            <p:spPr>
              <a:xfrm>
                <a:off x="5361480" y="2968920"/>
                <a:ext cx="123480" cy="289080"/>
              </a:xfrm>
              <a:prstGeom prst="line">
                <a:avLst/>
              </a:prstGeom>
              <a:ln cap="rnd">
                <a:solidFill>
                  <a:schemeClr val="tx1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72" name="CustomShape 6"/>
            <p:cNvSpPr/>
            <p:nvPr/>
          </p:nvSpPr>
          <p:spPr>
            <a:xfrm rot="5578800">
              <a:off x="4859640" y="3074400"/>
              <a:ext cx="816480" cy="238320"/>
            </a:xfrm>
            <a:prstGeom prst="chord">
              <a:avLst>
                <a:gd name="adj1" fmla="val 5145866"/>
                <a:gd name="adj2" fmla="val 1643440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84360" y="4487400"/>
            <a:ext cx="8534160" cy="1506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Programs – partitioned into segments for </a:t>
            </a:r>
            <a:br/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ease of use and reproducibility of  calculation </a:t>
            </a:r>
            <a:br/>
            <a:r>
              <a:rPr b="0" lang="en-US" sz="2000" spc="-1" strike="noStrike" cap="all">
                <a:solidFill>
                  <a:srgbClr val="ffffff"/>
                </a:solidFill>
                <a:latin typeface="Century Gothic"/>
              </a:rPr>
              <a:t>such as different b-field without recalculating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84360" y="685800"/>
            <a:ext cx="8534160" cy="3614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77000"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Calculate correlation functions from trajectory (no b-field, frequency, or spin system information)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Calculate spectral density function (no spin system information)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Calculate noe’s, …  (spin system initialization/finalization)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Any type of experiment – uses the initial and final spin states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en-US" sz="2000" spc="-1" strike="noStrike">
                <a:solidFill>
                  <a:srgbClr val="0f496f"/>
                </a:solidFill>
                <a:latin typeface="Century Gothic"/>
              </a:rPr>
              <a:t>Next package includes saturation transfer difference calculations</a:t>
            </a:r>
            <a:endParaRPr b="0" lang="en-US" sz="2000" spc="-1" strike="noStrike">
              <a:solidFill>
                <a:srgbClr val="0f496f"/>
              </a:solidFill>
              <a:latin typeface="Century Gothic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355960" y="771120"/>
            <a:ext cx="2810160" cy="51048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Time consuming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5513400" y="2175480"/>
            <a:ext cx="6337800" cy="50184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Not time consuming, real-time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7349400" y="4604040"/>
            <a:ext cx="4754520" cy="1247400"/>
          </a:xfrm>
          <a:prstGeom prst="ellipse">
            <a:avLst/>
          </a:prstGeom>
          <a:ln cap="rnd"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Can be used to improve modeling and also to increase signal to noise in experiment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Application>LibreOffice/6.3.5.2$Linux_X86_64 LibreOffice_project/30$Build-2</Application>
  <Words>1535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2017-05-15T10:19:46Z</dcterms:created>
  <dc:creator>Gordon</dc:creator>
  <dc:description/>
  <dc:language>en-US</dc:language>
  <cp:lastModifiedBy>GRC </cp:lastModifiedBy>
  <dcterms:modified xsi:type="dcterms:W3CDTF">2020-10-19T00:34:32Z</dcterms:modified>
  <cp:revision>279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