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4.jpeg" ContentType="image/jpeg"/>
  <Override PartName="/ppt/media/image3.png" ContentType="image/png"/>
  <Override PartName="/ppt/media/image6.jpeg" ContentType="image/jpeg"/>
  <Override PartName="/ppt/media/image7.jpeg" ContentType="image/jpeg"/>
  <Override PartName="/ppt/media/image2.png" ContentType="image/png"/>
  <Override PartName="/ppt/media/image1.png" ContentType="image/png"/>
  <Override PartName="/ppt/media/image5.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504000" y="1769040"/>
            <a:ext cx="9071280" cy="209088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504000" y="1769040"/>
            <a:ext cx="2920680" cy="209088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571200" y="1769040"/>
            <a:ext cx="2920680" cy="20908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638040" y="1769040"/>
            <a:ext cx="2920680" cy="209088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504000" y="4059000"/>
            <a:ext cx="2920680" cy="209088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571200" y="4059000"/>
            <a:ext cx="2920680" cy="209088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638040" y="405900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subTitle"/>
          </p:nvPr>
        </p:nvSpPr>
        <p:spPr>
          <a:xfrm>
            <a:off x="504000" y="1769040"/>
            <a:ext cx="907128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504000" y="1769040"/>
            <a:ext cx="90712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301320"/>
            <a:ext cx="9071280" cy="2954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504000" y="1769040"/>
            <a:ext cx="907128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504000" y="1769040"/>
            <a:ext cx="9071280" cy="209088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504000" y="1769040"/>
            <a:ext cx="2920680" cy="209088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3571200" y="1769040"/>
            <a:ext cx="2920680" cy="209088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638040" y="1769040"/>
            <a:ext cx="2920680" cy="209088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504000" y="4059000"/>
            <a:ext cx="2920680" cy="209088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3571200" y="4059000"/>
            <a:ext cx="2920680" cy="209088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6638040" y="405900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769040"/>
            <a:ext cx="907128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301320"/>
            <a:ext cx="9071280" cy="2954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5152320" y="1769040"/>
            <a:ext cx="4426560" cy="43840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50400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504000" y="1769040"/>
            <a:ext cx="4426560" cy="43840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5152320" y="4059000"/>
            <a:ext cx="442656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280" cy="6372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504000" y="1769040"/>
            <a:ext cx="4426560" cy="209088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5152320" y="1769040"/>
            <a:ext cx="4426560" cy="209088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504000" y="4059000"/>
            <a:ext cx="907128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0"/>
            <a:ext cx="10076400" cy="9414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 name="CustomShape 2"/>
          <p:cNvSpPr/>
          <p:nvPr/>
        </p:nvSpPr>
        <p:spPr>
          <a:xfrm>
            <a:off x="0" y="6620400"/>
            <a:ext cx="10076400" cy="9414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2" name="PlaceHolder 3"/>
          <p:cNvSpPr>
            <a:spLocks noGrp="1"/>
          </p:cNvSpPr>
          <p:nvPr>
            <p:ph type="title"/>
          </p:nvPr>
        </p:nvSpPr>
        <p:spPr>
          <a:xfrm>
            <a:off x="504000" y="301320"/>
            <a:ext cx="9071280" cy="6372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3" name="PlaceHolder 4"/>
          <p:cNvSpPr>
            <a:spLocks noGrp="1"/>
          </p:cNvSpPr>
          <p:nvPr>
            <p:ph type="body"/>
          </p:nvPr>
        </p:nvSpPr>
        <p:spPr>
          <a:xfrm>
            <a:off x="504000" y="1769040"/>
            <a:ext cx="9071280" cy="4384080"/>
          </a:xfrm>
          <a:prstGeom prst="rect">
            <a:avLst/>
          </a:prstGeom>
        </p:spPr>
        <p:txBody>
          <a:bodyPr lIns="0" rIns="0" tIns="0" bIns="0">
            <a:no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0" y="0"/>
            <a:ext cx="10076400" cy="9414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1" name="CustomShape 2"/>
          <p:cNvSpPr/>
          <p:nvPr/>
        </p:nvSpPr>
        <p:spPr>
          <a:xfrm>
            <a:off x="0" y="6620400"/>
            <a:ext cx="10076400" cy="9414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2" name="PlaceHolder 3"/>
          <p:cNvSpPr>
            <a:spLocks noGrp="1"/>
          </p:cNvSpPr>
          <p:nvPr>
            <p:ph type="title"/>
          </p:nvPr>
        </p:nvSpPr>
        <p:spPr>
          <a:xfrm>
            <a:off x="504000" y="301320"/>
            <a:ext cx="9071280" cy="6372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43" name="PlaceHolder 4"/>
          <p:cNvSpPr>
            <a:spLocks noGrp="1"/>
          </p:cNvSpPr>
          <p:nvPr>
            <p:ph type="body"/>
          </p:nvPr>
        </p:nvSpPr>
        <p:spPr>
          <a:xfrm>
            <a:off x="504000" y="1769040"/>
            <a:ext cx="9071280" cy="4384080"/>
          </a:xfrm>
          <a:prstGeom prst="rect">
            <a:avLst/>
          </a:prstGeom>
        </p:spPr>
        <p:txBody>
          <a:bodyPr lIns="0" rIns="0" tIns="0" bIns="0">
            <a:no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ffffff"/>
                </a:solidFill>
                <a:latin typeface="Arial"/>
              </a:rPr>
              <a:t>Analysis of well defined residues</a:t>
            </a:r>
            <a:endParaRPr b="0" lang="en-US" sz="4400" spc="-1" strike="noStrike">
              <a:latin typeface="Arial"/>
            </a:endParaRPr>
          </a:p>
        </p:txBody>
      </p:sp>
      <p:sp>
        <p:nvSpPr>
          <p:cNvPr id="8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rPr>
              <a:t>Residues (i.e. amino acids) can be floppy, i.e. mobile</a:t>
            </a:r>
            <a:endParaRPr b="0" lang="en-US"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rPr>
              <a:t>Would like to know if some regions of proteins are well defined among structures</a:t>
            </a:r>
            <a:endParaRPr b="0" lang="en-US"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rPr>
              <a:t>PdbStat and Cyrange can be used to find these and quantify the stability</a:t>
            </a:r>
            <a:endParaRPr b="0" lang="en-US" sz="2200" spc="-1" strike="noStrike">
              <a:latin typeface="Arial"/>
            </a:endParaRPr>
          </a:p>
          <a:p>
            <a:pPr>
              <a:lnSpc>
                <a:spcPct val="100000"/>
              </a:lnSpc>
              <a:spcBef>
                <a:spcPts val="1417"/>
              </a:spcBef>
            </a:pPr>
            <a:endParaRPr b="0" lang="en-US"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rPr>
              <a:t>MD can also be used for refinement</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04000" y="301320"/>
            <a:ext cx="9071280" cy="637200"/>
          </a:xfrm>
          <a:prstGeom prst="rect">
            <a:avLst/>
          </a:prstGeom>
          <a:noFill/>
          <a:ln>
            <a:noFill/>
          </a:ln>
        </p:spPr>
        <p:style>
          <a:lnRef idx="0"/>
          <a:fillRef idx="0"/>
          <a:effectRef idx="0"/>
          <a:fontRef idx="minor"/>
        </p:style>
      </p:sp>
      <p:pic>
        <p:nvPicPr>
          <p:cNvPr id="104" name="" descr=""/>
          <p:cNvPicPr/>
          <p:nvPr/>
        </p:nvPicPr>
        <p:blipFill>
          <a:blip r:embed="rId1"/>
          <a:stretch/>
        </p:blipFill>
        <p:spPr>
          <a:xfrm>
            <a:off x="2332800" y="1804320"/>
            <a:ext cx="5428440" cy="3933000"/>
          </a:xfrm>
          <a:prstGeom prst="rect">
            <a:avLst/>
          </a:prstGeom>
          <a:ln>
            <a:noFill/>
          </a:ln>
        </p:spPr>
      </p:pic>
      <p:sp>
        <p:nvSpPr>
          <p:cNvPr id="105" name="TextShape 2"/>
          <p:cNvSpPr txBox="1"/>
          <p:nvPr/>
        </p:nvSpPr>
        <p:spPr>
          <a:xfrm>
            <a:off x="274320" y="182880"/>
            <a:ext cx="8778240" cy="459360"/>
          </a:xfrm>
          <a:prstGeom prst="rect">
            <a:avLst/>
          </a:prstGeom>
          <a:noFill/>
          <a:ln>
            <a:noFill/>
          </a:ln>
        </p:spPr>
        <p:txBody>
          <a:bodyPr lIns="90000" rIns="90000" tIns="45000" bIns="45000">
            <a:noAutofit/>
          </a:bodyPr>
          <a:p>
            <a:r>
              <a:rPr b="0" lang="en-US" sz="2600" spc="-1" strike="noStrike">
                <a:latin typeface="Arial"/>
              </a:rPr>
              <a:t>Comparison of well defined regions by RDC information</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04000" y="301320"/>
            <a:ext cx="9071280" cy="637200"/>
          </a:xfrm>
          <a:prstGeom prst="rect">
            <a:avLst/>
          </a:prstGeom>
          <a:noFill/>
          <a:ln>
            <a:noFill/>
          </a:ln>
        </p:spPr>
        <p:style>
          <a:lnRef idx="0"/>
          <a:fillRef idx="0"/>
          <a:effectRef idx="0"/>
          <a:fontRef idx="minor"/>
        </p:style>
      </p:sp>
      <p:pic>
        <p:nvPicPr>
          <p:cNvPr id="107" name="" descr=""/>
          <p:cNvPicPr/>
          <p:nvPr/>
        </p:nvPicPr>
        <p:blipFill>
          <a:blip r:embed="rId1"/>
          <a:stretch/>
        </p:blipFill>
        <p:spPr>
          <a:xfrm>
            <a:off x="2116800" y="1768680"/>
            <a:ext cx="5845320" cy="4384080"/>
          </a:xfrm>
          <a:prstGeom prst="rect">
            <a:avLst/>
          </a:prstGeom>
          <a:ln>
            <a:noFill/>
          </a:ln>
        </p:spPr>
      </p:pic>
      <p:sp>
        <p:nvSpPr>
          <p:cNvPr id="108" name="TextShape 2"/>
          <p:cNvSpPr txBox="1"/>
          <p:nvPr/>
        </p:nvSpPr>
        <p:spPr>
          <a:xfrm>
            <a:off x="504000" y="301320"/>
            <a:ext cx="8548560" cy="430200"/>
          </a:xfrm>
          <a:prstGeom prst="rect">
            <a:avLst/>
          </a:prstGeom>
          <a:noFill/>
          <a:ln>
            <a:noFill/>
          </a:ln>
        </p:spPr>
        <p:txBody>
          <a:bodyPr lIns="90000" rIns="90000" tIns="45000" bIns="45000">
            <a:noAutofit/>
          </a:bodyPr>
          <a:p>
            <a:r>
              <a:rPr b="0" lang="en-US" sz="2400" spc="-1" strike="noStrike">
                <a:latin typeface="Arial"/>
              </a:rPr>
              <a:t>Expanded FindCore and RDC rmsd’s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301320"/>
            <a:ext cx="9071280" cy="637200"/>
          </a:xfrm>
          <a:prstGeom prst="rect">
            <a:avLst/>
          </a:prstGeom>
          <a:noFill/>
          <a:ln>
            <a:noFill/>
          </a:ln>
        </p:spPr>
        <p:style>
          <a:lnRef idx="0"/>
          <a:fillRef idx="0"/>
          <a:effectRef idx="0"/>
          <a:fontRef idx="minor"/>
        </p:style>
      </p:sp>
      <p:pic>
        <p:nvPicPr>
          <p:cNvPr id="110" name="" descr=""/>
          <p:cNvPicPr/>
          <p:nvPr/>
        </p:nvPicPr>
        <p:blipFill>
          <a:blip r:embed="rId1"/>
          <a:stretch/>
        </p:blipFill>
        <p:spPr>
          <a:xfrm>
            <a:off x="2013840" y="1768680"/>
            <a:ext cx="6050880" cy="4384080"/>
          </a:xfrm>
          <a:prstGeom prst="rect">
            <a:avLst/>
          </a:prstGeom>
          <a:ln>
            <a:noFill/>
          </a:ln>
        </p:spPr>
      </p:pic>
      <p:sp>
        <p:nvSpPr>
          <p:cNvPr id="111" name="TextShape 2"/>
          <p:cNvSpPr txBox="1"/>
          <p:nvPr/>
        </p:nvSpPr>
        <p:spPr>
          <a:xfrm>
            <a:off x="457200" y="182880"/>
            <a:ext cx="7132320" cy="430200"/>
          </a:xfrm>
          <a:prstGeom prst="rect">
            <a:avLst/>
          </a:prstGeom>
          <a:noFill/>
          <a:ln>
            <a:noFill/>
          </a:ln>
        </p:spPr>
        <p:txBody>
          <a:bodyPr lIns="90000" rIns="90000" tIns="45000" bIns="45000">
            <a:noAutofit/>
          </a:bodyPr>
          <a:p>
            <a:r>
              <a:rPr b="0" lang="en-US" sz="2400" spc="-1" strike="noStrike">
                <a:latin typeface="Arial"/>
              </a:rPr>
              <a:t>Cyrange well defined regions and RDC RMSD’s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301320"/>
            <a:ext cx="9071280" cy="637200"/>
          </a:xfrm>
          <a:prstGeom prst="rect">
            <a:avLst/>
          </a:prstGeom>
          <a:noFill/>
          <a:ln>
            <a:noFill/>
          </a:ln>
        </p:spPr>
        <p:txBody>
          <a:bodyPr lIns="0" rIns="0" tIns="0" bIns="0" anchor="ctr">
            <a:noAutofit/>
          </a:bodyPr>
          <a:p>
            <a:pPr algn="ctr"/>
            <a:r>
              <a:rPr b="0" lang="en-US" sz="4400" spc="-1" strike="noStrike">
                <a:latin typeface="Arial"/>
              </a:rPr>
              <a:t>Discussion</a:t>
            </a:r>
            <a:endParaRPr b="0" lang="en-US" sz="4400" spc="-1" strike="noStrike">
              <a:latin typeface="Arial"/>
            </a:endParaRPr>
          </a:p>
        </p:txBody>
      </p:sp>
      <p:sp>
        <p:nvSpPr>
          <p:cNvPr id="113" name="TextShape 2"/>
          <p:cNvSpPr txBox="1"/>
          <p:nvPr/>
        </p:nvSpPr>
        <p:spPr>
          <a:xfrm>
            <a:off x="690480" y="1723680"/>
            <a:ext cx="8317440" cy="3417840"/>
          </a:xfrm>
          <a:prstGeom prst="rect">
            <a:avLst/>
          </a:prstGeom>
          <a:noFill/>
          <a:ln>
            <a:noFill/>
          </a:ln>
        </p:spPr>
        <p:txBody>
          <a:bodyPr lIns="90000" rIns="90000" tIns="45000" bIns="45000">
            <a:noAutofit/>
          </a:bodyPr>
          <a:p>
            <a:r>
              <a:rPr b="0" lang="en-US" sz="1800" spc="-1" strike="noStrike">
                <a:latin typeface="Arial"/>
              </a:rPr>
              <a:t>Relevant to use ‘good’ well defined residues/atoms</a:t>
            </a:r>
            <a:endParaRPr b="0" lang="en-US" sz="1800" spc="-1" strike="noStrike">
              <a:latin typeface="Arial"/>
            </a:endParaRPr>
          </a:p>
          <a:p>
            <a:endParaRPr b="0" lang="en-US" sz="1800" spc="-1" strike="noStrike">
              <a:latin typeface="Arial"/>
            </a:endParaRPr>
          </a:p>
          <a:p>
            <a:r>
              <a:rPr b="0" lang="en-US" sz="1800" spc="-1" strike="noStrike">
                <a:latin typeface="Arial"/>
              </a:rPr>
              <a:t>Important for RDC calculations, which use all residues in protein or selected set</a:t>
            </a:r>
            <a:endParaRPr b="0" lang="en-US" sz="1800" spc="-1" strike="noStrike">
              <a:latin typeface="Arial"/>
            </a:endParaRPr>
          </a:p>
          <a:p>
            <a:endParaRPr b="0" lang="en-US" sz="1800" spc="-1" strike="noStrike">
              <a:latin typeface="Arial"/>
            </a:endParaRPr>
          </a:p>
          <a:p>
            <a:r>
              <a:rPr b="0" lang="en-US" sz="1800" spc="-1" strike="noStrike">
                <a:latin typeface="Arial"/>
              </a:rPr>
              <a:t>Important for other reasons </a:t>
            </a:r>
            <a:endParaRPr b="0" lang="en-US" sz="1800" spc="-1" strike="noStrike">
              <a:latin typeface="Arial"/>
            </a:endParaRPr>
          </a:p>
          <a:p>
            <a:endParaRPr b="0" lang="en-US" sz="1800" spc="-1" strike="noStrike">
              <a:latin typeface="Arial"/>
            </a:endParaRPr>
          </a:p>
          <a:p>
            <a:r>
              <a:rPr b="0" lang="en-US" sz="1800" spc="-1" strike="noStrike">
                <a:latin typeface="Arial"/>
              </a:rPr>
              <a:t>Superimposing structures, does however, represent partially comparing different </a:t>
            </a:r>
            <a:endParaRPr b="0" lang="en-US" sz="1800" spc="-1" strike="noStrike">
              <a:latin typeface="Arial"/>
            </a:endParaRPr>
          </a:p>
          <a:p>
            <a:r>
              <a:rPr b="0" lang="en-US" sz="1800" spc="-1" strike="noStrike">
                <a:latin typeface="Arial"/>
              </a:rPr>
              <a:t>	</a:t>
            </a:r>
            <a:r>
              <a:rPr b="0" lang="en-US" sz="1800" spc="-1" strike="noStrike">
                <a:latin typeface="Arial"/>
              </a:rPr>
              <a:t>conformations of proteins and should be examined</a:t>
            </a:r>
            <a:endParaRPr b="0" lang="en-US" sz="1800" spc="-1" strike="noStrike">
              <a:latin typeface="Arial"/>
            </a:endParaRPr>
          </a:p>
          <a:p>
            <a:endParaRPr b="0" lang="en-US" sz="1800" spc="-1" strike="noStrike">
              <a:latin typeface="Arial"/>
            </a:endParaRPr>
          </a:p>
          <a:p>
            <a:r>
              <a:rPr b="0" lang="en-US" sz="1800" spc="-1" strike="noStrike">
                <a:latin typeface="Arial"/>
              </a:rPr>
              <a:t>Various techniques for finding well defined regions, DAOP, Expanded FindCore </a:t>
            </a:r>
            <a:endParaRPr b="0" lang="en-US" sz="1800" spc="-1" strike="noStrike">
              <a:latin typeface="Arial"/>
            </a:endParaRPr>
          </a:p>
          <a:p>
            <a:r>
              <a:rPr b="0" lang="en-US" sz="1800" spc="-1" strike="noStrike">
                <a:latin typeface="Arial"/>
              </a:rPr>
              <a:t>       </a:t>
            </a:r>
            <a:r>
              <a:rPr b="0" lang="en-US" sz="1800" spc="-1" strike="noStrike">
                <a:latin typeface="Arial"/>
              </a:rPr>
              <a:t>(FindCore2), Cyrange</a:t>
            </a:r>
            <a:endParaRPr b="0" lang="en-US" sz="1800" spc="-1" strike="noStrike">
              <a:latin typeface="Arial"/>
            </a:endParaRPr>
          </a:p>
          <a:p>
            <a:endParaRPr b="0" lang="en-US" sz="1800" spc="-1" strike="noStrike">
              <a:latin typeface="Arial"/>
            </a:endParaRPr>
          </a:p>
          <a:p>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ffffff"/>
                </a:solidFill>
                <a:latin typeface="Arial"/>
              </a:rPr>
              <a:t>Well defined regions of proteins</a:t>
            </a:r>
            <a:endParaRPr b="0" lang="en-US" sz="4400" spc="-1" strike="noStrike">
              <a:latin typeface="Arial"/>
            </a:endParaRPr>
          </a:p>
        </p:txBody>
      </p:sp>
      <p:sp>
        <p:nvSpPr>
          <p:cNvPr id="8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rPr>
              <a:t>Several methods for determination</a:t>
            </a:r>
            <a:endParaRPr b="0" lang="en-US"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rPr>
              <a:t>DAOP, DAOP extended, Cyrange</a:t>
            </a:r>
            <a:endParaRPr b="0" lang="en-US" sz="2200" spc="-1" strike="noStrike">
              <a:latin typeface="Arial"/>
            </a:endParaRPr>
          </a:p>
          <a:p>
            <a:pPr>
              <a:lnSpc>
                <a:spcPct val="100000"/>
              </a:lnSpc>
              <a:spcBef>
                <a:spcPts val="1417"/>
              </a:spcBef>
            </a:pPr>
            <a:endParaRPr b="0" lang="en-US"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rPr>
              <a:t>Use dihedral constraints amongst structures</a:t>
            </a:r>
            <a:endParaRPr b="0" lang="en-US"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rPr>
              <a:t>Use variance method with dihedral constraints</a:t>
            </a:r>
            <a:endParaRPr b="0" lang="en-US"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rPr>
              <a:t>Cyrange also uses dihedral constraints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301320"/>
            <a:ext cx="9071280" cy="637200"/>
          </a:xfrm>
          <a:prstGeom prst="rect">
            <a:avLst/>
          </a:prstGeom>
          <a:noFill/>
          <a:ln>
            <a:noFill/>
          </a:ln>
        </p:spPr>
        <p:style>
          <a:lnRef idx="0"/>
          <a:fillRef idx="0"/>
          <a:effectRef idx="0"/>
          <a:fontRef idx="minor"/>
        </p:style>
      </p:sp>
      <p:sp>
        <p:nvSpPr>
          <p:cNvPr id="85" name="CustomShape 2"/>
          <p:cNvSpPr/>
          <p:nvPr/>
        </p:nvSpPr>
        <p:spPr>
          <a:xfrm>
            <a:off x="648000" y="1661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rPr>
              <a:t>PDBStat: A Universal Restraint Converter and Restraint Analysis Software Package for Protein NMR.  Roberto Tejero, David Snyder, Binchen Mao, James M. Aramini,1 and Gaetano T. Montelione.  J Biomol NMR. 2013 Aug; 56(4): 337–351</a:t>
            </a:r>
            <a:r>
              <a:rPr b="0" lang="en-US" sz="2800" spc="-1" strike="noStrike">
                <a:solidFill>
                  <a:srgbClr val="0066cc"/>
                </a:solidFill>
                <a:latin typeface="Arial"/>
              </a:rPr>
              <a:t>.</a:t>
            </a:r>
            <a:endParaRPr b="0" lang="en-US"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rPr>
              <a:t>The expanded FindCore Method for indentification of a Core Atom Set for Assessment of Protein Structure Prediction.  Jennifer Gullon, Yuanpeg J. Huang, Roberto Tejero, Gaetano T. Montelione.  Proteins 2014 Suppl 2 (0 2): 219-30.</a:t>
            </a:r>
            <a:endParaRPr b="0" lang="en-US" sz="2200" spc="-1" strike="noStrike">
              <a:latin typeface="Arial"/>
            </a:endParaRPr>
          </a:p>
          <a:p>
            <a:pPr>
              <a:lnSpc>
                <a:spcPct val="100000"/>
              </a:lnSpc>
              <a:spcBef>
                <a:spcPts val="1417"/>
              </a:spcBef>
            </a:pPr>
            <a:endParaRPr b="0" lang="en-US" sz="2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200" spc="-1" strike="noStrike">
                <a:solidFill>
                  <a:srgbClr val="0066cc"/>
                </a:solidFill>
                <a:latin typeface="Arial"/>
              </a:rPr>
              <a:t>Cyrange: D.K. Kirchner and P. Güntert, BMC Bioinformatics 2011, 12:170. </a:t>
            </a:r>
            <a:endParaRPr b="0" lang="en-US" sz="2200" spc="-1" strike="noStrike">
              <a:latin typeface="Arial"/>
            </a:endParaRPr>
          </a:p>
        </p:txBody>
      </p:sp>
      <p:sp>
        <p:nvSpPr>
          <p:cNvPr id="86" name="TextShape 3"/>
          <p:cNvSpPr txBox="1"/>
          <p:nvPr/>
        </p:nvSpPr>
        <p:spPr>
          <a:xfrm>
            <a:off x="457200" y="182880"/>
            <a:ext cx="9326880" cy="828360"/>
          </a:xfrm>
          <a:prstGeom prst="rect">
            <a:avLst/>
          </a:prstGeom>
          <a:noFill/>
          <a:ln>
            <a:noFill/>
          </a:ln>
        </p:spPr>
        <p:txBody>
          <a:bodyPr lIns="90000" rIns="90000" tIns="45000" bIns="45000">
            <a:noAutofit/>
          </a:bodyPr>
          <a:p>
            <a:r>
              <a:rPr b="0" lang="en-US" sz="2600" spc="-1" strike="noStrike">
                <a:latin typeface="Arial"/>
              </a:rPr>
              <a:t>Different techniques references </a:t>
            </a:r>
            <a:endParaRPr b="0" lang="en-US" sz="2600" spc="-1" strike="noStrike">
              <a:latin typeface="Arial"/>
            </a:endParaRPr>
          </a:p>
          <a:p>
            <a:r>
              <a:rPr b="0" lang="en-US" sz="2600" spc="-1" strike="noStrike">
                <a:latin typeface="Arial"/>
              </a:rPr>
              <a:t>         </a:t>
            </a:r>
            <a:r>
              <a:rPr b="0" lang="en-US" sz="2600" spc="-1" strike="noStrike">
                <a:latin typeface="Arial"/>
              </a:rPr>
              <a:t>(many references including Kabsch et. al.)</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ffffff"/>
                </a:solidFill>
                <a:latin typeface="Arial"/>
              </a:rPr>
              <a:t>Dihedral order parameters</a:t>
            </a:r>
            <a:endParaRPr b="0" lang="en-US" sz="4400" spc="-1" strike="noStrike">
              <a:latin typeface="Arial"/>
            </a:endParaRPr>
          </a:p>
        </p:txBody>
      </p:sp>
      <p:sp>
        <p:nvSpPr>
          <p:cNvPr id="8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N conformers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0066cc"/>
                </a:solidFill>
                <a:latin typeface="Arial"/>
              </a:rPr>
              <a:t> </a:t>
            </a:r>
            <a:endParaRPr b="0" lang="en-US" sz="3200" spc="-1" strike="noStrike">
              <a:latin typeface="Arial"/>
            </a:endParaRPr>
          </a:p>
          <a:p>
            <a:pPr>
              <a:lnSpc>
                <a:spcPct val="100000"/>
              </a:lnSpc>
              <a:spcBef>
                <a:spcPts val="1417"/>
              </a:spcBef>
            </a:pPr>
            <a:endParaRPr b="0" lang="en-US" sz="3200" spc="-1" strike="noStrike">
              <a:latin typeface="Arial"/>
            </a:endParaRPr>
          </a:p>
          <a:p>
            <a:pPr>
              <a:lnSpc>
                <a:spcPct val="100000"/>
              </a:lnSpc>
              <a:spcBef>
                <a:spcPts val="1417"/>
              </a:spcBef>
            </a:pPr>
            <a:endParaRPr b="0" lang="en-US" sz="3200" spc="-1" strike="noStrike">
              <a:latin typeface="Arial"/>
            </a:endParaRPr>
          </a:p>
          <a:p>
            <a:pPr>
              <a:lnSpc>
                <a:spcPct val="100000"/>
              </a:lnSpc>
              <a:spcBef>
                <a:spcPts val="1417"/>
              </a:spcBef>
            </a:pP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solidFill>
                  <a:srgbClr val="0066cc"/>
                </a:solidFill>
                <a:latin typeface="Arial"/>
              </a:rPr>
              <a:t>Dihedral angles</a:t>
            </a:r>
            <a:endParaRPr b="0" lang="en-US" sz="2600" spc="-1" strike="noStrike">
              <a:latin typeface="Arial"/>
            </a:endParaRPr>
          </a:p>
          <a:p>
            <a:pPr>
              <a:lnSpc>
                <a:spcPct val="100000"/>
              </a:lnSpc>
              <a:spcBef>
                <a:spcPts val="1417"/>
              </a:spcBef>
            </a:pPr>
            <a:endParaRPr b="0" lang="en-US" sz="2600" spc="-1" strike="noStrike">
              <a:latin typeface="Arial"/>
            </a:endParaRPr>
          </a:p>
        </p:txBody>
      </p:sp>
      <p:pic>
        <p:nvPicPr>
          <p:cNvPr id="89" name="" descr=""/>
          <p:cNvPicPr/>
          <p:nvPr/>
        </p:nvPicPr>
        <p:blipFill>
          <a:blip r:embed="rId1"/>
          <a:stretch/>
        </p:blipFill>
        <p:spPr>
          <a:xfrm>
            <a:off x="3412800" y="1250640"/>
            <a:ext cx="6076080" cy="45619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ffffff"/>
                </a:solidFill>
                <a:latin typeface="Arial"/>
              </a:rPr>
              <a:t>Quantifying DAOP</a:t>
            </a:r>
            <a:endParaRPr b="0" lang="en-US" sz="4400" spc="-1" strike="noStrike">
              <a:latin typeface="Arial"/>
            </a:endParaRPr>
          </a:p>
        </p:txBody>
      </p:sp>
      <p:sp>
        <p:nvSpPr>
          <p:cNvPr id="9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Autofit/>
          </a:bodyPr>
          <a:p>
            <a:pPr>
              <a:lnSpc>
                <a:spcPct val="100000"/>
              </a:lnSpc>
              <a:spcBef>
                <a:spcPts val="1417"/>
              </a:spcBef>
            </a:pP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400" spc="-1" strike="noStrike">
                <a:solidFill>
                  <a:srgbClr val="0066cc"/>
                </a:solidFill>
                <a:latin typeface="Arial"/>
              </a:rPr>
              <a:t>N conformers from structure calculation</a:t>
            </a:r>
            <a:endParaRPr b="0" lang="en-US"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400" spc="-1" strike="noStrike">
                <a:solidFill>
                  <a:srgbClr val="0066cc"/>
                </a:solidFill>
                <a:latin typeface="Arial"/>
              </a:rPr>
              <a:t> </a:t>
            </a:r>
            <a:endParaRPr b="0" lang="en-US"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400" spc="-1" strike="noStrike">
                <a:solidFill>
                  <a:srgbClr val="0066cc"/>
                </a:solidFill>
                <a:latin typeface="Arial"/>
              </a:rPr>
              <a:t>S(</a:t>
            </a:r>
            <a:r>
              <a:rPr b="0" lang="en-US" sz="2400" spc="-1" strike="noStrike">
                <a:solidFill>
                  <a:srgbClr val="0066cc"/>
                </a:solidFill>
                <a:latin typeface="Arial"/>
                <a:ea typeface="Arial"/>
              </a:rPr>
              <a:t>φ</a:t>
            </a:r>
            <a:r>
              <a:rPr b="0" lang="en-US" sz="2400" spc="-1" strike="noStrike" baseline="-33000">
                <a:solidFill>
                  <a:srgbClr val="0066cc"/>
                </a:solidFill>
                <a:latin typeface="Arial"/>
                <a:ea typeface="Arial"/>
              </a:rPr>
              <a:t>i</a:t>
            </a:r>
            <a:r>
              <a:rPr b="0" lang="en-US" sz="2400" spc="-1" strike="noStrike">
                <a:solidFill>
                  <a:srgbClr val="0066cc"/>
                </a:solidFill>
                <a:latin typeface="Arial"/>
                <a:ea typeface="Arial"/>
              </a:rPr>
              <a:t>)=√( (Σ sin φ</a:t>
            </a:r>
            <a:r>
              <a:rPr b="0" lang="en-US" sz="2400" spc="-1" strike="noStrike" baseline="-33000">
                <a:solidFill>
                  <a:srgbClr val="0066cc"/>
                </a:solidFill>
                <a:latin typeface="Arial"/>
                <a:ea typeface="Arial"/>
              </a:rPr>
              <a:t>i,j</a:t>
            </a:r>
            <a:r>
              <a:rPr b="0" lang="en-US" sz="2400" spc="-1" strike="noStrike">
                <a:solidFill>
                  <a:srgbClr val="0066cc"/>
                </a:solidFill>
                <a:latin typeface="Arial"/>
                <a:ea typeface="Arial"/>
              </a:rPr>
              <a:t>)</a:t>
            </a:r>
            <a:r>
              <a:rPr b="0" lang="en-US" sz="2400" spc="-1" strike="noStrike" baseline="33000">
                <a:solidFill>
                  <a:srgbClr val="0066cc"/>
                </a:solidFill>
                <a:latin typeface="Arial"/>
                <a:ea typeface="Arial"/>
              </a:rPr>
              <a:t>2</a:t>
            </a:r>
            <a:r>
              <a:rPr b="0" lang="en-US" sz="2400" spc="-1" strike="noStrike">
                <a:solidFill>
                  <a:srgbClr val="0066cc"/>
                </a:solidFill>
                <a:latin typeface="Arial"/>
                <a:ea typeface="Arial"/>
              </a:rPr>
              <a:t>)+(Σ cos φ</a:t>
            </a:r>
            <a:r>
              <a:rPr b="0" lang="en-US" sz="2400" spc="-1" strike="noStrike" baseline="-33000">
                <a:solidFill>
                  <a:srgbClr val="0066cc"/>
                </a:solidFill>
                <a:latin typeface="Arial"/>
                <a:ea typeface="Arial"/>
              </a:rPr>
              <a:t>i,j</a:t>
            </a:r>
            <a:r>
              <a:rPr b="0" lang="en-US" sz="2400" spc="-1" strike="noStrike">
                <a:solidFill>
                  <a:srgbClr val="0066cc"/>
                </a:solidFill>
                <a:latin typeface="Arial"/>
                <a:ea typeface="Arial"/>
              </a:rPr>
              <a:t>)</a:t>
            </a:r>
            <a:r>
              <a:rPr b="0" lang="en-US" sz="2400" spc="-1" strike="noStrike" baseline="33000">
                <a:solidFill>
                  <a:srgbClr val="0066cc"/>
                </a:solidFill>
                <a:latin typeface="Arial"/>
                <a:ea typeface="Arial"/>
              </a:rPr>
              <a:t>2</a:t>
            </a:r>
            <a:r>
              <a:rPr b="0" lang="en-US" sz="2400" spc="-1" strike="noStrike">
                <a:solidFill>
                  <a:srgbClr val="0066cc"/>
                </a:solidFill>
                <a:latin typeface="Arial"/>
                <a:ea typeface="Arial"/>
              </a:rPr>
              <a:t>)</a:t>
            </a:r>
            <a:endParaRPr b="0" lang="en-US" sz="2400" spc="-1" strike="noStrike">
              <a:latin typeface="Arial"/>
            </a:endParaRPr>
          </a:p>
          <a:p>
            <a:pPr>
              <a:lnSpc>
                <a:spcPct val="100000"/>
              </a:lnSpc>
              <a:spcBef>
                <a:spcPts val="1417"/>
              </a:spcBef>
            </a:pPr>
            <a:endParaRPr b="0" lang="en-US"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400" spc="-1" strike="noStrike">
                <a:solidFill>
                  <a:srgbClr val="0066cc"/>
                </a:solidFill>
                <a:latin typeface="Arial"/>
                <a:ea typeface="Arial"/>
              </a:rPr>
              <a:t>Also for S(ψ</a:t>
            </a:r>
            <a:r>
              <a:rPr b="0" lang="en-US" sz="2400" spc="-1" strike="noStrike" baseline="-33000">
                <a:solidFill>
                  <a:srgbClr val="0066cc"/>
                </a:solidFill>
                <a:latin typeface="Arial"/>
                <a:ea typeface="Arial"/>
              </a:rPr>
              <a:t>i</a:t>
            </a:r>
            <a:r>
              <a:rPr b="0" lang="en-US" sz="2400" spc="-1" strike="noStrike">
                <a:solidFill>
                  <a:srgbClr val="0066cc"/>
                </a:solidFill>
                <a:latin typeface="Arial"/>
                <a:ea typeface="Arial"/>
              </a:rPr>
              <a:t>)</a:t>
            </a:r>
            <a:r>
              <a:rPr b="0" lang="en-US" sz="2400" spc="-1" strike="noStrike" baseline="-33000">
                <a:solidFill>
                  <a:srgbClr val="0066cc"/>
                </a:solidFill>
                <a:latin typeface="Arial"/>
                <a:ea typeface="Arial"/>
              </a:rPr>
              <a:t> </a:t>
            </a:r>
            <a:endParaRPr b="0" lang="en-US" sz="2400" spc="-1" strike="noStrike">
              <a:latin typeface="Arial"/>
            </a:endParaRPr>
          </a:p>
          <a:p>
            <a:pPr>
              <a:lnSpc>
                <a:spcPct val="100000"/>
              </a:lnSpc>
              <a:spcBef>
                <a:spcPts val="1417"/>
              </a:spcBef>
            </a:pPr>
            <a:endParaRPr b="0" lang="en-US" sz="2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400" spc="-1" strike="noStrike">
                <a:solidFill>
                  <a:srgbClr val="0066cc"/>
                </a:solidFill>
                <a:latin typeface="Arial"/>
                <a:ea typeface="Arial"/>
              </a:rPr>
              <a:t>If S(</a:t>
            </a:r>
            <a:r>
              <a:rPr b="0" lang="en-US" sz="2400" spc="-1" strike="noStrike">
                <a:solidFill>
                  <a:srgbClr val="0066cc"/>
                </a:solidFill>
                <a:latin typeface="Arial"/>
                <a:ea typeface="Arial"/>
              </a:rPr>
              <a:t>φ</a:t>
            </a:r>
            <a:r>
              <a:rPr b="0" lang="en-US" sz="2400" spc="-1" strike="noStrike">
                <a:solidFill>
                  <a:srgbClr val="0066cc"/>
                </a:solidFill>
                <a:latin typeface="Arial"/>
                <a:ea typeface="Arial"/>
              </a:rPr>
              <a:t>)+S</a:t>
            </a:r>
            <a:r>
              <a:rPr b="0" lang="en-US" sz="2400" spc="-1" strike="noStrike">
                <a:solidFill>
                  <a:srgbClr val="0066cc"/>
                </a:solidFill>
                <a:latin typeface="Arial"/>
                <a:ea typeface="Arial"/>
              </a:rPr>
              <a:t>(ψ)&gt;1.8 then well-defined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280" cy="637200"/>
          </a:xfrm>
          <a:prstGeom prst="rect">
            <a:avLst/>
          </a:prstGeom>
          <a:noFill/>
          <a:ln>
            <a:noFill/>
          </a:ln>
        </p:spPr>
        <p:txBody>
          <a:bodyPr lIns="0" rIns="0" tIns="0" bIns="0" anchor="ctr">
            <a:noAutofit/>
          </a:bodyPr>
          <a:p>
            <a:pPr algn="ctr"/>
            <a:r>
              <a:rPr b="0" lang="en-US" sz="4400" spc="-1" strike="noStrike">
                <a:latin typeface="Arial"/>
              </a:rPr>
              <a:t>Variance method - FindCore2</a:t>
            </a:r>
            <a:endParaRPr b="0" lang="en-US" sz="4400" spc="-1" strike="noStrike">
              <a:latin typeface="Arial"/>
            </a:endParaRPr>
          </a:p>
        </p:txBody>
      </p:sp>
      <p:sp>
        <p:nvSpPr>
          <p:cNvPr id="93" name="TextShape 2"/>
          <p:cNvSpPr txBox="1"/>
          <p:nvPr/>
        </p:nvSpPr>
        <p:spPr>
          <a:xfrm>
            <a:off x="457200" y="1371600"/>
            <a:ext cx="9326880" cy="392976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US" sz="1800" spc="-1" strike="noStrike">
                <a:latin typeface="Arial"/>
              </a:rPr>
              <a:t>Uses an iterative superposition of coordinates and a superposition of structures (i.e. conformers)</a:t>
            </a: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Uses inter-atomic variance matrix and superposition to compare structures and enlarge core set from FindCore (i.e. DAOP)</a:t>
            </a: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If mu^2 small enough then additional atoms not included in well-defined regions are included</a:t>
            </a:r>
            <a:endParaRPr b="0" lang="en-US" sz="1800" spc="-1" strike="noStrike">
              <a:latin typeface="Arial"/>
            </a:endParaRPr>
          </a:p>
          <a:p>
            <a:endParaRPr b="0" lang="en-US" sz="1800" spc="-1" strike="noStrike">
              <a:latin typeface="Arial"/>
            </a:endParaRPr>
          </a:p>
          <a:p>
            <a:endParaRPr b="0" lang="en-US" sz="1800" spc="-1" strike="noStrike">
              <a:latin typeface="Arial"/>
            </a:endParaRPr>
          </a:p>
        </p:txBody>
      </p:sp>
      <p:pic>
        <p:nvPicPr>
          <p:cNvPr id="94" name="" descr=""/>
          <p:cNvPicPr/>
          <p:nvPr/>
        </p:nvPicPr>
        <p:blipFill>
          <a:blip r:embed="rId1"/>
          <a:stretch/>
        </p:blipFill>
        <p:spPr>
          <a:xfrm>
            <a:off x="1737360" y="2507040"/>
            <a:ext cx="4061880" cy="4100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301320"/>
            <a:ext cx="9071280" cy="637200"/>
          </a:xfrm>
          <a:prstGeom prst="rect">
            <a:avLst/>
          </a:prstGeom>
          <a:noFill/>
          <a:ln>
            <a:noFill/>
          </a:ln>
        </p:spPr>
        <p:txBody>
          <a:bodyPr lIns="0" rIns="0" tIns="0" bIns="0" anchor="ctr">
            <a:noAutofit/>
          </a:bodyPr>
          <a:p>
            <a:pPr algn="ctr"/>
            <a:r>
              <a:rPr b="0" lang="en-US" sz="2600" spc="-1" strike="noStrike">
                <a:latin typeface="Arial"/>
              </a:rPr>
              <a:t>Comparison FindCore and Expanded</a:t>
            </a:r>
            <a:endParaRPr b="0" lang="en-US" sz="2600" spc="-1" strike="noStrike">
              <a:latin typeface="Arial"/>
            </a:endParaRPr>
          </a:p>
        </p:txBody>
      </p:sp>
      <p:pic>
        <p:nvPicPr>
          <p:cNvPr id="96" name="" descr=""/>
          <p:cNvPicPr/>
          <p:nvPr/>
        </p:nvPicPr>
        <p:blipFill>
          <a:blip r:embed="rId1"/>
          <a:stretch/>
        </p:blipFill>
        <p:spPr>
          <a:xfrm rot="21584400">
            <a:off x="1794240" y="1528200"/>
            <a:ext cx="5019840" cy="3823200"/>
          </a:xfrm>
          <a:prstGeom prst="rect">
            <a:avLst/>
          </a:prstGeom>
          <a:ln>
            <a:noFill/>
          </a:ln>
        </p:spPr>
      </p:pic>
      <p:sp>
        <p:nvSpPr>
          <p:cNvPr id="97" name="TextShape 2"/>
          <p:cNvSpPr txBox="1"/>
          <p:nvPr/>
        </p:nvSpPr>
        <p:spPr>
          <a:xfrm>
            <a:off x="19440" y="5496120"/>
            <a:ext cx="10199520" cy="941760"/>
          </a:xfrm>
          <a:prstGeom prst="rect">
            <a:avLst/>
          </a:prstGeom>
          <a:noFill/>
          <a:ln>
            <a:noFill/>
          </a:ln>
        </p:spPr>
        <p:txBody>
          <a:bodyPr lIns="90000" rIns="90000" tIns="45000" bIns="45000">
            <a:noAutofit/>
          </a:bodyPr>
          <a:p>
            <a:r>
              <a:rPr b="0" lang="en-US" sz="1000" spc="-1" strike="noStrike">
                <a:latin typeface="Arial"/>
              </a:rPr>
              <a:t>(C ,D ) Histograms (with a logarithmic scale for the abscissa) of &lt;u 2&gt; values for heavy atoms in T0655, with &lt;u 2&gt; calculated from (C) the original FindCore superimposition and (D) the superimposition calculated in the first iteration of the Expanded FindCore method. Blue bars correspond to atoms in the original FindCore core, cyan bars to atoms added to the core in the iteration process, magenta bars to atoms removed from the core during the editing process, which ensures all atoms in the final core belong to residues for which all backbone atoms are in the core. Yellow bars correspond to carbonyl oxygens added to the core in the editing process. The orange, green, and blue lines mark Z score cut‐offs of 2, 3, and 4 respectively. Note that the Z score = 3 cut‐off (green lines) is (B) a tight upper boundary for the distribution of &lt;u 2&gt; values for the core atom set and (D) is a tight lower boundary for the second (non‐core) mode of the distribution of &lt;u 2&gt; values calculated using the final Expanded FindCore superimposition.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301320"/>
            <a:ext cx="9071280" cy="637200"/>
          </a:xfrm>
          <a:prstGeom prst="rect">
            <a:avLst/>
          </a:prstGeom>
          <a:noFill/>
          <a:ln>
            <a:noFill/>
          </a:ln>
        </p:spPr>
        <p:txBody>
          <a:bodyPr lIns="0" rIns="0" tIns="0" bIns="0" anchor="ctr">
            <a:noAutofit/>
          </a:bodyPr>
          <a:p>
            <a:pPr algn="ctr"/>
            <a:r>
              <a:rPr b="0" lang="en-US" sz="4400" spc="-1" strike="noStrike">
                <a:latin typeface="Arial"/>
              </a:rPr>
              <a:t>Couple of images</a:t>
            </a:r>
            <a:endParaRPr b="0" lang="en-US" sz="4400" spc="-1" strike="noStrike">
              <a:latin typeface="Arial"/>
            </a:endParaRPr>
          </a:p>
        </p:txBody>
      </p:sp>
      <p:sp>
        <p:nvSpPr>
          <p:cNvPr id="99" name="TextShape 2"/>
          <p:cNvSpPr txBox="1"/>
          <p:nvPr/>
        </p:nvSpPr>
        <p:spPr>
          <a:xfrm>
            <a:off x="504000" y="2160720"/>
            <a:ext cx="9071280" cy="36007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https://pubmed.ncbi.nlm.nih.gov/24327305/</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ffffff"/>
                </a:solidFill>
                <a:latin typeface="Arial"/>
              </a:rPr>
              <a:t>Distribution of number of residues</a:t>
            </a:r>
            <a:endParaRPr b="0" lang="en-US" sz="3600" spc="-1" strike="noStrike">
              <a:latin typeface="Arial"/>
            </a:endParaRPr>
          </a:p>
        </p:txBody>
      </p:sp>
      <p:pic>
        <p:nvPicPr>
          <p:cNvPr id="101" name="" descr=""/>
          <p:cNvPicPr/>
          <p:nvPr/>
        </p:nvPicPr>
        <p:blipFill>
          <a:blip r:embed="rId1"/>
          <a:stretch/>
        </p:blipFill>
        <p:spPr>
          <a:xfrm>
            <a:off x="2332800" y="1804320"/>
            <a:ext cx="5428440" cy="3933000"/>
          </a:xfrm>
          <a:prstGeom prst="rect">
            <a:avLst/>
          </a:prstGeom>
          <a:ln>
            <a:noFill/>
          </a:ln>
        </p:spPr>
      </p:pic>
      <p:sp>
        <p:nvSpPr>
          <p:cNvPr id="102" name="TextShape 2"/>
          <p:cNvSpPr txBox="1"/>
          <p:nvPr/>
        </p:nvSpPr>
        <p:spPr>
          <a:xfrm>
            <a:off x="731520" y="5904720"/>
            <a:ext cx="6858000" cy="346320"/>
          </a:xfrm>
          <a:prstGeom prst="rect">
            <a:avLst/>
          </a:prstGeom>
          <a:noFill/>
          <a:ln>
            <a:noFill/>
          </a:ln>
        </p:spPr>
        <p:txBody>
          <a:bodyPr lIns="90000" rIns="90000" tIns="45000" bIns="45000">
            <a:noAutofit/>
          </a:bodyPr>
          <a:p>
            <a:r>
              <a:rPr b="0" lang="en-US" sz="1800" spc="-1" strike="noStrike">
                <a:latin typeface="Arial"/>
              </a:rPr>
              <a:t>Generally about 80% of the residues in protein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649</TotalTime>
  <Application>LibreOffice/6.3.5.2$Linux_X86_64 LibreOffice_project/30$Build-2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2020-06-02T07:03:09Z</dcterms:created>
  <dc:creator/>
  <dc:description/>
  <dc:language>en-US</dc:language>
  <cp:lastModifiedBy/>
  <dcterms:modified xsi:type="dcterms:W3CDTF">2020-06-02T19:15:06Z</dcterms:modified>
  <cp:revision>23</cp:revision>
  <dc:subject/>
  <dc:title>Blue Curve</dc:title>
</cp:coreProperties>
</file>