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190" d="100"/>
          <a:sy n="190" d="100"/>
        </p:scale>
        <p:origin x="-984" y="-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5978-3BD2-4C69-86AD-A307A783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48F27-0E71-4490-B34E-813177480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B5A8B-F671-4A8A-8496-2380A4AB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36F6-1BE2-49FE-B47C-226CE675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DB4D4-72F8-49F4-B896-ECA5A879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4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9F09-24A1-4022-8EC5-EBEBBA7C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29376-CAE9-4061-8BB9-FC52F1E2C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95F47-F956-4A1A-899D-1350CADC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C207-4AA9-4877-8CC3-4E093659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71F6D-E331-420D-B76F-85412A86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5DB21-319B-4E8F-9144-7D4019F25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71B77-0193-4FC0-8216-E232F4293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A75E9-6C13-4A35-AD43-F1F55ADB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09DB1-45B3-47DE-AFF8-B2C1460D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E242-D35D-4B74-8DE7-E6C64773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2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A713-048F-4F7C-A47D-084074F7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3CB7-0391-4612-ADED-FE5AB00E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760A4-60C4-4140-A398-3BECAC14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013B5-E375-4ABD-9BB9-80667204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2B0D3-A8BB-4DCD-8CE3-937B5559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9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F362-6286-4AD0-A216-9766EF55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93527-BB70-4A13-8D70-CC577EAD8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472D0-A295-479D-8333-FA33318D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38E2D-BA0E-46C3-8A6B-D623FF09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C9BB8-D55D-43C9-9B9C-062E0D0C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0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D528-A231-47AE-A282-3340F823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A46B-381D-4A6A-A977-B73A43784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524AA-8EBE-460B-8F88-D4BD48A3A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DC537-DB00-4D0A-9332-230BDF42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C8DEF-55D1-47EA-A597-AB9EF8E9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B6C1A-F0E9-4BB4-9052-C861550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9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168-472B-407C-92D2-EACF8EE2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132C9-ADDF-4A3B-B58B-7589A539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3215C-AAFD-41CC-9CE4-0C0D20B96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9AFC8-E97D-400F-AD5C-AA1485DF6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BD060-CC77-46C8-9B09-6919E6CE8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F3980-F10D-4430-AC56-AA7ECB24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DDC8A-475E-41F7-9E41-FCBB4A9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5FA71-6037-4396-BA45-206C950E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9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47E7-3FDE-4DDD-999B-4E2C5E2A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FEA00-3C27-4503-9B3E-47A6A97D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1B54B-A67E-4C9F-AEE0-8608BFD9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F9CAC-A0F1-4AFD-B6CD-365C9B45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8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42D52-E5E2-4AF8-B784-DE2673C1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F05B2-DE20-4459-970B-094DB528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36C9F-5EAC-46F8-95C5-C13866FC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8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CC8F-9EC8-4CED-AB2C-415E7F79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C638A-3104-4961-BAA5-94C1014D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663B4-9858-45E8-AF27-61E99A137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E28D4-9F86-497B-A5CE-C359168C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9EF03-7740-456F-892E-2795E140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A67FA-D7C2-46FD-9A6A-4FCBBD37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9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19CE-81C9-4995-8B24-921C8BFB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FDC3F-2D8B-4979-8131-B76D89B7B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4CDB6-032F-446F-9945-9518C4B52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EC43B-4E82-440C-8B61-C71A56C8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EA15-09CD-4275-A8E0-385C965F48B0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06A16-2D78-4BD3-8D92-22A093E5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77F73-34F1-4A04-9D97-A3A67607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9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027B1-651B-4650-A6AB-5217EADD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7CA4-D863-48EB-A546-75AFC495C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160B5-D2B4-431C-92EB-5F94F96AB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BAA2E-AA89-42A1-9550-AD8C9B8B8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9C6B-9EE3-4936-AB2A-D7B533B02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5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Stacked digital drawn triangles to form a background">
            <a:extLst>
              <a:ext uri="{FF2B5EF4-FFF2-40B4-BE49-F238E27FC236}">
                <a16:creationId xmlns:a16="http://schemas.microsoft.com/office/drawing/2014/main" id="{939BF839-A7CF-438E-AD04-DD480EF3BD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DC525B-A126-4F49-A133-FC0B88A51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Ligand GA:  Inhibitor construction via a genetic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96701-BF07-481D-9A02-838B6D423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Gordon Chalmers</a:t>
            </a:r>
          </a:p>
        </p:txBody>
      </p:sp>
    </p:spTree>
    <p:extLst>
      <p:ext uri="{BB962C8B-B14F-4D97-AF65-F5344CB8AC3E}">
        <p14:creationId xmlns:p14="http://schemas.microsoft.com/office/powerpoint/2010/main" val="1898292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EA8C-D71E-4499-ACB4-9D8E7B7B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A82A-1C0B-4E98-97F1-3A7677CA3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1643745"/>
            <a:ext cx="10787741" cy="4931228"/>
          </a:xfrm>
        </p:spPr>
        <p:txBody>
          <a:bodyPr>
            <a:normAutofit/>
          </a:bodyPr>
          <a:lstStyle/>
          <a:p>
            <a:r>
              <a:rPr lang="en-US" sz="2400" dirty="0"/>
              <a:t>Repurposing known drugs and molecules is limited by database size, molecular space size is 10^{100} not 10^{13} (largest known) for ~100 atoms</a:t>
            </a:r>
          </a:p>
          <a:p>
            <a:r>
              <a:rPr lang="en-US" sz="2400" dirty="0"/>
              <a:t>Binding sites of proteins can be technically complicated both in chemical composition and geometry</a:t>
            </a:r>
          </a:p>
          <a:p>
            <a:r>
              <a:rPr lang="en-US" sz="2400" dirty="0"/>
              <a:t>Small changes of molecule generate large effects, e.g., morphine and -CH2</a:t>
            </a:r>
          </a:p>
          <a:p>
            <a:r>
              <a:rPr lang="en-US" sz="2400" dirty="0"/>
              <a:t>This approach creates molecules based on the protein site, e.g., building with Legos or playing scrabble</a:t>
            </a:r>
          </a:p>
          <a:p>
            <a:r>
              <a:rPr lang="en-US" sz="2400" dirty="0"/>
              <a:t>Very flexible in input of molecular restrictions and in GA evolution of molecules</a:t>
            </a:r>
          </a:p>
          <a:p>
            <a:pPr lvl="1"/>
            <a:r>
              <a:rPr lang="en-US" dirty="0"/>
              <a:t>Can include toxicity, e.g., 20,000 human proteins and in principle given unlimited resources find a uniquely binding molecule barring protein similarity</a:t>
            </a:r>
          </a:p>
          <a:p>
            <a:r>
              <a:rPr lang="en-US" sz="2400" dirty="0"/>
              <a:t>This is a math optimization problem subject to chemical information and computation.  Synthesis and laboratory aspects can partially be addressed.</a:t>
            </a:r>
          </a:p>
        </p:txBody>
      </p:sp>
    </p:spTree>
    <p:extLst>
      <p:ext uri="{BB962C8B-B14F-4D97-AF65-F5344CB8AC3E}">
        <p14:creationId xmlns:p14="http://schemas.microsoft.com/office/powerpoint/2010/main" val="238267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7305-32AC-43D4-9B13-4DFDA9EE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Ligand GA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2774-064C-4E17-BCBB-5FB80BAE4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453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Uses a specially designed GA with 14 different mutation functions and 2 crossover functions</a:t>
            </a:r>
          </a:p>
          <a:p>
            <a:r>
              <a:rPr lang="en-US" sz="2400" dirty="0"/>
              <a:t>Chromosomes are textual graphs via the non-isomeric SMILES implementation with possible pseudo-atoms</a:t>
            </a:r>
          </a:p>
          <a:p>
            <a:r>
              <a:rPr lang="en-US" sz="2400" dirty="0"/>
              <a:t>39 short functions, files in the software package with documentation </a:t>
            </a:r>
          </a:p>
          <a:p>
            <a:r>
              <a:rPr lang="en-US" sz="2400" dirty="0"/>
              <a:t>Designed for incorporating much information about both the small molecules and protein sites</a:t>
            </a:r>
          </a:p>
          <a:p>
            <a:r>
              <a:rPr lang="en-US" sz="2400" dirty="0"/>
              <a:t>Uses Cambridge Structural Crystallographic Center/Glaxo-Smith-Kline docking software GOLD, est. 2001, for docking (or </a:t>
            </a:r>
            <a:r>
              <a:rPr lang="en-US" sz="2400" dirty="0" err="1"/>
              <a:t>AutoDock</a:t>
            </a:r>
            <a:r>
              <a:rPr lang="en-US" sz="2400" dirty="0"/>
              <a:t> Vina)</a:t>
            </a:r>
          </a:p>
          <a:p>
            <a:r>
              <a:rPr lang="en-US" sz="2400" dirty="0"/>
              <a:t>Uses Corina Classic, est. 1998, for </a:t>
            </a:r>
            <a:r>
              <a:rPr lang="en-US" sz="2400" dirty="0" err="1"/>
              <a:t>pdb</a:t>
            </a:r>
            <a:r>
              <a:rPr lang="en-US" sz="2400" dirty="0"/>
              <a:t>/mol2 generation</a:t>
            </a:r>
          </a:p>
          <a:p>
            <a:r>
              <a:rPr lang="en-US" sz="2400" dirty="0"/>
              <a:t>Stores the population at each iteration – enables post-processing and a determination of synthesis pathways, chemical steps, to ligands</a:t>
            </a:r>
          </a:p>
        </p:txBody>
      </p:sp>
    </p:spTree>
    <p:extLst>
      <p:ext uri="{BB962C8B-B14F-4D97-AF65-F5344CB8AC3E}">
        <p14:creationId xmlns:p14="http://schemas.microsoft.com/office/powerpoint/2010/main" val="295836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6241-B6F5-4C07-AD74-FE33BCDF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71207"/>
            <a:ext cx="10461171" cy="658132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2025-6F4B-40D0-A590-9CB2607F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314"/>
            <a:ext cx="11745686" cy="4604653"/>
          </a:xfrm>
        </p:spPr>
        <p:txBody>
          <a:bodyPr>
            <a:noAutofit/>
          </a:bodyPr>
          <a:lstStyle/>
          <a:p>
            <a:r>
              <a:rPr lang="en-US" sz="2400" dirty="0"/>
              <a:t>Inherently parallel and scalable, 30 </a:t>
            </a:r>
            <a:r>
              <a:rPr lang="en-US" sz="2400" dirty="0" err="1"/>
              <a:t>cpu’s</a:t>
            </a:r>
            <a:r>
              <a:rPr lang="en-US" sz="2400" dirty="0"/>
              <a:t> now and automatically recognizes available</a:t>
            </a:r>
          </a:p>
          <a:p>
            <a:r>
              <a:rPr lang="en-US" sz="2400" dirty="0"/>
              <a:t>Written for computational efficiency without accuracy loss and GA search completeness (so far, 4 revisions).  Compact code.</a:t>
            </a:r>
          </a:p>
          <a:p>
            <a:r>
              <a:rPr lang="en-US" sz="2400" dirty="0"/>
              <a:t>Software designed to be generalized in purpose</a:t>
            </a:r>
          </a:p>
          <a:p>
            <a:r>
              <a:rPr lang="en-US" sz="2400" dirty="0"/>
              <a:t>Modular in that the fitness function can include  </a:t>
            </a:r>
          </a:p>
          <a:p>
            <a:pPr lvl="1"/>
            <a:r>
              <a:rPr lang="en-US" dirty="0"/>
              <a:t>Chemical properties about small molecule and/or protein sites</a:t>
            </a:r>
          </a:p>
          <a:p>
            <a:pPr lvl="2"/>
            <a:r>
              <a:rPr lang="en-US" dirty="0"/>
              <a:t>E.g., Required ADME inclusion</a:t>
            </a:r>
          </a:p>
          <a:p>
            <a:pPr lvl="2"/>
            <a:r>
              <a:rPr lang="en-US" dirty="0"/>
              <a:t>E.g., H-bond requirements and locations – relevant </a:t>
            </a:r>
          </a:p>
          <a:p>
            <a:pPr lvl="1"/>
            <a:r>
              <a:rPr lang="en-US" dirty="0"/>
              <a:t>Additional blocked protein sites for toxicity prevention (unwanted binding)</a:t>
            </a:r>
          </a:p>
          <a:p>
            <a:pPr lvl="1"/>
            <a:r>
              <a:rPr lang="en-US" dirty="0"/>
              <a:t>Access to known databases of molecule for sub-structure comparison, e.g., chemical properties and comparison, K_{ow} partition coefficient, known molecules,  …</a:t>
            </a:r>
          </a:p>
          <a:p>
            <a:r>
              <a:rPr lang="en-US" sz="2400" dirty="0"/>
              <a:t>Can include totally different molecular fitness function, such as density of organic molecule</a:t>
            </a:r>
          </a:p>
          <a:p>
            <a:r>
              <a:rPr lang="en-US" sz="2400" dirty="0"/>
              <a:t>Generates sets of different molecules</a:t>
            </a:r>
          </a:p>
          <a:p>
            <a:r>
              <a:rPr lang="en-US" sz="2400" dirty="0"/>
              <a:t>Software is –very- easy to use.  On command line – one command with 4 arguments to run</a:t>
            </a:r>
          </a:p>
        </p:txBody>
      </p:sp>
    </p:spTree>
    <p:extLst>
      <p:ext uri="{BB962C8B-B14F-4D97-AF65-F5344CB8AC3E}">
        <p14:creationId xmlns:p14="http://schemas.microsoft.com/office/powerpoint/2010/main" val="304597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B5CE-2DF0-4C5A-B034-C27B64E3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6415-E757-4270-9152-3518AD5F9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Mutation and crossover function probabilities, not GA probabilities</a:t>
            </a:r>
          </a:p>
          <a:p>
            <a:r>
              <a:rPr lang="en-US" sz="2600" dirty="0"/>
              <a:t>Atomic abundances</a:t>
            </a:r>
          </a:p>
          <a:p>
            <a:r>
              <a:rPr lang="en-US" sz="2600" dirty="0"/>
              <a:t>Atom, pseudo-atom inclusion is user choice</a:t>
            </a:r>
          </a:p>
          <a:p>
            <a:r>
              <a:rPr lang="en-US" sz="2600" dirty="0"/>
              <a:t>Large tuning in principle but generic now</a:t>
            </a:r>
          </a:p>
          <a:p>
            <a:endParaRPr lang="en-US" sz="2600" dirty="0"/>
          </a:p>
          <a:p>
            <a:r>
              <a:rPr lang="en-US" sz="2600" dirty="0"/>
              <a:t>Include detailed input of protein site or small molecule structure</a:t>
            </a:r>
          </a:p>
          <a:p>
            <a:r>
              <a:rPr lang="en-US" sz="2600" dirty="0"/>
              <a:t>Can tune probabilities and other parameters as evolution proceeds</a:t>
            </a:r>
          </a:p>
          <a:p>
            <a:r>
              <a:rPr lang="en-US" sz="2600" dirty="0"/>
              <a:t>Correlate with large databases for chemical information based on sub-structure (PubChem has 1.2 10^7 molecules and is downloaded) in process or </a:t>
            </a:r>
            <a:r>
              <a:rPr lang="en-US" sz="2600" dirty="0" err="1"/>
              <a:t>en</a:t>
            </a:r>
            <a:r>
              <a:rPr lang="en-US" sz="2600" dirty="0"/>
              <a:t> media res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0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2699-5A2B-44B8-9EFC-5A89279F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3222-D9E8-4077-8440-FCEDB74A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Aspirin/COX-2, Celecoxib/COX-2, </a:t>
            </a:r>
            <a:r>
              <a:rPr lang="en-US" sz="2400" dirty="0" err="1"/>
              <a:t>Simeprevir</a:t>
            </a:r>
            <a:r>
              <a:rPr lang="en-US" sz="2400" dirty="0"/>
              <a:t>/</a:t>
            </a:r>
            <a:r>
              <a:rPr lang="en-US" sz="2400" dirty="0" err="1"/>
              <a:t>Mpro</a:t>
            </a:r>
            <a:r>
              <a:rPr lang="en-US" sz="2400" dirty="0"/>
              <a:t> SARS-Cov-2</a:t>
            </a:r>
          </a:p>
          <a:p>
            <a:pPr marL="0" indent="0">
              <a:buNone/>
            </a:pPr>
            <a:r>
              <a:rPr lang="en-US" sz="2400" dirty="0"/>
              <a:t>---</a:t>
            </a:r>
          </a:p>
          <a:p>
            <a:r>
              <a:rPr lang="en-US" sz="2400" dirty="0"/>
              <a:t>Different mechanisms of inhibition: reversible, irreversible, site non-specific (inhibitory conformational change)</a:t>
            </a:r>
          </a:p>
          <a:p>
            <a:r>
              <a:rPr lang="en-US" sz="2400" dirty="0"/>
              <a:t>Site information, topography and chemical info of substrate interaction, necessary for more specific molecular construction and could be included.</a:t>
            </a:r>
          </a:p>
          <a:p>
            <a:r>
              <a:rPr lang="en-US" sz="2400" dirty="0"/>
              <a:t>All resulted in high binding scores (2x) and of approximate same size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---</a:t>
            </a:r>
          </a:p>
          <a:p>
            <a:r>
              <a:rPr lang="en-US" sz="2400" dirty="0"/>
              <a:t>40 slide ppt outline with details of project and software</a:t>
            </a:r>
          </a:p>
        </p:txBody>
      </p:sp>
    </p:spTree>
    <p:extLst>
      <p:ext uri="{BB962C8B-B14F-4D97-AF65-F5344CB8AC3E}">
        <p14:creationId xmlns:p14="http://schemas.microsoft.com/office/powerpoint/2010/main" val="57932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F7D5-51A3-4F07-9593-B8630587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147411"/>
            <a:ext cx="10515600" cy="854075"/>
          </a:xfrm>
        </p:spPr>
        <p:txBody>
          <a:bodyPr/>
          <a:lstStyle/>
          <a:p>
            <a:r>
              <a:rPr lang="en-US" dirty="0"/>
              <a:t>Aspirin run with ADME and without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699679FE-BE81-4375-9D79-F60819978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5" y="1176791"/>
            <a:ext cx="5166558" cy="32471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91747-16DD-4B77-92FE-8C2EB390F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20" y="1176791"/>
            <a:ext cx="5225591" cy="3304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4D0C7-4216-4E5E-BD26-B9B8FF91FCBB}"/>
              </a:ext>
            </a:extLst>
          </p:cNvPr>
          <p:cNvSpPr txBox="1"/>
          <p:nvPr/>
        </p:nvSpPr>
        <p:spPr>
          <a:xfrm>
            <a:off x="221632" y="4579255"/>
            <a:ext cx="11694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LHS is with ADME restriction.  Note that the PLP docking score is less, due to the ADME restrictions.  </a:t>
            </a:r>
          </a:p>
          <a:p>
            <a:endParaRPr lang="en-US" sz="2000" dirty="0"/>
          </a:p>
          <a:p>
            <a:r>
              <a:rPr lang="en-US" sz="2000" dirty="0"/>
              <a:t>The result of these both overnight runs are at least max 2x the PLP score of modified Aspirin (40 dimensionless) localized at SER 531 of COX-2.  The thousands of generated molecule are similar in atom number to Aspirin.  Population of 50 identical Aspirins is starting point.</a:t>
            </a:r>
          </a:p>
          <a:p>
            <a:endParaRPr lang="en-US" sz="2000" dirty="0"/>
          </a:p>
          <a:p>
            <a:r>
              <a:rPr lang="en-US" sz="2000" dirty="0"/>
              <a:t>Other examples, Celecoxib and </a:t>
            </a:r>
            <a:r>
              <a:rPr lang="en-US" sz="2000" dirty="0" err="1"/>
              <a:t>Simeprevir</a:t>
            </a:r>
            <a:r>
              <a:rPr lang="en-US" sz="2000" dirty="0"/>
              <a:t>, are similar in their runs and in binding score increases.</a:t>
            </a:r>
          </a:p>
        </p:txBody>
      </p:sp>
    </p:spTree>
    <p:extLst>
      <p:ext uri="{BB962C8B-B14F-4D97-AF65-F5344CB8AC3E}">
        <p14:creationId xmlns:p14="http://schemas.microsoft.com/office/powerpoint/2010/main" val="223452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4A29-9F32-4D38-856A-47B70DE2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86F7-E8ED-4E9D-9E11-473402730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2400" dirty="0">
                <a:solidFill>
                  <a:srgbClr val="000000"/>
                </a:solidFill>
                <a:latin typeface="inherit"/>
              </a:rPr>
              <a:t>Demonstration</a:t>
            </a:r>
          </a:p>
          <a:p>
            <a:pPr algn="l" fontAlgn="base"/>
            <a:r>
              <a:rPr lang="en-US" sz="2400" dirty="0">
                <a:solidFill>
                  <a:srgbClr val="000000"/>
                </a:solidFill>
                <a:latin typeface="inherit"/>
              </a:rPr>
              <a:t>V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arious sub-programs </a:t>
            </a:r>
          </a:p>
          <a:p>
            <a:pPr algn="l" fontAlgn="base"/>
            <a:r>
              <a:rPr lang="en-US" sz="2400" dirty="0">
                <a:solidFill>
                  <a:srgbClr val="000000"/>
                </a:solidFill>
                <a:latin typeface="inherit"/>
              </a:rPr>
              <a:t>Directory structure and output directories/files (from CSD GOLD and Corina)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fontAlgn="base"/>
            <a:r>
              <a:rPr lang="en-US" sz="2400" dirty="0">
                <a:solidFill>
                  <a:srgbClr val="000000"/>
                </a:solidFill>
                <a:latin typeface="inherit"/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he results list(s) for a molecule(s) 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fontAlgn="base"/>
            <a:r>
              <a:rPr lang="en-US" sz="2400" dirty="0">
                <a:solidFill>
                  <a:srgbClr val="000000"/>
                </a:solidFill>
                <a:latin typeface="inherit"/>
              </a:rPr>
              <a:t>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pen up Chimera to illustrate some docking fits  </a:t>
            </a:r>
          </a:p>
          <a:p>
            <a:pPr algn="l" fontAlgn="base"/>
            <a:r>
              <a:rPr lang="en-US" sz="2400" dirty="0">
                <a:solidFill>
                  <a:srgbClr val="000000"/>
                </a:solidFill>
                <a:latin typeface="inherit"/>
              </a:rPr>
              <a:t>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etailed 40 slide ppt (outdated) in the background</a:t>
            </a:r>
          </a:p>
          <a:p>
            <a:pPr algn="l" fontAlgn="base"/>
            <a:endParaRPr lang="en-US" sz="2400" dirty="0">
              <a:solidFill>
                <a:srgbClr val="000000"/>
              </a:solidFill>
              <a:latin typeface="inherit"/>
            </a:endParaRPr>
          </a:p>
          <a:p>
            <a:pPr algn="l" fontAlgn="base"/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Discussion about what to do with software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7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720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inherit</vt:lpstr>
      <vt:lpstr>Office Theme</vt:lpstr>
      <vt:lpstr>Ligand GA:  Inhibitor construction via a genetic algorithm</vt:lpstr>
      <vt:lpstr>Motivation</vt:lpstr>
      <vt:lpstr>Ligand GA Essentials</vt:lpstr>
      <vt:lpstr>Computation</vt:lpstr>
      <vt:lpstr>Parameters</vt:lpstr>
      <vt:lpstr>Examples</vt:lpstr>
      <vt:lpstr>Aspirin run with ADME and without</vt:lpstr>
      <vt:lpstr>Content of 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Ligand_GA:  Inhibitor construction via a genetic algorithm</dc:title>
  <dc:creator>Gordon Chalmers</dc:creator>
  <cp:lastModifiedBy>Gordon Chalmers</cp:lastModifiedBy>
  <cp:revision>79</cp:revision>
  <dcterms:created xsi:type="dcterms:W3CDTF">2021-08-31T15:01:49Z</dcterms:created>
  <dcterms:modified xsi:type="dcterms:W3CDTF">2021-09-14T18:51:42Z</dcterms:modified>
</cp:coreProperties>
</file>