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73" r:id="rId2"/>
    <p:sldId id="289" r:id="rId3"/>
    <p:sldId id="290" r:id="rId4"/>
    <p:sldId id="282" r:id="rId5"/>
    <p:sldId id="287" r:id="rId6"/>
    <p:sldId id="291" r:id="rId7"/>
    <p:sldId id="283" r:id="rId8"/>
    <p:sldId id="264" r:id="rId9"/>
    <p:sldId id="284" r:id="rId10"/>
    <p:sldId id="285" r:id="rId11"/>
    <p:sldId id="300" r:id="rId12"/>
    <p:sldId id="305" r:id="rId13"/>
    <p:sldId id="265" r:id="rId14"/>
    <p:sldId id="301" r:id="rId15"/>
    <p:sldId id="302" r:id="rId16"/>
    <p:sldId id="296" r:id="rId17"/>
    <p:sldId id="293" r:id="rId18"/>
    <p:sldId id="294" r:id="rId19"/>
    <p:sldId id="303" r:id="rId20"/>
    <p:sldId id="295" r:id="rId21"/>
    <p:sldId id="297" r:id="rId22"/>
    <p:sldId id="266" r:id="rId23"/>
    <p:sldId id="274" r:id="rId24"/>
    <p:sldId id="271" r:id="rId25"/>
    <p:sldId id="267" r:id="rId26"/>
    <p:sldId id="268" r:id="rId27"/>
    <p:sldId id="304" r:id="rId28"/>
    <p:sldId id="269" r:id="rId29"/>
    <p:sldId id="270" r:id="rId30"/>
    <p:sldId id="275" r:id="rId31"/>
    <p:sldId id="278" r:id="rId32"/>
    <p:sldId id="276" r:id="rId33"/>
    <p:sldId id="279" r:id="rId34"/>
    <p:sldId id="260" r:id="rId35"/>
    <p:sldId id="261" r:id="rId36"/>
    <p:sldId id="262" r:id="rId37"/>
    <p:sldId id="263" r:id="rId38"/>
    <p:sldId id="286" r:id="rId39"/>
    <p:sldId id="28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rdon Chalmers" initials="GC" lastIdx="4" clrIdx="0">
    <p:extLst>
      <p:ext uri="{19B8F6BF-5375-455C-9EA6-DF929625EA0E}">
        <p15:presenceInfo xmlns:p15="http://schemas.microsoft.com/office/powerpoint/2012/main" userId="8226d4b8151254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70" d="100"/>
          <a:sy n="70" d="100"/>
        </p:scale>
        <p:origin x="1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esearchgate.net/profile/Virender-Singh/publication/320313106/figure/fig1/AS:616349923553298@1523960681812/Selected-examples-of-bioactive-natural-products-and-their-synthetic-derivatives-that_Q320.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zhanglab.ccmb.med.umich.edu/BioLiP/" TargetMode="External"/><Relationship Id="rId2" Type="http://schemas.openxmlformats.org/officeDocument/2006/relationships/hyperlink" Target="https://glygen.org/home/" TargetMode="External"/><Relationship Id="rId1" Type="http://schemas.openxmlformats.org/officeDocument/2006/relationships/slideLayout" Target="../slideLayouts/slideLayout2.xml"/><Relationship Id="rId4" Type="http://schemas.openxmlformats.org/officeDocument/2006/relationships/hyperlink" Target="http://research.bmh.manchester.ac.uk/bry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lycam.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xscalate4cov.eu/news.html#medi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glycam.org/docs/othertoolsservice/2016/06/03/3d-symbol-nomenclature-for-glycans-3d-snf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436913" y="228555"/>
            <a:ext cx="9521373" cy="3908016"/>
          </a:xfrm>
        </p:spPr>
        <p:txBody>
          <a:bodyPr>
            <a:normAutofit/>
          </a:bodyPr>
          <a:lstStyle/>
          <a:p>
            <a:r>
              <a:rPr lang="en-US" sz="6000" dirty="0"/>
              <a:t>Small Molecule Construction via Molecular Binding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Gordon </a:t>
            </a:r>
            <a:r>
              <a:rPr lang="en-US" dirty="0" err="1">
                <a:solidFill>
                  <a:schemeClr val="tx1">
                    <a:lumMod val="85000"/>
                    <a:lumOff val="15000"/>
                  </a:schemeClr>
                </a:solidFill>
              </a:rPr>
              <a:t>chalmers</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34687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55D1-85A2-42E4-8B7B-BA99ACF8B799}"/>
              </a:ext>
            </a:extLst>
          </p:cNvPr>
          <p:cNvSpPr>
            <a:spLocks noGrp="1"/>
          </p:cNvSpPr>
          <p:nvPr>
            <p:ph type="title"/>
          </p:nvPr>
        </p:nvSpPr>
        <p:spPr>
          <a:xfrm>
            <a:off x="1228720" y="451211"/>
            <a:ext cx="9903737" cy="1477329"/>
          </a:xfrm>
        </p:spPr>
        <p:txBody>
          <a:bodyPr>
            <a:noAutofit/>
          </a:bodyPr>
          <a:lstStyle/>
          <a:p>
            <a:r>
              <a:rPr lang="en-US" sz="3200" dirty="0" err="1"/>
              <a:t>Remesdivir</a:t>
            </a:r>
            <a:r>
              <a:rPr lang="en-US" sz="3200" dirty="0"/>
              <a:t> – viral RNA polymerase binding, 	Hep C </a:t>
            </a:r>
            <a:br>
              <a:rPr lang="en-US" sz="3200" dirty="0"/>
            </a:br>
            <a:r>
              <a:rPr lang="en-US" sz="3200" dirty="0"/>
              <a:t>Lopinavir, Ritonavir – HIV protease and </a:t>
            </a:r>
            <a:br>
              <a:rPr lang="en-US" sz="3200" dirty="0"/>
            </a:br>
            <a:r>
              <a:rPr lang="en-US" sz="3200" dirty="0"/>
              <a:t>	other inhibitor purposes</a:t>
            </a:r>
          </a:p>
        </p:txBody>
      </p:sp>
      <p:pic>
        <p:nvPicPr>
          <p:cNvPr id="2050" name="Picture 2">
            <a:extLst>
              <a:ext uri="{FF2B5EF4-FFF2-40B4-BE49-F238E27FC236}">
                <a16:creationId xmlns:a16="http://schemas.microsoft.com/office/drawing/2014/main" id="{FF7F5667-8704-46C6-BB60-D54FE9AB9F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720" y="2936880"/>
            <a:ext cx="3679142" cy="31294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1B44E5-85DE-4302-9C18-C123D4D73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394" y="2145851"/>
            <a:ext cx="3341992" cy="38520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A1EE32-6048-49DA-97A6-23AECE676713}"/>
              </a:ext>
            </a:extLst>
          </p:cNvPr>
          <p:cNvSpPr txBox="1"/>
          <p:nvPr/>
        </p:nvSpPr>
        <p:spPr>
          <a:xfrm>
            <a:off x="9202058" y="3425371"/>
            <a:ext cx="1944915" cy="1477328"/>
          </a:xfrm>
          <a:prstGeom prst="rect">
            <a:avLst/>
          </a:prstGeom>
          <a:noFill/>
        </p:spPr>
        <p:txBody>
          <a:bodyPr wrap="square" rtlCol="0">
            <a:spAutoFit/>
          </a:bodyPr>
          <a:lstStyle/>
          <a:p>
            <a:r>
              <a:rPr lang="en-US" b="1" dirty="0"/>
              <a:t>These molecules are in search if building residue units are included in construction.</a:t>
            </a:r>
          </a:p>
        </p:txBody>
      </p:sp>
    </p:spTree>
    <p:extLst>
      <p:ext uri="{BB962C8B-B14F-4D97-AF65-F5344CB8AC3E}">
        <p14:creationId xmlns:p14="http://schemas.microsoft.com/office/powerpoint/2010/main" val="335451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6F47-05E6-4C32-B418-FD159E608A6E}"/>
              </a:ext>
            </a:extLst>
          </p:cNvPr>
          <p:cNvSpPr>
            <a:spLocks noGrp="1"/>
          </p:cNvSpPr>
          <p:nvPr>
            <p:ph type="title"/>
          </p:nvPr>
        </p:nvSpPr>
        <p:spPr/>
        <p:txBody>
          <a:bodyPr/>
          <a:lstStyle/>
          <a:p>
            <a:r>
              <a:rPr lang="en-US" dirty="0"/>
              <a:t>Chromosome</a:t>
            </a:r>
          </a:p>
        </p:txBody>
      </p:sp>
      <p:sp>
        <p:nvSpPr>
          <p:cNvPr id="3" name="Content Placeholder 2">
            <a:extLst>
              <a:ext uri="{FF2B5EF4-FFF2-40B4-BE49-F238E27FC236}">
                <a16:creationId xmlns:a16="http://schemas.microsoft.com/office/drawing/2014/main" id="{8DD8ADBE-FA9D-494A-BD8D-7F1CD87225BF}"/>
              </a:ext>
            </a:extLst>
          </p:cNvPr>
          <p:cNvSpPr>
            <a:spLocks noGrp="1"/>
          </p:cNvSpPr>
          <p:nvPr>
            <p:ph idx="1"/>
          </p:nvPr>
        </p:nvSpPr>
        <p:spPr>
          <a:xfrm>
            <a:off x="957943" y="1737361"/>
            <a:ext cx="10197737" cy="4131732"/>
          </a:xfrm>
        </p:spPr>
        <p:txBody>
          <a:bodyPr>
            <a:normAutofit fontScale="92500" lnSpcReduction="20000"/>
          </a:bodyPr>
          <a:lstStyle/>
          <a:p>
            <a:endParaRPr lang="en-US" dirty="0"/>
          </a:p>
          <a:p>
            <a:r>
              <a:rPr lang="en-US" dirty="0"/>
              <a:t>Chromosome is a set of atoms graphically linked together to create molecule</a:t>
            </a:r>
          </a:p>
          <a:p>
            <a:r>
              <a:rPr lang="en-US" dirty="0"/>
              <a:t>Couple of choices – 1) use atoms, 2) use atoms and n-cyclic rings as basis gene set</a:t>
            </a:r>
          </a:p>
          <a:p>
            <a:endParaRPr lang="en-US" dirty="0"/>
          </a:p>
          <a:p>
            <a:r>
              <a:rPr lang="en-US" dirty="0"/>
              <a:t>Examples are presented</a:t>
            </a:r>
          </a:p>
          <a:p>
            <a:r>
              <a:rPr lang="en-US" i="1" dirty="0"/>
              <a:t>Choice is to use a set of 1-cycle rings and set of atoms in branches and rings.  </a:t>
            </a:r>
          </a:p>
          <a:p>
            <a:r>
              <a:rPr lang="en-US" i="1" dirty="0"/>
              <a:t>Trade-off in larger set of possible genes versus complexity in molecular construction, contrasted with using only atoms and not minimal ring set, or a combination.</a:t>
            </a:r>
          </a:p>
          <a:p>
            <a:pPr marL="0" indent="0">
              <a:buNone/>
            </a:pPr>
            <a:r>
              <a:rPr lang="en-US" dirty="0"/>
              <a:t>Avoids complicated IUPAC notation, amenable to SMILES format of linking atoms, fusing rings is simple, and different types crossover of mutation functions are represented from chemical processes (</a:t>
            </a:r>
            <a:r>
              <a:rPr lang="en-US" dirty="0" err="1"/>
              <a:t>e.g</a:t>
            </a:r>
            <a:r>
              <a:rPr lang="en-US" dirty="0"/>
              <a:t>,  hydrolysis, ring formation, …)</a:t>
            </a:r>
          </a:p>
          <a:p>
            <a:endParaRPr lang="en-US" dirty="0"/>
          </a:p>
          <a:p>
            <a:pPr marL="0" indent="0">
              <a:buNone/>
            </a:pPr>
            <a:endParaRPr lang="en-US" dirty="0"/>
          </a:p>
        </p:txBody>
      </p:sp>
    </p:spTree>
    <p:extLst>
      <p:ext uri="{BB962C8B-B14F-4D97-AF65-F5344CB8AC3E}">
        <p14:creationId xmlns:p14="http://schemas.microsoft.com/office/powerpoint/2010/main" val="197768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9F62-6B0D-4D9A-84F8-49417DAAAD88}"/>
              </a:ext>
            </a:extLst>
          </p:cNvPr>
          <p:cNvSpPr>
            <a:spLocks noGrp="1"/>
          </p:cNvSpPr>
          <p:nvPr>
            <p:ph type="title"/>
          </p:nvPr>
        </p:nvSpPr>
        <p:spPr/>
        <p:txBody>
          <a:bodyPr/>
          <a:lstStyle/>
          <a:p>
            <a:r>
              <a:rPr lang="en-US" dirty="0"/>
              <a:t>SMILES based Chromosome</a:t>
            </a:r>
          </a:p>
        </p:txBody>
      </p:sp>
      <p:sp>
        <p:nvSpPr>
          <p:cNvPr id="3" name="Content Placeholder 2">
            <a:extLst>
              <a:ext uri="{FF2B5EF4-FFF2-40B4-BE49-F238E27FC236}">
                <a16:creationId xmlns:a16="http://schemas.microsoft.com/office/drawing/2014/main" id="{ED1AD707-2E09-4BD9-85F1-8CC39AF0C983}"/>
              </a:ext>
            </a:extLst>
          </p:cNvPr>
          <p:cNvSpPr>
            <a:spLocks noGrp="1"/>
          </p:cNvSpPr>
          <p:nvPr>
            <p:ph idx="1"/>
          </p:nvPr>
        </p:nvSpPr>
        <p:spPr/>
        <p:txBody>
          <a:bodyPr/>
          <a:lstStyle/>
          <a:p>
            <a:endParaRPr lang="en-US" dirty="0"/>
          </a:p>
          <a:p>
            <a:pPr marL="0" indent="0">
              <a:buNone/>
            </a:pPr>
            <a:r>
              <a:rPr lang="en-US" dirty="0"/>
              <a:t>This software uses SMILES based chromosomes.</a:t>
            </a:r>
          </a:p>
          <a:p>
            <a:pPr marL="0" indent="0">
              <a:buNone/>
            </a:pPr>
            <a:r>
              <a:rPr lang="en-US" dirty="0"/>
              <a:t>To illustrate much of complexity, the </a:t>
            </a:r>
            <a:r>
              <a:rPr lang="en-US" dirty="0" err="1"/>
              <a:t>glycam</a:t>
            </a:r>
            <a:r>
              <a:rPr lang="en-US" dirty="0"/>
              <a:t> condensed notation of monosaccharide linked branched oligosaccharides is discussed.  Monosaccharide database is also examined briefly.  </a:t>
            </a:r>
          </a:p>
          <a:p>
            <a:pPr marL="0" indent="0">
              <a:buNone/>
            </a:pPr>
            <a:endParaRPr lang="en-US" dirty="0"/>
          </a:p>
          <a:p>
            <a:pPr marL="0" indent="0">
              <a:buNone/>
            </a:pPr>
            <a:r>
              <a:rPr lang="en-US" dirty="0"/>
              <a:t>This example illustrates complexity of SMILES based chromosomes.</a:t>
            </a:r>
          </a:p>
          <a:p>
            <a:pPr marL="0" indent="0">
              <a:buNone/>
            </a:pPr>
            <a:r>
              <a:rPr lang="en-US" dirty="0"/>
              <a:t>Adding branches is not significantly more complex.</a:t>
            </a:r>
          </a:p>
          <a:p>
            <a:pPr marL="0" indent="0">
              <a:buNone/>
            </a:pPr>
            <a:endParaRPr lang="en-US" dirty="0"/>
          </a:p>
        </p:txBody>
      </p:sp>
    </p:spTree>
    <p:extLst>
      <p:ext uri="{BB962C8B-B14F-4D97-AF65-F5344CB8AC3E}">
        <p14:creationId xmlns:p14="http://schemas.microsoft.com/office/powerpoint/2010/main" val="12035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FA92-F6DA-42AE-A412-2FE8E001C9AD}"/>
              </a:ext>
            </a:extLst>
          </p:cNvPr>
          <p:cNvSpPr>
            <a:spLocks noGrp="1"/>
          </p:cNvSpPr>
          <p:nvPr>
            <p:ph type="title"/>
          </p:nvPr>
        </p:nvSpPr>
        <p:spPr>
          <a:xfrm>
            <a:off x="1097279" y="525481"/>
            <a:ext cx="10173233" cy="1344075"/>
          </a:xfrm>
        </p:spPr>
        <p:txBody>
          <a:bodyPr>
            <a:normAutofit fontScale="90000"/>
          </a:bodyPr>
          <a:lstStyle/>
          <a:p>
            <a:r>
              <a:rPr lang="en-US" sz="3200" dirty="0"/>
              <a:t>Simple but not general Chromosome: set of monosaccharide rings without extended linear chains or fused rings</a:t>
            </a:r>
          </a:p>
        </p:txBody>
      </p:sp>
      <p:sp>
        <p:nvSpPr>
          <p:cNvPr id="3" name="Content Placeholder 2">
            <a:extLst>
              <a:ext uri="{FF2B5EF4-FFF2-40B4-BE49-F238E27FC236}">
                <a16:creationId xmlns:a16="http://schemas.microsoft.com/office/drawing/2014/main" id="{68962278-836C-4AF4-8A58-0FF956B1FC86}"/>
              </a:ext>
            </a:extLst>
          </p:cNvPr>
          <p:cNvSpPr>
            <a:spLocks noGrp="1"/>
          </p:cNvSpPr>
          <p:nvPr>
            <p:ph idx="1"/>
          </p:nvPr>
        </p:nvSpPr>
        <p:spPr>
          <a:xfrm>
            <a:off x="1097279" y="2108201"/>
            <a:ext cx="10647045" cy="3973944"/>
          </a:xfrm>
        </p:spPr>
        <p:txBody>
          <a:bodyPr>
            <a:normAutofit/>
          </a:bodyPr>
          <a:lstStyle/>
          <a:p>
            <a:pPr marL="0" indent="0">
              <a:buNone/>
            </a:pPr>
            <a:endParaRPr lang="en-US" dirty="0">
              <a:solidFill>
                <a:srgbClr val="444444"/>
              </a:solidFill>
              <a:latin typeface="Open Sans"/>
            </a:endParaRPr>
          </a:p>
          <a:p>
            <a:pPr marL="0" indent="0">
              <a:buNone/>
            </a:pPr>
            <a:endParaRPr lang="en-US" b="0" i="0" dirty="0">
              <a:solidFill>
                <a:srgbClr val="444444"/>
              </a:solidFill>
              <a:effectLst/>
              <a:latin typeface="Open Sans"/>
            </a:endParaRPr>
          </a:p>
          <a:p>
            <a:r>
              <a:rPr lang="en-US" b="0" i="0" dirty="0" err="1">
                <a:solidFill>
                  <a:srgbClr val="444444"/>
                </a:solidFill>
                <a:effectLst/>
                <a:latin typeface="Franklin Gothic Book" panose="020B0503020102020204" pitchFamily="34" charset="0"/>
              </a:rPr>
              <a:t>Glycam</a:t>
            </a:r>
            <a:r>
              <a:rPr lang="en-US" b="0" i="0" dirty="0">
                <a:solidFill>
                  <a:srgbClr val="444444"/>
                </a:solidFill>
                <a:effectLst/>
                <a:latin typeface="Franklin Gothic Book" panose="020B0503020102020204" pitchFamily="34" charset="0"/>
              </a:rPr>
              <a:t>:  a-D-</a:t>
            </a:r>
            <a:r>
              <a:rPr lang="en-US" b="0" i="0" dirty="0" err="1">
                <a:solidFill>
                  <a:srgbClr val="444444"/>
                </a:solidFill>
                <a:effectLst/>
                <a:latin typeface="Franklin Gothic Book" panose="020B0503020102020204" pitchFamily="34" charset="0"/>
              </a:rPr>
              <a:t>Glcp</a:t>
            </a:r>
            <a:r>
              <a:rPr lang="en-US" b="0" i="0" dirty="0">
                <a:solidFill>
                  <a:srgbClr val="444444"/>
                </a:solidFill>
                <a:effectLst/>
                <a:latin typeface="Franklin Gothic Book" panose="020B0503020102020204" pitchFamily="34" charset="0"/>
              </a:rPr>
              <a:t>-(1-2)-b-D-</a:t>
            </a:r>
            <a:r>
              <a:rPr lang="en-US" b="0" i="0" dirty="0" err="1">
                <a:solidFill>
                  <a:srgbClr val="444444"/>
                </a:solidFill>
                <a:effectLst/>
                <a:latin typeface="Franklin Gothic Book" panose="020B0503020102020204" pitchFamily="34" charset="0"/>
              </a:rPr>
              <a:t>Fruf</a:t>
            </a:r>
            <a:r>
              <a:rPr lang="en-US" b="0" i="0" dirty="0">
                <a:solidFill>
                  <a:srgbClr val="444444"/>
                </a:solidFill>
                <a:effectLst/>
                <a:latin typeface="Franklin Gothic Book" panose="020B0503020102020204" pitchFamily="34" charset="0"/>
              </a:rPr>
              <a:t>   or   b-D-</a:t>
            </a:r>
            <a:r>
              <a:rPr lang="en-US" b="0" i="0" dirty="0" err="1">
                <a:solidFill>
                  <a:srgbClr val="444444"/>
                </a:solidFill>
                <a:effectLst/>
                <a:latin typeface="Franklin Gothic Book" panose="020B0503020102020204" pitchFamily="34" charset="0"/>
              </a:rPr>
              <a:t>Fruf</a:t>
            </a:r>
            <a:r>
              <a:rPr lang="en-US" b="0" i="0" dirty="0">
                <a:solidFill>
                  <a:srgbClr val="444444"/>
                </a:solidFill>
                <a:effectLst/>
                <a:latin typeface="Franklin Gothic Book" panose="020B0503020102020204" pitchFamily="34" charset="0"/>
              </a:rPr>
              <a:t>-(2-1)-a-D-</a:t>
            </a:r>
            <a:r>
              <a:rPr lang="en-US" b="0" i="0" dirty="0" err="1">
                <a:solidFill>
                  <a:srgbClr val="444444"/>
                </a:solidFill>
                <a:effectLst/>
                <a:latin typeface="Franklin Gothic Book" panose="020B0503020102020204" pitchFamily="34" charset="0"/>
              </a:rPr>
              <a:t>Glcp</a:t>
            </a:r>
            <a:endParaRPr lang="en-US" dirty="0">
              <a:solidFill>
                <a:srgbClr val="444444"/>
              </a:solidFill>
              <a:latin typeface="Franklin Gothic Book" panose="020B0503020102020204" pitchFamily="34" charset="0"/>
            </a:endParaRPr>
          </a:p>
          <a:p>
            <a:pPr algn="l" fontAlgn="base"/>
            <a:r>
              <a:rPr lang="en-US" dirty="0">
                <a:solidFill>
                  <a:srgbClr val="444444"/>
                </a:solidFill>
                <a:latin typeface="Franklin Gothic Book" panose="020B0503020102020204" pitchFamily="34" charset="0"/>
              </a:rPr>
              <a:t>Condensed:  </a:t>
            </a:r>
            <a:r>
              <a:rPr lang="en-US" b="0" i="0" dirty="0">
                <a:solidFill>
                  <a:srgbClr val="444444"/>
                </a:solidFill>
                <a:effectLst/>
                <a:latin typeface="Franklin Gothic Book" panose="020B0503020102020204" pitchFamily="34" charset="0"/>
              </a:rPr>
              <a:t>DGlcpa1-2DFrufb   or   DFrufb2-1DGlcpa</a:t>
            </a:r>
            <a:r>
              <a:rPr lang="en-US" dirty="0">
                <a:latin typeface="Franklin Gothic Book" panose="020B0503020102020204" pitchFamily="34" charset="0"/>
              </a:rPr>
              <a:t>	</a:t>
            </a:r>
          </a:p>
          <a:p>
            <a:pPr marL="0" indent="0">
              <a:buNone/>
            </a:pPr>
            <a:r>
              <a:rPr lang="en-US" dirty="0">
                <a:latin typeface="Franklin Gothic Book" panose="020B0503020102020204" pitchFamily="34" charset="0"/>
              </a:rPr>
              <a:t>								      e.g., 7 residues + OH</a:t>
            </a:r>
          </a:p>
          <a:p>
            <a:r>
              <a:rPr lang="en-US" dirty="0">
                <a:latin typeface="Franklin Gothic Book" panose="020B0503020102020204" pitchFamily="34" charset="0"/>
              </a:rPr>
              <a:t>a-D-</a:t>
            </a:r>
            <a:r>
              <a:rPr lang="en-US" dirty="0" err="1">
                <a:latin typeface="Franklin Gothic Book" panose="020B0503020102020204" pitchFamily="34" charset="0"/>
              </a:rPr>
              <a:t>Manp</a:t>
            </a:r>
            <a:r>
              <a:rPr lang="en-US" dirty="0">
                <a:latin typeface="Franklin Gothic Book" panose="020B0503020102020204" pitchFamily="34" charset="0"/>
              </a:rPr>
              <a:t>-(1-2)-a-D-Manp-(1-3)-a-D-Manp-(1-6)-[a-D-Manp-(1-3)]-b-D-Manp-(1-4)-b-D-GlcpNAc-(1-4)-b-D-</a:t>
            </a:r>
            <a:r>
              <a:rPr lang="en-US" dirty="0" err="1">
                <a:latin typeface="Franklin Gothic Book" panose="020B0503020102020204" pitchFamily="34" charset="0"/>
              </a:rPr>
              <a:t>GlcpNAc</a:t>
            </a:r>
            <a:r>
              <a:rPr lang="en-US" dirty="0">
                <a:latin typeface="Franklin Gothic Book" panose="020B0503020102020204" pitchFamily="34" charset="0"/>
              </a:rPr>
              <a:t>-OH</a:t>
            </a:r>
          </a:p>
          <a:p>
            <a:r>
              <a:rPr lang="en-US" dirty="0">
                <a:latin typeface="Franklin Gothic Book" panose="020B0503020102020204" pitchFamily="34" charset="0"/>
              </a:rPr>
              <a:t>DManpa1-2DManpa1-3DManpa1-6[DManpa1-3]DManpb1-4DGlcpNAcb1-4DGlcpNAcb1-OH</a:t>
            </a:r>
          </a:p>
          <a:p>
            <a:endParaRPr lang="en-US" dirty="0"/>
          </a:p>
        </p:txBody>
      </p:sp>
      <p:pic>
        <p:nvPicPr>
          <p:cNvPr id="4" name="Picture 3">
            <a:extLst>
              <a:ext uri="{FF2B5EF4-FFF2-40B4-BE49-F238E27FC236}">
                <a16:creationId xmlns:a16="http://schemas.microsoft.com/office/drawing/2014/main" id="{358974A6-87D3-4869-B8B4-E1A7DA5D4B9F}"/>
              </a:ext>
            </a:extLst>
          </p:cNvPr>
          <p:cNvPicPr>
            <a:picLocks noChangeAspect="1"/>
          </p:cNvPicPr>
          <p:nvPr/>
        </p:nvPicPr>
        <p:blipFill>
          <a:blip r:embed="rId2"/>
          <a:stretch>
            <a:fillRect/>
          </a:stretch>
        </p:blipFill>
        <p:spPr>
          <a:xfrm>
            <a:off x="8266620" y="2571748"/>
            <a:ext cx="3200615" cy="1182836"/>
          </a:xfrm>
          <a:prstGeom prst="rect">
            <a:avLst/>
          </a:prstGeom>
        </p:spPr>
      </p:pic>
    </p:spTree>
    <p:extLst>
      <p:ext uri="{BB962C8B-B14F-4D97-AF65-F5344CB8AC3E}">
        <p14:creationId xmlns:p14="http://schemas.microsoft.com/office/powerpoint/2010/main" val="139813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CCB0-553D-4066-BC50-E807F075787E}"/>
              </a:ext>
            </a:extLst>
          </p:cNvPr>
          <p:cNvSpPr>
            <a:spLocks noGrp="1"/>
          </p:cNvSpPr>
          <p:nvPr>
            <p:ph type="title"/>
          </p:nvPr>
        </p:nvSpPr>
        <p:spPr/>
        <p:txBody>
          <a:bodyPr/>
          <a:lstStyle/>
          <a:p>
            <a:r>
              <a:rPr lang="en-US" dirty="0"/>
              <a:t>Simplified molecular input line entry system (SMILES)</a:t>
            </a:r>
          </a:p>
        </p:txBody>
      </p:sp>
      <p:sp>
        <p:nvSpPr>
          <p:cNvPr id="3" name="Content Placeholder 2">
            <a:extLst>
              <a:ext uri="{FF2B5EF4-FFF2-40B4-BE49-F238E27FC236}">
                <a16:creationId xmlns:a16="http://schemas.microsoft.com/office/drawing/2014/main" id="{AEA3D481-FCBC-4886-BCF5-5210F8E2CE90}"/>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7DABD665-1F6E-4707-8D89-7BBADBE83B49}"/>
              </a:ext>
            </a:extLst>
          </p:cNvPr>
          <p:cNvSpPr txBox="1"/>
          <p:nvPr/>
        </p:nvSpPr>
        <p:spPr>
          <a:xfrm>
            <a:off x="1097280" y="2040605"/>
            <a:ext cx="11258006" cy="4247317"/>
          </a:xfrm>
          <a:prstGeom prst="rect">
            <a:avLst/>
          </a:prstGeom>
          <a:noFill/>
        </p:spPr>
        <p:txBody>
          <a:bodyPr wrap="square">
            <a:spAutoFit/>
          </a:bodyPr>
          <a:lstStyle/>
          <a:p>
            <a:pPr marL="0" indent="0">
              <a:buNone/>
            </a:pPr>
            <a:r>
              <a:rPr lang="en-US" dirty="0"/>
              <a:t>General small organic molecules follow</a:t>
            </a:r>
            <a:endParaRPr lang="pt-BR" dirty="0"/>
          </a:p>
          <a:p>
            <a:pPr marL="0" indent="0">
              <a:buNone/>
            </a:pPr>
            <a:r>
              <a:rPr lang="pt-BR" dirty="0"/>
              <a:t>       X=C, O, N, S, P, F, Cl, B, Br, I  </a:t>
            </a:r>
          </a:p>
          <a:p>
            <a:pPr marL="0" indent="0">
              <a:buNone/>
            </a:pPr>
            <a:r>
              <a:rPr lang="pt-BR" dirty="0"/>
              <a:t>	linear   X, X-X, X-X-X, X-X-X-X, X-X-X-X-X, X-X-X-X-X-X</a:t>
            </a:r>
            <a:endParaRPr lang="en-US" dirty="0"/>
          </a:p>
          <a:p>
            <a:pPr marL="0" indent="0">
              <a:buNone/>
            </a:pPr>
            <a:r>
              <a:rPr lang="en-US" dirty="0"/>
              <a:t>        </a:t>
            </a:r>
          </a:p>
          <a:p>
            <a:pPr marL="0" indent="0">
              <a:buNone/>
            </a:pPr>
            <a:r>
              <a:rPr lang="en-US" dirty="0"/>
              <a:t>use symbols (,),[,],\,/=,#, @, @@  to create graphical representation, i.e., branches, ring, double and triple bonds, stereoisomers, aromaticity (lower case letters), and integers for ring number</a:t>
            </a:r>
          </a:p>
          <a:p>
            <a:pPr marL="0" indent="0">
              <a:buNone/>
            </a:pPr>
            <a:endParaRPr lang="en-US" dirty="0"/>
          </a:p>
          <a:p>
            <a:pPr marL="0" indent="0">
              <a:buNone/>
            </a:pPr>
            <a:r>
              <a:rPr lang="en-US" dirty="0"/>
              <a:t>Hexane   CCCCCC    Cyclohexane  [C1CCCCC1]    Benzene (aromatic)  c1ccccc1</a:t>
            </a:r>
          </a:p>
          <a:p>
            <a:pPr marL="0" indent="0">
              <a:buNone/>
            </a:pPr>
            <a:endParaRPr lang="en-US" dirty="0"/>
          </a:p>
          <a:p>
            <a:pPr marL="0" indent="0">
              <a:buNone/>
            </a:pPr>
            <a:r>
              <a:rPr lang="en-US" dirty="0" err="1"/>
              <a:t>Glucoronic</a:t>
            </a:r>
            <a:r>
              <a:rPr lang="en-US" dirty="0"/>
              <a:t> Acid  </a:t>
            </a:r>
            <a:r>
              <a:rPr lang="en-US" dirty="0" err="1"/>
              <a:t>GlcA</a:t>
            </a:r>
            <a:r>
              <a:rPr lang="en-US" dirty="0"/>
              <a:t>  O=C(O)[C@H]1O[C@H](O)[C@H](O)[C@@H](O)[C@@H]1O</a:t>
            </a:r>
          </a:p>
          <a:p>
            <a:r>
              <a:rPr lang="en-US" dirty="0"/>
              <a:t>N-Acetylglucosamine  </a:t>
            </a:r>
            <a:r>
              <a:rPr lang="en-US" dirty="0" err="1"/>
              <a:t>GlcNAc</a:t>
            </a:r>
            <a:r>
              <a:rPr lang="en-US" dirty="0"/>
              <a:t>   O=C(N[C@@H]1[C@@H](O)[C@H](O)[C@H](O[C@H]1O)CO)C</a:t>
            </a:r>
          </a:p>
          <a:p>
            <a:pPr marL="0" indent="0">
              <a:buNone/>
            </a:pPr>
            <a:r>
              <a:rPr lang="en-US" dirty="0"/>
              <a:t>Ibuprofen   CC(C)Cc1ccc(cc1)[C@@H](C)C(=O)O </a:t>
            </a:r>
          </a:p>
          <a:p>
            <a:pPr marL="0" indent="0">
              <a:buNone/>
            </a:pPr>
            <a:r>
              <a:rPr lang="en-US" dirty="0"/>
              <a:t>Glucose    </a:t>
            </a:r>
            <a:r>
              <a:rPr lang="en-US" b="0" i="0" dirty="0">
                <a:solidFill>
                  <a:srgbClr val="000000"/>
                </a:solidFill>
                <a:effectLst/>
                <a:latin typeface="Courier New" panose="02070309020205020404" pitchFamily="49" charset="0"/>
              </a:rPr>
              <a:t>OC[C@H]1OC(O)[C@H](O)[C@@H](O)[C@@H]1O</a:t>
            </a:r>
          </a:p>
          <a:p>
            <a:pPr marL="0" indent="0">
              <a:buNone/>
            </a:pPr>
            <a:endParaRPr lang="en-US" dirty="0"/>
          </a:p>
          <a:p>
            <a:pPr marL="0" indent="0">
              <a:buNone/>
            </a:pPr>
            <a:r>
              <a:rPr lang="en-US" dirty="0"/>
              <a:t>Fused example:  Morphine (5 rings) CN1CC[C@]23C4=C5C=CC(O)=C4O[C@H]2[C@@H](O)C=C[C@H]3[C@H]1C5</a:t>
            </a:r>
          </a:p>
        </p:txBody>
      </p:sp>
      <p:sp>
        <p:nvSpPr>
          <p:cNvPr id="9" name="TextBox 8">
            <a:extLst>
              <a:ext uri="{FF2B5EF4-FFF2-40B4-BE49-F238E27FC236}">
                <a16:creationId xmlns:a16="http://schemas.microsoft.com/office/drawing/2014/main" id="{AABD9D09-5441-428C-A9BD-942183E69BA5}"/>
              </a:ext>
            </a:extLst>
          </p:cNvPr>
          <p:cNvSpPr txBox="1"/>
          <p:nvPr/>
        </p:nvSpPr>
        <p:spPr>
          <a:xfrm>
            <a:off x="7195458" y="1850572"/>
            <a:ext cx="4920343" cy="1477328"/>
          </a:xfrm>
          <a:prstGeom prst="rect">
            <a:avLst/>
          </a:prstGeom>
          <a:noFill/>
        </p:spPr>
        <p:txBody>
          <a:bodyPr wrap="square" rtlCol="0">
            <a:spAutoFit/>
          </a:bodyPr>
          <a:lstStyle/>
          <a:p>
            <a:r>
              <a:rPr lang="en-US" b="1" i="1" dirty="0"/>
              <a:t>Very applicable to changing molecular structure, particularly in crossovers and mutations</a:t>
            </a:r>
          </a:p>
          <a:p>
            <a:endParaRPr lang="en-US" b="1" i="1" dirty="0"/>
          </a:p>
          <a:p>
            <a:r>
              <a:rPr lang="en-US" b="1" i="1" dirty="0"/>
              <a:t>Very useful for molecular structural relations and substructure searches</a:t>
            </a:r>
          </a:p>
        </p:txBody>
      </p:sp>
    </p:spTree>
    <p:extLst>
      <p:ext uri="{BB962C8B-B14F-4D97-AF65-F5344CB8AC3E}">
        <p14:creationId xmlns:p14="http://schemas.microsoft.com/office/powerpoint/2010/main" val="426226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38BA-4060-4AA3-BA1C-FCAA0A004E8A}"/>
              </a:ext>
            </a:extLst>
          </p:cNvPr>
          <p:cNvSpPr>
            <a:spLocks noGrp="1"/>
          </p:cNvSpPr>
          <p:nvPr>
            <p:ph type="title"/>
          </p:nvPr>
        </p:nvSpPr>
        <p:spPr/>
        <p:txBody>
          <a:bodyPr/>
          <a:lstStyle/>
          <a:p>
            <a:r>
              <a:rPr lang="en-US" dirty="0"/>
              <a:t>SMILES usage</a:t>
            </a:r>
          </a:p>
        </p:txBody>
      </p:sp>
      <p:sp>
        <p:nvSpPr>
          <p:cNvPr id="3" name="Content Placeholder 2">
            <a:extLst>
              <a:ext uri="{FF2B5EF4-FFF2-40B4-BE49-F238E27FC236}">
                <a16:creationId xmlns:a16="http://schemas.microsoft.com/office/drawing/2014/main" id="{AE366A70-0375-4A61-930C-FE7ADF58D32F}"/>
              </a:ext>
            </a:extLst>
          </p:cNvPr>
          <p:cNvSpPr>
            <a:spLocks noGrp="1"/>
          </p:cNvSpPr>
          <p:nvPr>
            <p:ph idx="1"/>
          </p:nvPr>
        </p:nvSpPr>
        <p:spPr/>
        <p:txBody>
          <a:bodyPr>
            <a:normAutofit lnSpcReduction="10000"/>
          </a:bodyPr>
          <a:lstStyle/>
          <a:p>
            <a:pPr marL="0" indent="0">
              <a:buNone/>
            </a:pPr>
            <a:r>
              <a:rPr lang="en-US" dirty="0" err="1"/>
              <a:t>pdb</a:t>
            </a:r>
            <a:r>
              <a:rPr lang="en-US" dirty="0"/>
              <a:t> file translates into SMILES expression, and vice-versa </a:t>
            </a:r>
          </a:p>
          <a:p>
            <a:pPr marL="0" indent="0">
              <a:buNone/>
            </a:pPr>
            <a:r>
              <a:rPr lang="en-US" dirty="0"/>
              <a:t>Graph building from connectivity of atoms (and excited atomic states linking ,e.g., SO3, SO5) is known as well as most general molecular graph having N atoms</a:t>
            </a:r>
          </a:p>
          <a:p>
            <a:pPr marL="0" indent="0">
              <a:buNone/>
            </a:pPr>
            <a:r>
              <a:rPr lang="en-US" dirty="0"/>
              <a:t>Some graphs are not physical due to bond overlap and clashes -&gt; can be checked by using a </a:t>
            </a:r>
            <a:r>
              <a:rPr lang="en-US" dirty="0" err="1"/>
              <a:t>pdb</a:t>
            </a:r>
            <a:r>
              <a:rPr lang="en-US" dirty="0"/>
              <a:t> builder from SMILES expression, most tools have this</a:t>
            </a:r>
          </a:p>
          <a:p>
            <a:pPr marL="0" indent="0">
              <a:buNone/>
            </a:pPr>
            <a:r>
              <a:rPr lang="en-US" dirty="0"/>
              <a:t>Open Babel, </a:t>
            </a:r>
            <a:r>
              <a:rPr lang="en-US" dirty="0" err="1"/>
              <a:t>OpenMM</a:t>
            </a:r>
            <a:r>
              <a:rPr lang="en-US" dirty="0"/>
              <a:t>, SMILES generation</a:t>
            </a:r>
          </a:p>
          <a:p>
            <a:pPr marL="0" indent="0">
              <a:buNone/>
            </a:pPr>
            <a:endParaRPr lang="en-US" dirty="0"/>
          </a:p>
          <a:p>
            <a:pPr marL="0" indent="0">
              <a:buNone/>
            </a:pPr>
            <a:r>
              <a:rPr lang="en-US" dirty="0"/>
              <a:t>Extensive use of SMILES in databases, and much molecular and chemical information can be queried with SMILES expression, e.g., in PubChem and many other databases</a:t>
            </a:r>
          </a:p>
        </p:txBody>
      </p:sp>
    </p:spTree>
    <p:extLst>
      <p:ext uri="{BB962C8B-B14F-4D97-AF65-F5344CB8AC3E}">
        <p14:creationId xmlns:p14="http://schemas.microsoft.com/office/powerpoint/2010/main" val="188644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DFC6-4B6D-434D-93FE-5EED02A4F6A3}"/>
              </a:ext>
            </a:extLst>
          </p:cNvPr>
          <p:cNvSpPr>
            <a:spLocks noGrp="1"/>
          </p:cNvSpPr>
          <p:nvPr>
            <p:ph type="title"/>
          </p:nvPr>
        </p:nvSpPr>
        <p:spPr/>
        <p:txBody>
          <a:bodyPr/>
          <a:lstStyle/>
          <a:p>
            <a:r>
              <a:rPr lang="en-US" dirty="0"/>
              <a:t>Next 4 slides for additional ‘details’ – not overview</a:t>
            </a:r>
          </a:p>
        </p:txBody>
      </p:sp>
      <p:sp>
        <p:nvSpPr>
          <p:cNvPr id="3" name="Content Placeholder 2">
            <a:extLst>
              <a:ext uri="{FF2B5EF4-FFF2-40B4-BE49-F238E27FC236}">
                <a16:creationId xmlns:a16="http://schemas.microsoft.com/office/drawing/2014/main" id="{1CFCB0BC-C4BE-45F0-9E1F-87FC4EA28B4D}"/>
              </a:ext>
            </a:extLst>
          </p:cNvPr>
          <p:cNvSpPr>
            <a:spLocks noGrp="1"/>
          </p:cNvSpPr>
          <p:nvPr>
            <p:ph idx="1"/>
          </p:nvPr>
        </p:nvSpPr>
        <p:spPr/>
        <p:txBody>
          <a:bodyPr/>
          <a:lstStyle/>
          <a:p>
            <a:endParaRPr lang="en-US" dirty="0"/>
          </a:p>
          <a:p>
            <a:r>
              <a:rPr lang="en-US" dirty="0"/>
              <a:t>Base residues, branches – search space </a:t>
            </a:r>
          </a:p>
          <a:p>
            <a:r>
              <a:rPr lang="en-US" dirty="0"/>
              <a:t>Flexibility and conformational aspects and use of software</a:t>
            </a:r>
          </a:p>
          <a:p>
            <a:endParaRPr lang="en-US" dirty="0"/>
          </a:p>
          <a:p>
            <a:pPr marL="0" indent="0">
              <a:buNone/>
            </a:pPr>
            <a:endParaRPr lang="en-US" dirty="0"/>
          </a:p>
        </p:txBody>
      </p:sp>
    </p:spTree>
    <p:extLst>
      <p:ext uri="{BB962C8B-B14F-4D97-AF65-F5344CB8AC3E}">
        <p14:creationId xmlns:p14="http://schemas.microsoft.com/office/powerpoint/2010/main" val="86104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0970-5976-47CF-A7E9-6D5925D5CB38}"/>
              </a:ext>
            </a:extLst>
          </p:cNvPr>
          <p:cNvSpPr>
            <a:spLocks noGrp="1"/>
          </p:cNvSpPr>
          <p:nvPr>
            <p:ph type="title"/>
          </p:nvPr>
        </p:nvSpPr>
        <p:spPr/>
        <p:txBody>
          <a:bodyPr/>
          <a:lstStyle/>
          <a:p>
            <a:r>
              <a:rPr lang="en-US" dirty="0"/>
              <a:t>Base residues - details</a:t>
            </a:r>
          </a:p>
        </p:txBody>
      </p:sp>
      <p:sp>
        <p:nvSpPr>
          <p:cNvPr id="3" name="Content Placeholder 2">
            <a:extLst>
              <a:ext uri="{FF2B5EF4-FFF2-40B4-BE49-F238E27FC236}">
                <a16:creationId xmlns:a16="http://schemas.microsoft.com/office/drawing/2014/main" id="{FEC87CD4-6967-404E-B506-89A4BF08A80A}"/>
              </a:ext>
            </a:extLst>
          </p:cNvPr>
          <p:cNvSpPr>
            <a:spLocks noGrp="1"/>
          </p:cNvSpPr>
          <p:nvPr>
            <p:ph idx="1"/>
          </p:nvPr>
        </p:nvSpPr>
        <p:spPr>
          <a:xfrm>
            <a:off x="1097280" y="2108202"/>
            <a:ext cx="10058400" cy="2934316"/>
          </a:xfrm>
        </p:spPr>
        <p:txBody>
          <a:bodyPr/>
          <a:lstStyle/>
          <a:p>
            <a:r>
              <a:rPr lang="en-US" sz="1800" dirty="0"/>
              <a:t>Glycans and others are made of linking base residues and branches</a:t>
            </a:r>
          </a:p>
          <a:p>
            <a:r>
              <a:rPr lang="en-US" sz="1800" dirty="0"/>
              <a:t>Single ring examples: </a:t>
            </a:r>
          </a:p>
          <a:p>
            <a:pPr lvl="1"/>
            <a:r>
              <a:rPr lang="en-US" sz="1200" dirty="0" err="1"/>
              <a:t>Abequose</a:t>
            </a:r>
            <a:r>
              <a:rPr lang="en-US" sz="1200" dirty="0"/>
              <a:t> (Abe), </a:t>
            </a:r>
            <a:r>
              <a:rPr lang="en-US" sz="1200" dirty="0" err="1"/>
              <a:t>Allose</a:t>
            </a:r>
            <a:r>
              <a:rPr lang="en-US" sz="1200" dirty="0"/>
              <a:t> (All), Galactose (Gal), Galactosamine (</a:t>
            </a:r>
            <a:r>
              <a:rPr lang="en-US" sz="1200" dirty="0" err="1"/>
              <a:t>GalN</a:t>
            </a:r>
            <a:r>
              <a:rPr lang="en-US" sz="1200" dirty="0"/>
              <a:t>), N-</a:t>
            </a:r>
            <a:r>
              <a:rPr lang="en-US" sz="1200" dirty="0" err="1"/>
              <a:t>Acetylgalactosamine</a:t>
            </a:r>
            <a:r>
              <a:rPr lang="en-US" sz="1200" dirty="0"/>
              <a:t> (</a:t>
            </a:r>
            <a:r>
              <a:rPr lang="en-US" sz="1200" dirty="0" err="1"/>
              <a:t>GalNAc</a:t>
            </a:r>
            <a:r>
              <a:rPr lang="en-US" sz="1200" dirty="0"/>
              <a:t>), Neuraminic acid (Neu), </a:t>
            </a:r>
          </a:p>
          <a:p>
            <a:pPr lvl="1"/>
            <a:r>
              <a:rPr lang="en-US" sz="1200" dirty="0"/>
              <a:t>N-Acetylneuraminic acid (Neu5Ac), Fructose (</a:t>
            </a:r>
            <a:r>
              <a:rPr lang="en-US" sz="1200" dirty="0" err="1"/>
              <a:t>Fru</a:t>
            </a:r>
            <a:r>
              <a:rPr lang="en-US" sz="1200" dirty="0"/>
              <a:t>), Fucose (</a:t>
            </a:r>
            <a:r>
              <a:rPr lang="en-US" sz="1200" dirty="0" err="1"/>
              <a:t>Fuc</a:t>
            </a:r>
            <a:r>
              <a:rPr lang="en-US" sz="1200" dirty="0"/>
              <a:t>) </a:t>
            </a:r>
          </a:p>
          <a:p>
            <a:pPr lvl="1"/>
            <a:r>
              <a:rPr lang="en-US" sz="1200" dirty="0"/>
              <a:t>many more  </a:t>
            </a:r>
          </a:p>
          <a:p>
            <a:r>
              <a:rPr lang="en-US" sz="1600" dirty="0"/>
              <a:t>Not standard names: </a:t>
            </a:r>
          </a:p>
          <a:p>
            <a:pPr lvl="1"/>
            <a:r>
              <a:rPr lang="en-US" sz="1200" dirty="0"/>
              <a:t>Neuraminic acid (Neu)&gt;5-Amino-3,5-dideoxy-D-glycero-D-galacto-non-2-ulosonic acid</a:t>
            </a:r>
          </a:p>
          <a:p>
            <a:pPr lvl="1"/>
            <a:r>
              <a:rPr lang="en-US" sz="1200" dirty="0" err="1"/>
              <a:t>Cellotriose</a:t>
            </a:r>
            <a:r>
              <a:rPr lang="en-US" sz="1200" dirty="0"/>
              <a:t> [beta]-D-Glucopyranosyl-(1[arrow right]4)-[beta]-D-glucopyranosyl-(1[arrow right]4)-D-glucose</a:t>
            </a:r>
          </a:p>
          <a:p>
            <a:pPr lvl="1"/>
            <a:r>
              <a:rPr lang="en-US" sz="1200" dirty="0"/>
              <a:t>many more</a:t>
            </a:r>
          </a:p>
        </p:txBody>
      </p:sp>
      <p:sp>
        <p:nvSpPr>
          <p:cNvPr id="4" name="TextBox 3">
            <a:extLst>
              <a:ext uri="{FF2B5EF4-FFF2-40B4-BE49-F238E27FC236}">
                <a16:creationId xmlns:a16="http://schemas.microsoft.com/office/drawing/2014/main" id="{6E0DB178-D9C8-49B2-9025-CBB18C0DD204}"/>
              </a:ext>
            </a:extLst>
          </p:cNvPr>
          <p:cNvSpPr txBox="1"/>
          <p:nvPr/>
        </p:nvSpPr>
        <p:spPr>
          <a:xfrm>
            <a:off x="1070647" y="5024760"/>
            <a:ext cx="10058400" cy="1107996"/>
          </a:xfrm>
          <a:prstGeom prst="rect">
            <a:avLst/>
          </a:prstGeom>
          <a:noFill/>
        </p:spPr>
        <p:txBody>
          <a:bodyPr wrap="square" rtlCol="0">
            <a:spAutoFit/>
          </a:bodyPr>
          <a:lstStyle/>
          <a:p>
            <a:r>
              <a:rPr lang="en-US" sz="1600" dirty="0"/>
              <a:t>Non-ring forms of monosaccharides </a:t>
            </a:r>
          </a:p>
          <a:p>
            <a:r>
              <a:rPr lang="en-US" sz="1600" dirty="0"/>
              <a:t>Nucleotides (adenine, guanine, cytosine, thymine [uracil]), nucleic acids, and more</a:t>
            </a:r>
          </a:p>
          <a:p>
            <a:endParaRPr lang="en-US" sz="1600" dirty="0"/>
          </a:p>
          <a:p>
            <a:r>
              <a:rPr lang="en-US" sz="1600" dirty="0"/>
              <a:t>Not base residues - Fused rings:  double ring -- 5-atom fused w/ 5-atom, 5-6, 6-6    (e.g. adenine, guanine w/ 5-6) </a:t>
            </a:r>
            <a:r>
              <a:rPr lang="en-US" dirty="0"/>
              <a:t>  </a:t>
            </a:r>
          </a:p>
        </p:txBody>
      </p:sp>
    </p:spTree>
    <p:extLst>
      <p:ext uri="{BB962C8B-B14F-4D97-AF65-F5344CB8AC3E}">
        <p14:creationId xmlns:p14="http://schemas.microsoft.com/office/powerpoint/2010/main" val="356538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E96-5546-4DD6-BCB2-96AAE1E6CA28}"/>
              </a:ext>
            </a:extLst>
          </p:cNvPr>
          <p:cNvSpPr>
            <a:spLocks noGrp="1"/>
          </p:cNvSpPr>
          <p:nvPr>
            <p:ph type="title"/>
          </p:nvPr>
        </p:nvSpPr>
        <p:spPr>
          <a:xfrm>
            <a:off x="1045029" y="286604"/>
            <a:ext cx="10110651" cy="1433340"/>
          </a:xfrm>
        </p:spPr>
        <p:txBody>
          <a:bodyPr/>
          <a:lstStyle/>
          <a:p>
            <a:r>
              <a:rPr lang="en-US" dirty="0" err="1"/>
              <a:t>Polycyclicity</a:t>
            </a:r>
            <a:r>
              <a:rPr lang="en-US" dirty="0"/>
              <a:t> – from ‘closing branch’, details</a:t>
            </a:r>
          </a:p>
        </p:txBody>
      </p:sp>
      <p:sp>
        <p:nvSpPr>
          <p:cNvPr id="3" name="Content Placeholder 2">
            <a:extLst>
              <a:ext uri="{FF2B5EF4-FFF2-40B4-BE49-F238E27FC236}">
                <a16:creationId xmlns:a16="http://schemas.microsoft.com/office/drawing/2014/main" id="{E12A6C82-6FF5-4691-B664-D218CA2C4E0E}"/>
              </a:ext>
            </a:extLst>
          </p:cNvPr>
          <p:cNvSpPr>
            <a:spLocks noGrp="1"/>
          </p:cNvSpPr>
          <p:nvPr>
            <p:ph idx="1"/>
          </p:nvPr>
        </p:nvSpPr>
        <p:spPr>
          <a:xfrm>
            <a:off x="816747" y="1953089"/>
            <a:ext cx="10582182" cy="4518734"/>
          </a:xfrm>
        </p:spPr>
        <p:txBody>
          <a:bodyPr>
            <a:normAutofit/>
          </a:bodyPr>
          <a:lstStyle/>
          <a:p>
            <a:r>
              <a:rPr lang="en-US" dirty="0"/>
              <a:t>Triple fused rings</a:t>
            </a:r>
          </a:p>
          <a:p>
            <a:r>
              <a:rPr lang="en-US" dirty="0"/>
              <a:t>4 and 5 fused rings:  morphine and derivatives have 5 fused rings</a:t>
            </a:r>
          </a:p>
          <a:p>
            <a:r>
              <a:rPr lang="en-US" dirty="0"/>
              <a:t>Fused rings less common, atypical electronic properties</a:t>
            </a:r>
            <a:endParaRPr lang="en-US" sz="1800" dirty="0">
              <a:hlinkClick r:id="rId2"/>
            </a:endParaRPr>
          </a:p>
          <a:p>
            <a:pPr marL="0" indent="0">
              <a:buNone/>
            </a:pPr>
            <a:r>
              <a:rPr lang="en-US" sz="1200" dirty="0"/>
              <a:t>(examples only of 4 or 5 fused: https://www.researchgate.net/profile/Virender-Singh/publication/320313106/figure/fig1/AS:616349923553298@1523960681812/Selected-examples-of-bioactive-natural-products-and-their-synthetic-derivatives-that_Q320.jpg</a:t>
            </a:r>
          </a:p>
          <a:p>
            <a:pPr marL="0" indent="0">
              <a:buNone/>
            </a:pPr>
            <a:r>
              <a:rPr lang="en-US" dirty="0"/>
              <a:t> Point modifications –, e.g. methyl -&gt; phenyl groups, N&lt;-&gt;C </a:t>
            </a:r>
          </a:p>
          <a:p>
            <a:pPr marL="0" indent="0">
              <a:buNone/>
            </a:pPr>
            <a:r>
              <a:rPr lang="en-US" dirty="0"/>
              <a:t> Non-ring branches, e.g. </a:t>
            </a:r>
            <a:r>
              <a:rPr lang="en-US" dirty="0" err="1"/>
              <a:t>Forosamine</a:t>
            </a:r>
            <a:endParaRPr lang="en-US" b="1" i="1" dirty="0"/>
          </a:p>
          <a:p>
            <a:pPr marL="0" indent="0">
              <a:buNone/>
            </a:pPr>
            <a:r>
              <a:rPr lang="en-US" b="1" i="1" dirty="0"/>
              <a:t>   All glycans can be systematically characterized by base residues, extended ‘linear’ additions, point modifications, and linking in SMILES  (total number of possible molecular graphs is known in theoretical particle physics)</a:t>
            </a:r>
          </a:p>
          <a:p>
            <a:pPr marL="0" indent="0">
              <a:buNone/>
            </a:pPr>
            <a:endParaRPr lang="en-US" dirty="0"/>
          </a:p>
          <a:p>
            <a:endParaRPr lang="en-US" dirty="0"/>
          </a:p>
          <a:p>
            <a:endParaRPr lang="en-US" dirty="0"/>
          </a:p>
          <a:p>
            <a:endParaRPr lang="en-US" dirty="0"/>
          </a:p>
          <a:p>
            <a:endParaRPr lang="en-US" dirty="0"/>
          </a:p>
        </p:txBody>
      </p:sp>
      <p:pic>
        <p:nvPicPr>
          <p:cNvPr id="1026" name="Picture 2" descr="See the source image">
            <a:extLst>
              <a:ext uri="{FF2B5EF4-FFF2-40B4-BE49-F238E27FC236}">
                <a16:creationId xmlns:a16="http://schemas.microsoft.com/office/drawing/2014/main" id="{702746A3-72CB-448A-98F8-9EC2D179C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779" y="1997471"/>
            <a:ext cx="1921627" cy="163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7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ECB-DBC8-4501-A414-05D308473787}"/>
              </a:ext>
            </a:extLst>
          </p:cNvPr>
          <p:cNvSpPr>
            <a:spLocks noGrp="1"/>
          </p:cNvSpPr>
          <p:nvPr>
            <p:ph type="title"/>
          </p:nvPr>
        </p:nvSpPr>
        <p:spPr/>
        <p:txBody>
          <a:bodyPr/>
          <a:lstStyle/>
          <a:p>
            <a:r>
              <a:rPr lang="en-US" dirty="0"/>
              <a:t>Joining branch example – Morphine</a:t>
            </a:r>
          </a:p>
        </p:txBody>
      </p:sp>
      <p:pic>
        <p:nvPicPr>
          <p:cNvPr id="5" name="Content Placeholder 4" descr="Diagram, schematic&#10;&#10;Description automatically generated">
            <a:extLst>
              <a:ext uri="{FF2B5EF4-FFF2-40B4-BE49-F238E27FC236}">
                <a16:creationId xmlns:a16="http://schemas.microsoft.com/office/drawing/2014/main" id="{45653F8F-46B7-4061-974F-CC0DC6C81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116" y="2099072"/>
            <a:ext cx="4040460" cy="3030345"/>
          </a:xfrm>
        </p:spPr>
      </p:pic>
      <p:sp>
        <p:nvSpPr>
          <p:cNvPr id="8" name="TextBox 7">
            <a:extLst>
              <a:ext uri="{FF2B5EF4-FFF2-40B4-BE49-F238E27FC236}">
                <a16:creationId xmlns:a16="http://schemas.microsoft.com/office/drawing/2014/main" id="{2835AC34-7DA9-4983-A040-21C0FBEAA4CC}"/>
              </a:ext>
            </a:extLst>
          </p:cNvPr>
          <p:cNvSpPr txBox="1"/>
          <p:nvPr/>
        </p:nvSpPr>
        <p:spPr>
          <a:xfrm>
            <a:off x="3690256" y="2028147"/>
            <a:ext cx="8588829"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CN1CC[C@]23C4=C5C=CC(O)=C4O[C@H]2[C@@H](O)C=C[C@H]3[C@H]1C5</a:t>
            </a:r>
          </a:p>
        </p:txBody>
      </p:sp>
      <p:pic>
        <p:nvPicPr>
          <p:cNvPr id="9" name="Picture 2" descr="See the source image">
            <a:extLst>
              <a:ext uri="{FF2B5EF4-FFF2-40B4-BE49-F238E27FC236}">
                <a16:creationId xmlns:a16="http://schemas.microsoft.com/office/drawing/2014/main" id="{03DAEED5-83B5-4CE0-A4C2-FDA11FD2D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981" y="2748584"/>
            <a:ext cx="3039334" cy="258361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717415F-33C5-4F0A-8ECB-906FF98DE70A}"/>
              </a:ext>
            </a:extLst>
          </p:cNvPr>
          <p:cNvSpPr/>
          <p:nvPr/>
        </p:nvSpPr>
        <p:spPr>
          <a:xfrm>
            <a:off x="5127171" y="3298372"/>
            <a:ext cx="2383971" cy="664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SMILES graphically</a:t>
            </a:r>
          </a:p>
        </p:txBody>
      </p:sp>
      <p:sp>
        <p:nvSpPr>
          <p:cNvPr id="11" name="TextBox 10">
            <a:extLst>
              <a:ext uri="{FF2B5EF4-FFF2-40B4-BE49-F238E27FC236}">
                <a16:creationId xmlns:a16="http://schemas.microsoft.com/office/drawing/2014/main" id="{1A740E75-A0C4-4BC9-83D5-A3D0056F2427}"/>
              </a:ext>
            </a:extLst>
          </p:cNvPr>
          <p:cNvSpPr txBox="1"/>
          <p:nvPr/>
        </p:nvSpPr>
        <p:spPr>
          <a:xfrm>
            <a:off x="1086394" y="4994739"/>
            <a:ext cx="6294120" cy="1200329"/>
          </a:xfrm>
          <a:prstGeom prst="rect">
            <a:avLst/>
          </a:prstGeom>
          <a:noFill/>
        </p:spPr>
        <p:txBody>
          <a:bodyPr wrap="square" rtlCol="0">
            <a:spAutoFit/>
          </a:bodyPr>
          <a:lstStyle/>
          <a:p>
            <a:r>
              <a:rPr lang="en-US" dirty="0"/>
              <a:t>Derivatives of morphine examples – different ring </a:t>
            </a:r>
            <a:r>
              <a:rPr lang="en-US" dirty="0" err="1"/>
              <a:t>joinings</a:t>
            </a:r>
            <a:r>
              <a:rPr lang="en-US" dirty="0"/>
              <a:t>, simple change NCH3 -&gt; CCH2 is 20x more potent</a:t>
            </a:r>
          </a:p>
          <a:p>
            <a:endParaRPr lang="en-US" dirty="0"/>
          </a:p>
          <a:p>
            <a:r>
              <a:rPr lang="en-US" dirty="0"/>
              <a:t>Implemented in GA at single line expression level</a:t>
            </a:r>
          </a:p>
        </p:txBody>
      </p:sp>
    </p:spTree>
    <p:extLst>
      <p:ext uri="{BB962C8B-B14F-4D97-AF65-F5344CB8AC3E}">
        <p14:creationId xmlns:p14="http://schemas.microsoft.com/office/powerpoint/2010/main" val="180806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2DB6-520D-448B-957F-FE7CD1470EB7}"/>
              </a:ext>
            </a:extLst>
          </p:cNvPr>
          <p:cNvSpPr>
            <a:spLocks noGrp="1"/>
          </p:cNvSpPr>
          <p:nvPr>
            <p:ph type="title"/>
          </p:nvPr>
        </p:nvSpPr>
        <p:spPr>
          <a:xfrm>
            <a:off x="1097280" y="643798"/>
            <a:ext cx="10058400" cy="899260"/>
          </a:xfrm>
        </p:spPr>
        <p:txBody>
          <a:bodyPr/>
          <a:lstStyle/>
          <a:p>
            <a:r>
              <a:rPr lang="en-US" dirty="0"/>
              <a:t>Goal – find small molecules</a:t>
            </a:r>
          </a:p>
        </p:txBody>
      </p:sp>
      <p:sp>
        <p:nvSpPr>
          <p:cNvPr id="3" name="Content Placeholder 2">
            <a:extLst>
              <a:ext uri="{FF2B5EF4-FFF2-40B4-BE49-F238E27FC236}">
                <a16:creationId xmlns:a16="http://schemas.microsoft.com/office/drawing/2014/main" id="{214F0121-D51D-4CEA-8146-CB2689AE30F8}"/>
              </a:ext>
            </a:extLst>
          </p:cNvPr>
          <p:cNvSpPr>
            <a:spLocks noGrp="1"/>
          </p:cNvSpPr>
          <p:nvPr>
            <p:ph idx="1"/>
          </p:nvPr>
        </p:nvSpPr>
        <p:spPr>
          <a:xfrm>
            <a:off x="1097280" y="1894841"/>
            <a:ext cx="10226040" cy="4582159"/>
          </a:xfrm>
        </p:spPr>
        <p:txBody>
          <a:bodyPr>
            <a:normAutofit fontScale="92500" lnSpcReduction="20000"/>
          </a:bodyPr>
          <a:lstStyle/>
          <a:p>
            <a:r>
              <a:rPr lang="en-US" dirty="0"/>
              <a:t>Find the binders to a protein that have the least dissociation from a protein with user specified 	ligand restrictions (type of sites, site geometry and glycan structure, specificity, size, polar/non-	polarity, hydrophobicity, glycan substructure, …)</a:t>
            </a:r>
          </a:p>
          <a:p>
            <a:r>
              <a:rPr lang="en-US" dirty="0"/>
              <a:t>Drug design can require:</a:t>
            </a:r>
          </a:p>
          <a:p>
            <a:r>
              <a:rPr lang="en-US" dirty="0"/>
              <a:t>           </a:t>
            </a:r>
            <a:r>
              <a:rPr lang="en-US" u="sng" dirty="0"/>
              <a:t>1) search for small molecules that bind and inhibit other protein interactions</a:t>
            </a:r>
          </a:p>
          <a:p>
            <a:r>
              <a:rPr lang="en-US" dirty="0"/>
              <a:t>           2) screening of such candidates for toxicity, effectiveness, and synthesis </a:t>
            </a:r>
          </a:p>
          <a:p>
            <a:r>
              <a:rPr lang="en-US" dirty="0"/>
              <a:t>This work addresses 1) finding best fits of small molecules from physical and binding geometric properties</a:t>
            </a:r>
          </a:p>
          <a:p>
            <a:pPr marL="0" indent="0">
              <a:buNone/>
            </a:pPr>
            <a:r>
              <a:rPr lang="en-US" dirty="0"/>
              <a:t>  </a:t>
            </a:r>
          </a:p>
          <a:p>
            <a:pPr marL="0" indent="0">
              <a:buNone/>
            </a:pPr>
            <a:r>
              <a:rPr lang="en-US" dirty="0"/>
              <a:t>Flexible in definition of ‘good’ binding or dissociation</a:t>
            </a:r>
          </a:p>
          <a:p>
            <a:r>
              <a:rPr lang="en-US" dirty="0"/>
              <a:t>Searches very large space of possible candidates and returns a list </a:t>
            </a:r>
          </a:p>
          <a:p>
            <a:r>
              <a:rPr lang="en-US" dirty="0"/>
              <a:t>Uses state-of-the-art in docking and physically real sets of interactions, e.g., force field at atomic scale</a:t>
            </a:r>
          </a:p>
        </p:txBody>
      </p:sp>
    </p:spTree>
    <p:extLst>
      <p:ext uri="{BB962C8B-B14F-4D97-AF65-F5344CB8AC3E}">
        <p14:creationId xmlns:p14="http://schemas.microsoft.com/office/powerpoint/2010/main" val="352518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6B76-45AD-4DFF-8D87-28FDCA78BDA8}"/>
              </a:ext>
            </a:extLst>
          </p:cNvPr>
          <p:cNvSpPr>
            <a:spLocks noGrp="1"/>
          </p:cNvSpPr>
          <p:nvPr>
            <p:ph type="title"/>
          </p:nvPr>
        </p:nvSpPr>
        <p:spPr>
          <a:xfrm>
            <a:off x="1097280" y="286603"/>
            <a:ext cx="10736654" cy="1450757"/>
          </a:xfrm>
        </p:spPr>
        <p:txBody>
          <a:bodyPr/>
          <a:lstStyle/>
          <a:p>
            <a:r>
              <a:rPr lang="en-US" dirty="0"/>
              <a:t>Several glycan, ligand databases and  tools - details</a:t>
            </a:r>
          </a:p>
        </p:txBody>
      </p:sp>
      <p:sp>
        <p:nvSpPr>
          <p:cNvPr id="3" name="Content Placeholder 2">
            <a:extLst>
              <a:ext uri="{FF2B5EF4-FFF2-40B4-BE49-F238E27FC236}">
                <a16:creationId xmlns:a16="http://schemas.microsoft.com/office/drawing/2014/main" id="{0261E506-D2D7-4796-B35D-A58A568AC4BA}"/>
              </a:ext>
            </a:extLst>
          </p:cNvPr>
          <p:cNvSpPr>
            <a:spLocks noGrp="1"/>
          </p:cNvSpPr>
          <p:nvPr>
            <p:ph idx="1"/>
          </p:nvPr>
        </p:nvSpPr>
        <p:spPr>
          <a:xfrm>
            <a:off x="1097279" y="1992087"/>
            <a:ext cx="10256521" cy="4397829"/>
          </a:xfrm>
        </p:spPr>
        <p:txBody>
          <a:bodyPr>
            <a:normAutofit fontScale="92500" lnSpcReduction="20000"/>
          </a:bodyPr>
          <a:lstStyle/>
          <a:p>
            <a:pPr marL="0" indent="0" algn="l">
              <a:buNone/>
            </a:pPr>
            <a:r>
              <a:rPr lang="sv-SE" dirty="0"/>
              <a:t>PubChem:  </a:t>
            </a:r>
            <a:r>
              <a:rPr lang="en-US" b="0" i="0" dirty="0">
                <a:solidFill>
                  <a:srgbClr val="006621"/>
                </a:solidFill>
                <a:effectLst/>
                <a:latin typeface="Roboto"/>
              </a:rPr>
              <a:t>https://pubchem.ncbi.nlm.nih.gov</a:t>
            </a:r>
            <a:endParaRPr lang="sv-SE" dirty="0"/>
          </a:p>
          <a:p>
            <a:pPr marL="0" indent="0">
              <a:buNone/>
            </a:pPr>
            <a:r>
              <a:rPr lang="sv-SE" dirty="0"/>
              <a:t>Glycam: http://www.glycam.org </a:t>
            </a:r>
          </a:p>
          <a:p>
            <a:pPr marL="0" indent="0">
              <a:buNone/>
            </a:pPr>
            <a:r>
              <a:rPr lang="sv-SE" dirty="0"/>
              <a:t>GlyGen:  https://</a:t>
            </a:r>
            <a:r>
              <a:rPr lang="en-US" dirty="0">
                <a:hlinkClick r:id="rId2"/>
              </a:rPr>
              <a:t>glygen.org</a:t>
            </a:r>
            <a:endParaRPr lang="sv-SE" dirty="0"/>
          </a:p>
          <a:p>
            <a:pPr marL="0" indent="0">
              <a:buNone/>
            </a:pPr>
            <a:r>
              <a:rPr lang="sv-SE" dirty="0"/>
              <a:t>MonosaccharideDB:  http://www.monosaccharidedb.org/start.action </a:t>
            </a:r>
          </a:p>
          <a:p>
            <a:pPr marL="0" indent="0">
              <a:buNone/>
            </a:pPr>
            <a:r>
              <a:rPr lang="sv-SE" dirty="0"/>
              <a:t>Zhang Lab ligand-protein binding databse (~25K): </a:t>
            </a:r>
            <a:r>
              <a:rPr lang="sv-SE" dirty="0">
                <a:hlinkClick r:id="rId3"/>
              </a:rPr>
              <a:t>https://zhanglab.ccmb.med.umich.edu/BioLiP/</a:t>
            </a:r>
            <a:r>
              <a:rPr lang="sv-SE" dirty="0"/>
              <a:t> </a:t>
            </a:r>
          </a:p>
          <a:p>
            <a:pPr marL="0" indent="0">
              <a:buNone/>
            </a:pPr>
            <a:r>
              <a:rPr lang="sv-SE" dirty="0"/>
              <a:t>Bryce Computational Biophysics and Drug Design: </a:t>
            </a:r>
            <a:r>
              <a:rPr lang="en-US" dirty="0">
                <a:hlinkClick r:id="rId4"/>
              </a:rPr>
              <a:t>http://research.bmh.manchester.ac.uk/bryce</a:t>
            </a:r>
            <a:endParaRPr lang="en-US" dirty="0"/>
          </a:p>
          <a:p>
            <a:pPr marL="0" indent="0">
              <a:buNone/>
            </a:pPr>
            <a:r>
              <a:rPr lang="en-US" dirty="0" err="1"/>
              <a:t>etc</a:t>
            </a:r>
            <a:r>
              <a:rPr lang="en-US" dirty="0"/>
              <a:t>…</a:t>
            </a:r>
          </a:p>
          <a:p>
            <a:pPr marL="0" indent="0">
              <a:buNone/>
            </a:pPr>
            <a:endParaRPr lang="en-US" dirty="0"/>
          </a:p>
          <a:p>
            <a:pPr marL="0" indent="0">
              <a:buNone/>
            </a:pPr>
            <a:r>
              <a:rPr lang="en-US" dirty="0"/>
              <a:t>Amber,  </a:t>
            </a:r>
            <a:r>
              <a:rPr lang="en-US" dirty="0" err="1"/>
              <a:t>OpenMM</a:t>
            </a:r>
            <a:r>
              <a:rPr lang="en-US" dirty="0"/>
              <a:t>, Open Babel, …</a:t>
            </a:r>
            <a:endParaRPr lang="sv-SE" dirty="0"/>
          </a:p>
          <a:p>
            <a:pPr marL="0" indent="0">
              <a:buNone/>
            </a:pPr>
            <a:r>
              <a:rPr lang="sv-SE" dirty="0"/>
              <a:t>UPAC</a:t>
            </a:r>
          </a:p>
        </p:txBody>
      </p:sp>
    </p:spTree>
    <p:extLst>
      <p:ext uri="{BB962C8B-B14F-4D97-AF65-F5344CB8AC3E}">
        <p14:creationId xmlns:p14="http://schemas.microsoft.com/office/powerpoint/2010/main" val="423414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863E-A6A9-4EFF-9574-8A8FB9ECE956}"/>
              </a:ext>
            </a:extLst>
          </p:cNvPr>
          <p:cNvSpPr>
            <a:spLocks noGrp="1"/>
          </p:cNvSpPr>
          <p:nvPr>
            <p:ph type="title"/>
          </p:nvPr>
        </p:nvSpPr>
        <p:spPr/>
        <p:txBody>
          <a:bodyPr/>
          <a:lstStyle/>
          <a:p>
            <a:r>
              <a:rPr lang="en-US" dirty="0"/>
              <a:t>Flexibility and Conformational aspects - details</a:t>
            </a:r>
          </a:p>
        </p:txBody>
      </p:sp>
      <p:sp>
        <p:nvSpPr>
          <p:cNvPr id="3" name="Content Placeholder 2">
            <a:extLst>
              <a:ext uri="{FF2B5EF4-FFF2-40B4-BE49-F238E27FC236}">
                <a16:creationId xmlns:a16="http://schemas.microsoft.com/office/drawing/2014/main" id="{7CE80317-26A9-43E2-AEAB-59F774EF6C6A}"/>
              </a:ext>
            </a:extLst>
          </p:cNvPr>
          <p:cNvSpPr>
            <a:spLocks noGrp="1"/>
          </p:cNvSpPr>
          <p:nvPr>
            <p:ph idx="1"/>
          </p:nvPr>
        </p:nvSpPr>
        <p:spPr>
          <a:xfrm>
            <a:off x="1097280" y="2108202"/>
            <a:ext cx="10150728" cy="3893104"/>
          </a:xfrm>
        </p:spPr>
        <p:txBody>
          <a:bodyPr>
            <a:normAutofit fontScale="92500" lnSpcReduction="20000"/>
          </a:bodyPr>
          <a:lstStyle/>
          <a:p>
            <a:r>
              <a:rPr lang="en-US" dirty="0"/>
              <a:t> </a:t>
            </a:r>
            <a:r>
              <a:rPr lang="en-US" dirty="0" err="1"/>
              <a:t>AutoDock</a:t>
            </a:r>
            <a:r>
              <a:rPr lang="en-US" dirty="0"/>
              <a:t>, Vina-Carb, </a:t>
            </a:r>
            <a:r>
              <a:rPr lang="en-US" dirty="0" err="1"/>
              <a:t>AutoDock</a:t>
            </a:r>
            <a:r>
              <a:rPr lang="en-US" dirty="0"/>
              <a:t> Vina </a:t>
            </a:r>
          </a:p>
          <a:p>
            <a:pPr lvl="1"/>
            <a:r>
              <a:rPr lang="en-US" dirty="0"/>
              <a:t>Scans through </a:t>
            </a:r>
            <a:r>
              <a:rPr lang="en-US" dirty="0" err="1"/>
              <a:t>glycosydic</a:t>
            </a:r>
            <a:r>
              <a:rPr lang="en-US" dirty="0"/>
              <a:t> dihedral angles to find geometry of the bound small molecule</a:t>
            </a:r>
          </a:p>
          <a:p>
            <a:pPr lvl="1"/>
            <a:r>
              <a:rPr lang="en-US" dirty="0"/>
              <a:t>Finds possible poses, i.e., epitopes, from given bound state </a:t>
            </a:r>
          </a:p>
          <a:p>
            <a:pPr lvl="1"/>
            <a:r>
              <a:rPr lang="en-US" dirty="0"/>
              <a:t>Can be used in finding binding properties to –user defined local protein regions- </a:t>
            </a:r>
          </a:p>
          <a:p>
            <a:pPr lvl="1"/>
            <a:r>
              <a:rPr lang="en-US" dirty="0"/>
              <a:t>Local regions -&gt; target site specificity </a:t>
            </a:r>
          </a:p>
          <a:p>
            <a:pPr marL="201168" lvl="1" indent="0">
              <a:buNone/>
            </a:pPr>
            <a:endParaRPr lang="en-US" dirty="0"/>
          </a:p>
          <a:p>
            <a:pPr marL="201168" lvl="1" indent="0">
              <a:buNone/>
            </a:pPr>
            <a:r>
              <a:rPr lang="en-US" dirty="0"/>
              <a:t>Protein has different states or conformation, each conformation is treated separately in the running of the GA to find conformation specific ligand binders</a:t>
            </a:r>
          </a:p>
          <a:p>
            <a:pPr marL="201168" lvl="1" indent="0">
              <a:buNone/>
            </a:pPr>
            <a:r>
              <a:rPr lang="en-US" dirty="0"/>
              <a:t> </a:t>
            </a:r>
          </a:p>
          <a:p>
            <a:pPr marL="201168" lvl="1" indent="0">
              <a:buNone/>
            </a:pPr>
            <a:r>
              <a:rPr lang="en-US" dirty="0"/>
              <a:t>Population of conformations not generally known but can be used to improve effective action of ligand binding by incorporating conformation dependent binding (i.e. proportions of ligands used to interact with the population proportions of protein states).</a:t>
            </a:r>
          </a:p>
          <a:p>
            <a:pPr marL="201168" lvl="1" indent="0">
              <a:buNone/>
            </a:pPr>
            <a:endParaRPr lang="en-US" dirty="0"/>
          </a:p>
          <a:p>
            <a:pPr marL="201168" lvl="1" indent="0">
              <a:buNone/>
            </a:pPr>
            <a:r>
              <a:rPr lang="en-US" dirty="0"/>
              <a:t>This is done with the blocked binding to other protein sites in order to improve ligand effectiveness w/o unwanted biological interactions</a:t>
            </a:r>
          </a:p>
          <a:p>
            <a:pPr marL="201168" lvl="1" indent="0">
              <a:buNone/>
            </a:pPr>
            <a:endParaRPr lang="en-US" dirty="0"/>
          </a:p>
          <a:p>
            <a:endParaRPr lang="en-US" dirty="0"/>
          </a:p>
        </p:txBody>
      </p:sp>
    </p:spTree>
    <p:extLst>
      <p:ext uri="{BB962C8B-B14F-4D97-AF65-F5344CB8AC3E}">
        <p14:creationId xmlns:p14="http://schemas.microsoft.com/office/powerpoint/2010/main" val="285490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472-19A3-45A7-9ACF-0FCB20D6148D}"/>
              </a:ext>
            </a:extLst>
          </p:cNvPr>
          <p:cNvSpPr>
            <a:spLocks noGrp="1"/>
          </p:cNvSpPr>
          <p:nvPr>
            <p:ph type="title"/>
          </p:nvPr>
        </p:nvSpPr>
        <p:spPr/>
        <p:txBody>
          <a:bodyPr/>
          <a:lstStyle/>
          <a:p>
            <a:r>
              <a:rPr lang="en-US" dirty="0"/>
              <a:t>Monosaccharide Chromosomal Complexity</a:t>
            </a:r>
          </a:p>
        </p:txBody>
      </p:sp>
      <p:sp>
        <p:nvSpPr>
          <p:cNvPr id="3" name="Content Placeholder 2">
            <a:extLst>
              <a:ext uri="{FF2B5EF4-FFF2-40B4-BE49-F238E27FC236}">
                <a16:creationId xmlns:a16="http://schemas.microsoft.com/office/drawing/2014/main" id="{15870F8D-00EC-4965-8EEA-9EB860699288}"/>
              </a:ext>
            </a:extLst>
          </p:cNvPr>
          <p:cNvSpPr>
            <a:spLocks noGrp="1"/>
          </p:cNvSpPr>
          <p:nvPr>
            <p:ph idx="1"/>
          </p:nvPr>
        </p:nvSpPr>
        <p:spPr>
          <a:xfrm>
            <a:off x="1097280" y="2052781"/>
            <a:ext cx="10291156" cy="4154055"/>
          </a:xfrm>
        </p:spPr>
        <p:txBody>
          <a:bodyPr>
            <a:normAutofit fontScale="92500" lnSpcReduction="20000"/>
          </a:bodyPr>
          <a:lstStyle/>
          <a:p>
            <a:pPr marL="0" indent="0">
              <a:buNone/>
            </a:pPr>
            <a:r>
              <a:rPr lang="en-US" dirty="0"/>
              <a:t>      </a:t>
            </a:r>
            <a:r>
              <a:rPr lang="en-US" sz="2000" dirty="0" err="1"/>
              <a:t>N_rt</a:t>
            </a:r>
            <a:r>
              <a:rPr lang="en-US" sz="2000" dirty="0"/>
              <a:t> Residue types: monosaccharides (includes L,D isomers and </a:t>
            </a:r>
            <a:r>
              <a:rPr lang="en-US" sz="2000" dirty="0" err="1"/>
              <a:t>alpha,beta</a:t>
            </a:r>
            <a:r>
              <a:rPr lang="en-US" sz="2000" dirty="0"/>
              <a:t> configurations)</a:t>
            </a:r>
          </a:p>
          <a:p>
            <a:pPr marL="0" indent="0">
              <a:buNone/>
            </a:pPr>
            <a:r>
              <a:rPr lang="en-US" sz="2000" dirty="0"/>
              <a:t>	generalizable to mammalian and eukaryotic glycans </a:t>
            </a:r>
          </a:p>
          <a:p>
            <a:pPr marL="201168" lvl="1" indent="0">
              <a:buNone/>
            </a:pPr>
            <a:endParaRPr lang="en-US" sz="1800" dirty="0"/>
          </a:p>
          <a:p>
            <a:pPr marL="201168" lvl="1" indent="0">
              <a:buNone/>
            </a:pPr>
            <a:r>
              <a:rPr lang="en-US" sz="1800" dirty="0"/>
              <a:t>   </a:t>
            </a:r>
            <a:r>
              <a:rPr lang="en-US" sz="1800" dirty="0" err="1"/>
              <a:t>N_ll</a:t>
            </a:r>
            <a:r>
              <a:rPr lang="en-US" sz="1800" dirty="0"/>
              <a:t>  Linkage locations: linkage number </a:t>
            </a:r>
          </a:p>
          <a:p>
            <a:endParaRPr lang="en-US" sz="2000" dirty="0"/>
          </a:p>
          <a:p>
            <a:r>
              <a:rPr lang="en-US" sz="2000" dirty="0"/>
              <a:t>complexity of N residues:   </a:t>
            </a:r>
            <a:r>
              <a:rPr lang="en-US" sz="2000" dirty="0" err="1"/>
              <a:t>N_tot</a:t>
            </a:r>
            <a:r>
              <a:rPr lang="en-US" sz="2000" dirty="0"/>
              <a:t> ~ </a:t>
            </a:r>
            <a:r>
              <a:rPr lang="en-US" sz="2000" dirty="0" err="1"/>
              <a:t>N_rt^N</a:t>
            </a:r>
            <a:r>
              <a:rPr lang="en-US" sz="2000" dirty="0"/>
              <a:t> </a:t>
            </a:r>
            <a:r>
              <a:rPr lang="en-US" sz="2000" dirty="0" err="1"/>
              <a:t>N_ll</a:t>
            </a:r>
            <a:r>
              <a:rPr lang="en-US" sz="2000" dirty="0"/>
              <a:t>^(N-1)</a:t>
            </a:r>
          </a:p>
          <a:p>
            <a:pPr marL="0" indent="0">
              <a:buNone/>
            </a:pPr>
            <a:endParaRPr lang="en-US" dirty="0"/>
          </a:p>
          <a:p>
            <a:pPr marL="0" indent="0">
              <a:buNone/>
            </a:pPr>
            <a:r>
              <a:rPr lang="en-US" dirty="0"/>
              <a:t>Grows exponentially in N</a:t>
            </a:r>
          </a:p>
          <a:p>
            <a:pPr marL="0" indent="0">
              <a:buNone/>
            </a:pPr>
            <a:r>
              <a:rPr lang="en-US" dirty="0"/>
              <a:t>Branching also is included – exact count and enumeration is known</a:t>
            </a:r>
          </a:p>
          <a:p>
            <a:pPr marL="0" indent="0">
              <a:buNone/>
            </a:pPr>
            <a:r>
              <a:rPr lang="en-US" dirty="0" err="1"/>
              <a:t>Glycam</a:t>
            </a:r>
            <a:r>
              <a:rPr lang="en-US" dirty="0"/>
              <a:t> and </a:t>
            </a:r>
            <a:r>
              <a:rPr lang="en-US" dirty="0" err="1"/>
              <a:t>MonosaccharideDB</a:t>
            </a:r>
            <a:r>
              <a:rPr lang="en-US" dirty="0"/>
              <a:t> presented next – residue base set is </a:t>
            </a:r>
            <a:r>
              <a:rPr lang="en-US" i="1" dirty="0"/>
              <a:t>expandable</a:t>
            </a:r>
          </a:p>
          <a:p>
            <a:pPr marL="0" indent="0">
              <a:buNone/>
            </a:pPr>
            <a:endParaRPr lang="en-US" dirty="0"/>
          </a:p>
        </p:txBody>
      </p:sp>
    </p:spTree>
    <p:extLst>
      <p:ext uri="{BB962C8B-B14F-4D97-AF65-F5344CB8AC3E}">
        <p14:creationId xmlns:p14="http://schemas.microsoft.com/office/powerpoint/2010/main" val="197297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557C-9AFE-44BD-AA5A-EF1AEAAE9CFC}"/>
              </a:ext>
            </a:extLst>
          </p:cNvPr>
          <p:cNvSpPr>
            <a:spLocks noGrp="1"/>
          </p:cNvSpPr>
          <p:nvPr>
            <p:ph type="title"/>
          </p:nvPr>
        </p:nvSpPr>
        <p:spPr>
          <a:xfrm>
            <a:off x="1097280" y="929549"/>
            <a:ext cx="10058400" cy="702305"/>
          </a:xfrm>
        </p:spPr>
        <p:txBody>
          <a:bodyPr>
            <a:normAutofit fontScale="90000"/>
          </a:bodyPr>
          <a:lstStyle/>
          <a:p>
            <a:r>
              <a:rPr lang="en-US" dirty="0" err="1"/>
              <a:t>Glycam</a:t>
            </a:r>
            <a:r>
              <a:rPr lang="en-US" dirty="0"/>
              <a:t> </a:t>
            </a:r>
          </a:p>
        </p:txBody>
      </p:sp>
      <p:sp>
        <p:nvSpPr>
          <p:cNvPr id="3" name="Content Placeholder 2">
            <a:extLst>
              <a:ext uri="{FF2B5EF4-FFF2-40B4-BE49-F238E27FC236}">
                <a16:creationId xmlns:a16="http://schemas.microsoft.com/office/drawing/2014/main" id="{9E81B137-CFD2-4D15-96FA-67A30BBC0F6A}"/>
              </a:ext>
            </a:extLst>
          </p:cNvPr>
          <p:cNvSpPr>
            <a:spLocks noGrp="1"/>
          </p:cNvSpPr>
          <p:nvPr>
            <p:ph idx="1"/>
          </p:nvPr>
        </p:nvSpPr>
        <p:spPr/>
        <p:txBody>
          <a:bodyPr/>
          <a:lstStyle/>
          <a:p>
            <a:r>
              <a:rPr lang="en-US" dirty="0">
                <a:hlinkClick r:id="rId2"/>
              </a:rPr>
              <a:t>https://glycam.org</a:t>
            </a:r>
            <a:r>
              <a:rPr lang="en-US" dirty="0"/>
              <a:t>	</a:t>
            </a:r>
          </a:p>
          <a:p>
            <a:pPr marL="0" indent="0">
              <a:buNone/>
            </a:pPr>
            <a:r>
              <a:rPr lang="en-US" dirty="0"/>
              <a:t>29 residue types               </a:t>
            </a:r>
          </a:p>
          <a:p>
            <a:pPr marL="0" indent="0">
              <a:buNone/>
            </a:pPr>
            <a:r>
              <a:rPr lang="en-US" dirty="0"/>
              <a:t>L-, D- isomers</a:t>
            </a:r>
          </a:p>
          <a:p>
            <a:pPr marL="0" indent="0">
              <a:buNone/>
            </a:pPr>
            <a:r>
              <a:rPr lang="en-US" dirty="0"/>
              <a:t>alpha-, beta- configuration </a:t>
            </a:r>
          </a:p>
          <a:p>
            <a:pPr marL="0" indent="0">
              <a:buNone/>
            </a:pPr>
            <a:r>
              <a:rPr lang="en-US" dirty="0"/>
              <a:t>p, f ring </a:t>
            </a:r>
          </a:p>
        </p:txBody>
      </p:sp>
      <p:sp>
        <p:nvSpPr>
          <p:cNvPr id="4" name="TextBox 3">
            <a:extLst>
              <a:ext uri="{FF2B5EF4-FFF2-40B4-BE49-F238E27FC236}">
                <a16:creationId xmlns:a16="http://schemas.microsoft.com/office/drawing/2014/main" id="{77B31975-B6E5-4C9E-AC25-122DACAC4826}"/>
              </a:ext>
            </a:extLst>
          </p:cNvPr>
          <p:cNvSpPr txBox="1"/>
          <p:nvPr/>
        </p:nvSpPr>
        <p:spPr>
          <a:xfrm>
            <a:off x="5023413" y="2925868"/>
            <a:ext cx="5220183" cy="2585323"/>
          </a:xfrm>
          <a:prstGeom prst="rect">
            <a:avLst/>
          </a:prstGeom>
          <a:noFill/>
        </p:spPr>
        <p:txBody>
          <a:bodyPr wrap="square" rtlCol="0">
            <a:spAutoFit/>
          </a:bodyPr>
          <a:lstStyle/>
          <a:p>
            <a:r>
              <a:rPr lang="en-US" dirty="0"/>
              <a:t>Complexity: </a:t>
            </a:r>
            <a:r>
              <a:rPr lang="en-US" dirty="0" err="1"/>
              <a:t>N_tot</a:t>
            </a:r>
            <a:r>
              <a:rPr lang="en-US" dirty="0"/>
              <a:t> ~ 29^N 8^N 5^(N-1)</a:t>
            </a:r>
          </a:p>
          <a:p>
            <a:r>
              <a:rPr lang="en-US" dirty="0"/>
              <a:t>	    roughly 230^N 5^(N-1), less though</a:t>
            </a:r>
          </a:p>
          <a:p>
            <a:endParaRPr lang="en-US" dirty="0"/>
          </a:p>
          <a:p>
            <a:r>
              <a:rPr lang="en-US" dirty="0"/>
              <a:t>Use complete list of possibilities, number</a:t>
            </a:r>
          </a:p>
          <a:p>
            <a:r>
              <a:rPr lang="en-US" dirty="0"/>
              <a:t>            230 residue types, configs, isomers, </a:t>
            </a:r>
          </a:p>
          <a:p>
            <a:r>
              <a:rPr lang="en-US" dirty="0"/>
              <a:t>            linkages - 11, 12, 13, …</a:t>
            </a:r>
          </a:p>
          <a:p>
            <a:r>
              <a:rPr lang="en-US" dirty="0"/>
              <a:t>                             21, 22, 23, …</a:t>
            </a:r>
          </a:p>
          <a:p>
            <a:endParaRPr lang="en-US" dirty="0"/>
          </a:p>
          <a:p>
            <a:r>
              <a:rPr lang="en-US" dirty="0"/>
              <a:t>Could use </a:t>
            </a:r>
            <a:r>
              <a:rPr lang="en-US" dirty="0" err="1"/>
              <a:t>tleap</a:t>
            </a:r>
            <a:r>
              <a:rPr lang="en-US" dirty="0"/>
              <a:t> also in constructing glycan.</a:t>
            </a:r>
          </a:p>
        </p:txBody>
      </p:sp>
    </p:spTree>
    <p:extLst>
      <p:ext uri="{BB962C8B-B14F-4D97-AF65-F5344CB8AC3E}">
        <p14:creationId xmlns:p14="http://schemas.microsoft.com/office/powerpoint/2010/main" val="3336195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6857-9436-4997-8120-C240DDC36D86}"/>
              </a:ext>
            </a:extLst>
          </p:cNvPr>
          <p:cNvSpPr>
            <a:spLocks noGrp="1"/>
          </p:cNvSpPr>
          <p:nvPr>
            <p:ph type="title"/>
          </p:nvPr>
        </p:nvSpPr>
        <p:spPr/>
        <p:txBody>
          <a:bodyPr/>
          <a:lstStyle/>
          <a:p>
            <a:r>
              <a:rPr lang="en-US" dirty="0" err="1"/>
              <a:t>MonosaccharideDB</a:t>
            </a:r>
            <a:r>
              <a:rPr lang="en-US" dirty="0"/>
              <a:t> </a:t>
            </a:r>
          </a:p>
        </p:txBody>
      </p:sp>
      <p:sp>
        <p:nvSpPr>
          <p:cNvPr id="3" name="Content Placeholder 2">
            <a:extLst>
              <a:ext uri="{FF2B5EF4-FFF2-40B4-BE49-F238E27FC236}">
                <a16:creationId xmlns:a16="http://schemas.microsoft.com/office/drawing/2014/main" id="{CA104EF0-045B-451E-B7C2-264B7021D611}"/>
              </a:ext>
            </a:extLst>
          </p:cNvPr>
          <p:cNvSpPr>
            <a:spLocks noGrp="1"/>
          </p:cNvSpPr>
          <p:nvPr>
            <p:ph idx="1"/>
          </p:nvPr>
        </p:nvSpPr>
        <p:spPr>
          <a:xfrm>
            <a:off x="983673" y="2108201"/>
            <a:ext cx="10172007" cy="4181763"/>
          </a:xfrm>
        </p:spPr>
        <p:txBody>
          <a:bodyPr>
            <a:normAutofit/>
          </a:bodyPr>
          <a:lstStyle/>
          <a:p>
            <a:endParaRPr lang="pt-BR" dirty="0"/>
          </a:p>
          <a:p>
            <a:r>
              <a:rPr lang="pt-BR" dirty="0"/>
              <a:t>Database of monosaccharides (2016):  </a:t>
            </a:r>
          </a:p>
          <a:p>
            <a:r>
              <a:rPr lang="pt-BR" dirty="0"/>
              <a:t>    http://www.monosaccharidedb.org/</a:t>
            </a:r>
          </a:p>
          <a:p>
            <a:pPr marL="201168" lvl="1" indent="0">
              <a:buNone/>
            </a:pPr>
            <a:r>
              <a:rPr lang="pt-BR" dirty="0"/>
              <a:t>       N_rt=776 </a:t>
            </a:r>
          </a:p>
          <a:p>
            <a:r>
              <a:rPr lang="pt-BR" dirty="0"/>
              <a:t>   alpha-,beta- , L-,D- , ring types p,f</a:t>
            </a:r>
          </a:p>
          <a:p>
            <a:pPr marL="0" indent="0">
              <a:buNone/>
            </a:pPr>
            <a:endParaRPr lang="pt-BR" dirty="0"/>
          </a:p>
          <a:p>
            <a:pPr marL="201168" lvl="1" indent="0">
              <a:buNone/>
            </a:pPr>
            <a:r>
              <a:rPr lang="pt-BR" dirty="0"/>
              <a:t>      N = # residues</a:t>
            </a:r>
          </a:p>
          <a:p>
            <a:pPr marL="201168" lvl="1" indent="0">
              <a:buNone/>
            </a:pPr>
            <a:r>
              <a:rPr lang="pt-BR" dirty="0"/>
              <a:t>      N_rt=776 </a:t>
            </a:r>
            <a:r>
              <a:rPr lang="en-US" sz="1800" dirty="0"/>
              <a:t>:   </a:t>
            </a:r>
            <a:r>
              <a:rPr lang="en-US" sz="1800" dirty="0" err="1"/>
              <a:t>N_tot</a:t>
            </a:r>
            <a:r>
              <a:rPr lang="en-US" sz="1800" dirty="0"/>
              <a:t> ~ 1/5 (5 </a:t>
            </a:r>
            <a:r>
              <a:rPr lang="en-US" sz="1800" dirty="0" err="1"/>
              <a:t>N_rt</a:t>
            </a:r>
            <a:r>
              <a:rPr lang="en-US" sz="1800" dirty="0"/>
              <a:t>)^N</a:t>
            </a:r>
            <a:endParaRPr lang="pt-BR" dirty="0"/>
          </a:p>
          <a:p>
            <a:r>
              <a:rPr lang="en-US" dirty="0"/>
              <a:t>                                          </a:t>
            </a:r>
          </a:p>
        </p:txBody>
      </p:sp>
      <p:graphicFrame>
        <p:nvGraphicFramePr>
          <p:cNvPr id="6" name="Table 6">
            <a:extLst>
              <a:ext uri="{FF2B5EF4-FFF2-40B4-BE49-F238E27FC236}">
                <a16:creationId xmlns:a16="http://schemas.microsoft.com/office/drawing/2014/main" id="{6CAC8F4B-45BE-4DFE-94D5-33EB06F3EDF3}"/>
              </a:ext>
            </a:extLst>
          </p:cNvPr>
          <p:cNvGraphicFramePr>
            <a:graphicFrameLocks noGrp="1"/>
          </p:cNvGraphicFramePr>
          <p:nvPr>
            <p:extLst>
              <p:ext uri="{D42A27DB-BD31-4B8C-83A1-F6EECF244321}">
                <p14:modId xmlns:p14="http://schemas.microsoft.com/office/powerpoint/2010/main" val="4011016890"/>
              </p:ext>
            </p:extLst>
          </p:nvPr>
        </p:nvGraphicFramePr>
        <p:xfrm>
          <a:off x="5246234" y="2423766"/>
          <a:ext cx="580950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77505248"/>
                    </a:ext>
                  </a:extLst>
                </a:gridCol>
                <a:gridCol w="390843">
                  <a:extLst>
                    <a:ext uri="{9D8B030D-6E8A-4147-A177-3AD203B41FA5}">
                      <a16:colId xmlns:a16="http://schemas.microsoft.com/office/drawing/2014/main" val="255850500"/>
                    </a:ext>
                  </a:extLst>
                </a:gridCol>
                <a:gridCol w="2709333">
                  <a:extLst>
                    <a:ext uri="{9D8B030D-6E8A-4147-A177-3AD203B41FA5}">
                      <a16:colId xmlns:a16="http://schemas.microsoft.com/office/drawing/2014/main" val="75465373"/>
                    </a:ext>
                  </a:extLst>
                </a:gridCol>
              </a:tblGrid>
              <a:tr h="370840">
                <a:tc>
                  <a:txBody>
                    <a:bodyPr/>
                    <a:lstStyle/>
                    <a:p>
                      <a:r>
                        <a:rPr lang="en-US" dirty="0"/>
                        <a:t>Glycan structure</a:t>
                      </a:r>
                    </a:p>
                  </a:txBody>
                  <a:tcPr/>
                </a:tc>
                <a:tc>
                  <a:txBody>
                    <a:bodyPr/>
                    <a:lstStyle/>
                    <a:p>
                      <a:r>
                        <a:rPr lang="en-US" dirty="0"/>
                        <a:t>N</a:t>
                      </a:r>
                    </a:p>
                  </a:txBody>
                  <a:tcPr/>
                </a:tc>
                <a:tc>
                  <a:txBody>
                    <a:bodyPr/>
                    <a:lstStyle/>
                    <a:p>
                      <a:r>
                        <a:rPr lang="en-US" dirty="0"/>
                        <a:t>number</a:t>
                      </a:r>
                    </a:p>
                  </a:txBody>
                  <a:tcPr/>
                </a:tc>
                <a:extLst>
                  <a:ext uri="{0D108BD9-81ED-4DB2-BD59-A6C34878D82A}">
                    <a16:rowId xmlns:a16="http://schemas.microsoft.com/office/drawing/2014/main" val="531468916"/>
                  </a:ext>
                </a:extLst>
              </a:tr>
              <a:tr h="370840">
                <a:tc>
                  <a:txBody>
                    <a:bodyPr/>
                    <a:lstStyle/>
                    <a:p>
                      <a:r>
                        <a:rPr lang="en-US" dirty="0"/>
                        <a:t>Monosaccharide</a:t>
                      </a:r>
                    </a:p>
                  </a:txBody>
                  <a:tcPr/>
                </a:tc>
                <a:tc>
                  <a:txBody>
                    <a:bodyPr/>
                    <a:lstStyle/>
                    <a:p>
                      <a:r>
                        <a:rPr lang="en-US" dirty="0"/>
                        <a:t>1</a:t>
                      </a:r>
                    </a:p>
                  </a:txBody>
                  <a:tcPr/>
                </a:tc>
                <a:tc>
                  <a:txBody>
                    <a:bodyPr/>
                    <a:lstStyle/>
                    <a:p>
                      <a:r>
                        <a:rPr lang="en-US" dirty="0"/>
                        <a:t>776</a:t>
                      </a:r>
                    </a:p>
                  </a:txBody>
                  <a:tcPr/>
                </a:tc>
                <a:extLst>
                  <a:ext uri="{0D108BD9-81ED-4DB2-BD59-A6C34878D82A}">
                    <a16:rowId xmlns:a16="http://schemas.microsoft.com/office/drawing/2014/main" val="1630746533"/>
                  </a:ext>
                </a:extLst>
              </a:tr>
              <a:tr h="370840">
                <a:tc>
                  <a:txBody>
                    <a:bodyPr/>
                    <a:lstStyle/>
                    <a:p>
                      <a:r>
                        <a:rPr lang="en-US" dirty="0"/>
                        <a:t>Di-</a:t>
                      </a:r>
                    </a:p>
                  </a:txBody>
                  <a:tcPr/>
                </a:tc>
                <a:tc>
                  <a:txBody>
                    <a:bodyPr/>
                    <a:lstStyle/>
                    <a:p>
                      <a:r>
                        <a:rPr lang="en-US" dirty="0"/>
                        <a:t>2</a:t>
                      </a:r>
                    </a:p>
                  </a:txBody>
                  <a:tcPr/>
                </a:tc>
                <a:tc>
                  <a:txBody>
                    <a:bodyPr/>
                    <a:lstStyle/>
                    <a:p>
                      <a:r>
                        <a:rPr lang="en-US" dirty="0"/>
                        <a:t>4E+6</a:t>
                      </a:r>
                    </a:p>
                  </a:txBody>
                  <a:tcPr/>
                </a:tc>
                <a:extLst>
                  <a:ext uri="{0D108BD9-81ED-4DB2-BD59-A6C34878D82A}">
                    <a16:rowId xmlns:a16="http://schemas.microsoft.com/office/drawing/2014/main" val="4225878149"/>
                  </a:ext>
                </a:extLst>
              </a:tr>
              <a:tr h="370840">
                <a:tc>
                  <a:txBody>
                    <a:bodyPr/>
                    <a:lstStyle/>
                    <a:p>
                      <a:r>
                        <a:rPr lang="en-US" dirty="0"/>
                        <a:t>Tri-</a:t>
                      </a:r>
                    </a:p>
                  </a:txBody>
                  <a:tcPr/>
                </a:tc>
                <a:tc>
                  <a:txBody>
                    <a:bodyPr/>
                    <a:lstStyle/>
                    <a:p>
                      <a:r>
                        <a:rPr lang="en-US" dirty="0"/>
                        <a:t>3</a:t>
                      </a:r>
                    </a:p>
                  </a:txBody>
                  <a:tcPr/>
                </a:tc>
                <a:tc>
                  <a:txBody>
                    <a:bodyPr/>
                    <a:lstStyle/>
                    <a:p>
                      <a:r>
                        <a:rPr lang="en-US" dirty="0"/>
                        <a:t>2E+10</a:t>
                      </a:r>
                    </a:p>
                  </a:txBody>
                  <a:tcPr/>
                </a:tc>
                <a:extLst>
                  <a:ext uri="{0D108BD9-81ED-4DB2-BD59-A6C34878D82A}">
                    <a16:rowId xmlns:a16="http://schemas.microsoft.com/office/drawing/2014/main" val="837588524"/>
                  </a:ext>
                </a:extLst>
              </a:tr>
              <a:tr h="370840">
                <a:tc>
                  <a:txBody>
                    <a:bodyPr/>
                    <a:lstStyle/>
                    <a:p>
                      <a:r>
                        <a:rPr lang="en-US" dirty="0"/>
                        <a:t>Tetra-</a:t>
                      </a:r>
                    </a:p>
                  </a:txBody>
                  <a:tcPr/>
                </a:tc>
                <a:tc>
                  <a:txBody>
                    <a:bodyPr/>
                    <a:lstStyle/>
                    <a:p>
                      <a:r>
                        <a:rPr lang="en-US" dirty="0"/>
                        <a:t>4</a:t>
                      </a:r>
                    </a:p>
                  </a:txBody>
                  <a:tcPr/>
                </a:tc>
                <a:tc>
                  <a:txBody>
                    <a:bodyPr/>
                    <a:lstStyle/>
                    <a:p>
                      <a:r>
                        <a:rPr lang="en-US" dirty="0"/>
                        <a:t>8E+13</a:t>
                      </a:r>
                    </a:p>
                  </a:txBody>
                  <a:tcPr/>
                </a:tc>
                <a:extLst>
                  <a:ext uri="{0D108BD9-81ED-4DB2-BD59-A6C34878D82A}">
                    <a16:rowId xmlns:a16="http://schemas.microsoft.com/office/drawing/2014/main" val="679908193"/>
                  </a:ext>
                </a:extLst>
              </a:tr>
              <a:tr h="370840">
                <a:tc>
                  <a:txBody>
                    <a:bodyPr/>
                    <a:lstStyle/>
                    <a:p>
                      <a:r>
                        <a:rPr lang="en-US" dirty="0"/>
                        <a:t>Penta-</a:t>
                      </a:r>
                    </a:p>
                  </a:txBody>
                  <a:tcPr/>
                </a:tc>
                <a:tc>
                  <a:txBody>
                    <a:bodyPr/>
                    <a:lstStyle/>
                    <a:p>
                      <a:r>
                        <a:rPr lang="en-US" dirty="0"/>
                        <a:t>5</a:t>
                      </a:r>
                    </a:p>
                  </a:txBody>
                  <a:tcPr/>
                </a:tc>
                <a:tc>
                  <a:txBody>
                    <a:bodyPr/>
                    <a:lstStyle/>
                    <a:p>
                      <a:r>
                        <a:rPr lang="en-US" dirty="0"/>
                        <a:t>4E+17</a:t>
                      </a:r>
                    </a:p>
                  </a:txBody>
                  <a:tcPr/>
                </a:tc>
                <a:extLst>
                  <a:ext uri="{0D108BD9-81ED-4DB2-BD59-A6C34878D82A}">
                    <a16:rowId xmlns:a16="http://schemas.microsoft.com/office/drawing/2014/main" val="1674067609"/>
                  </a:ext>
                </a:extLst>
              </a:tr>
              <a:tr h="370840">
                <a:tc>
                  <a:txBody>
                    <a:bodyPr/>
                    <a:lstStyle/>
                    <a:p>
                      <a:r>
                        <a:rPr lang="en-US" dirty="0"/>
                        <a:t>Hexa-</a:t>
                      </a:r>
                    </a:p>
                  </a:txBody>
                  <a:tcPr/>
                </a:tc>
                <a:tc>
                  <a:txBody>
                    <a:bodyPr/>
                    <a:lstStyle/>
                    <a:p>
                      <a:r>
                        <a:rPr lang="en-US" dirty="0"/>
                        <a:t>6</a:t>
                      </a:r>
                    </a:p>
                  </a:txBody>
                  <a:tcPr/>
                </a:tc>
                <a:tc>
                  <a:txBody>
                    <a:bodyPr/>
                    <a:lstStyle/>
                    <a:p>
                      <a:r>
                        <a:rPr lang="en-US" dirty="0"/>
                        <a:t>2E+21</a:t>
                      </a:r>
                    </a:p>
                  </a:txBody>
                  <a:tcPr/>
                </a:tc>
                <a:extLst>
                  <a:ext uri="{0D108BD9-81ED-4DB2-BD59-A6C34878D82A}">
                    <a16:rowId xmlns:a16="http://schemas.microsoft.com/office/drawing/2014/main" val="3689444416"/>
                  </a:ext>
                </a:extLst>
              </a:tr>
              <a:tr h="370840">
                <a:tc>
                  <a:txBody>
                    <a:bodyPr/>
                    <a:lstStyle/>
                    <a:p>
                      <a:r>
                        <a:rPr lang="en-US" dirty="0"/>
                        <a:t>Hepta-</a:t>
                      </a:r>
                    </a:p>
                  </a:txBody>
                  <a:tcPr/>
                </a:tc>
                <a:tc>
                  <a:txBody>
                    <a:bodyPr/>
                    <a:lstStyle/>
                    <a:p>
                      <a:r>
                        <a:rPr lang="en-US" dirty="0"/>
                        <a:t>7</a:t>
                      </a:r>
                    </a:p>
                  </a:txBody>
                  <a:tcPr/>
                </a:tc>
                <a:tc>
                  <a:txBody>
                    <a:bodyPr/>
                    <a:lstStyle/>
                    <a:p>
                      <a:r>
                        <a:rPr lang="en-US" dirty="0"/>
                        <a:t>8E+24</a:t>
                      </a:r>
                    </a:p>
                  </a:txBody>
                  <a:tcPr/>
                </a:tc>
                <a:extLst>
                  <a:ext uri="{0D108BD9-81ED-4DB2-BD59-A6C34878D82A}">
                    <a16:rowId xmlns:a16="http://schemas.microsoft.com/office/drawing/2014/main" val="2089793844"/>
                  </a:ext>
                </a:extLst>
              </a:tr>
              <a:tr h="370840">
                <a:tc>
                  <a:txBody>
                    <a:bodyPr/>
                    <a:lstStyle/>
                    <a:p>
                      <a:r>
                        <a:rPr lang="en-US" dirty="0"/>
                        <a:t>Octa-</a:t>
                      </a:r>
                    </a:p>
                  </a:txBody>
                  <a:tcPr/>
                </a:tc>
                <a:tc>
                  <a:txBody>
                    <a:bodyPr/>
                    <a:lstStyle/>
                    <a:p>
                      <a:r>
                        <a:rPr lang="en-US" dirty="0"/>
                        <a:t>8</a:t>
                      </a:r>
                    </a:p>
                  </a:txBody>
                  <a:tcPr/>
                </a:tc>
                <a:tc>
                  <a:txBody>
                    <a:bodyPr/>
                    <a:lstStyle/>
                    <a:p>
                      <a:r>
                        <a:rPr lang="en-US" dirty="0"/>
                        <a:t>4E+28</a:t>
                      </a:r>
                    </a:p>
                  </a:txBody>
                  <a:tcPr/>
                </a:tc>
                <a:extLst>
                  <a:ext uri="{0D108BD9-81ED-4DB2-BD59-A6C34878D82A}">
                    <a16:rowId xmlns:a16="http://schemas.microsoft.com/office/drawing/2014/main" val="2832588121"/>
                  </a:ext>
                </a:extLst>
              </a:tr>
            </a:tbl>
          </a:graphicData>
        </a:graphic>
      </p:graphicFrame>
    </p:spTree>
    <p:extLst>
      <p:ext uri="{BB962C8B-B14F-4D97-AF65-F5344CB8AC3E}">
        <p14:creationId xmlns:p14="http://schemas.microsoft.com/office/powerpoint/2010/main" val="80979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08C2-3559-4659-B50A-86BDB6A341CF}"/>
              </a:ext>
            </a:extLst>
          </p:cNvPr>
          <p:cNvSpPr>
            <a:spLocks noGrp="1"/>
          </p:cNvSpPr>
          <p:nvPr>
            <p:ph type="title"/>
          </p:nvPr>
        </p:nvSpPr>
        <p:spPr/>
        <p:txBody>
          <a:bodyPr/>
          <a:lstStyle/>
          <a:p>
            <a:r>
              <a:rPr lang="en-US" dirty="0"/>
              <a:t>Search space</a:t>
            </a:r>
          </a:p>
        </p:txBody>
      </p:sp>
      <p:sp>
        <p:nvSpPr>
          <p:cNvPr id="3" name="Content Placeholder 2">
            <a:extLst>
              <a:ext uri="{FF2B5EF4-FFF2-40B4-BE49-F238E27FC236}">
                <a16:creationId xmlns:a16="http://schemas.microsoft.com/office/drawing/2014/main" id="{8061D257-8773-485C-989F-3DE460D154DE}"/>
              </a:ext>
            </a:extLst>
          </p:cNvPr>
          <p:cNvSpPr>
            <a:spLocks noGrp="1"/>
          </p:cNvSpPr>
          <p:nvPr>
            <p:ph idx="1"/>
          </p:nvPr>
        </p:nvSpPr>
        <p:spPr/>
        <p:txBody>
          <a:bodyPr>
            <a:normAutofit/>
          </a:bodyPr>
          <a:lstStyle/>
          <a:p>
            <a:endParaRPr lang="en-US" dirty="0"/>
          </a:p>
          <a:p>
            <a:r>
              <a:rPr lang="en-US" dirty="0"/>
              <a:t>10^30 is </a:t>
            </a:r>
            <a:r>
              <a:rPr lang="en-US" u="sng" dirty="0"/>
              <a:t>not a large number in search algorithms  </a:t>
            </a:r>
          </a:p>
          <a:p>
            <a:r>
              <a:rPr lang="en-US" dirty="0"/>
              <a:t>Enumeration of individuals is </a:t>
            </a:r>
            <a:r>
              <a:rPr lang="en-US" u="sng" dirty="0"/>
              <a:t>integer</a:t>
            </a:r>
            <a:r>
              <a:rPr lang="en-US" dirty="0"/>
              <a:t> based – glycan topology completely integer classified</a:t>
            </a:r>
          </a:p>
          <a:p>
            <a:r>
              <a:rPr lang="en-US" dirty="0"/>
              <a:t>Geometry of glycan determined by energy minimization and docking through rotating dihedrals</a:t>
            </a:r>
          </a:p>
          <a:p>
            <a:endParaRPr lang="en-US" dirty="0"/>
          </a:p>
          <a:p>
            <a:r>
              <a:rPr lang="en-US" dirty="0"/>
              <a:t>Glycan nomenclature is linear (also in branching) and physically closer to a chromosome in its  mutation and crossover in geometry, e.g. linearly correlated in glycan structure &lt;-&gt; chain of words</a:t>
            </a:r>
          </a:p>
          <a:p>
            <a:r>
              <a:rPr lang="en-US" dirty="0"/>
              <a:t>Search space is </a:t>
            </a:r>
            <a:r>
              <a:rPr lang="en-US" u="sng" dirty="0"/>
              <a:t>much larger </a:t>
            </a:r>
            <a:r>
              <a:rPr lang="en-US" dirty="0"/>
              <a:t>than proteins per glycan residue or amino acid (1000 vs 20 each N) </a:t>
            </a:r>
          </a:p>
        </p:txBody>
      </p:sp>
    </p:spTree>
    <p:extLst>
      <p:ext uri="{BB962C8B-B14F-4D97-AF65-F5344CB8AC3E}">
        <p14:creationId xmlns:p14="http://schemas.microsoft.com/office/powerpoint/2010/main" val="914909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7219-C094-4739-AC9B-90C922280020}"/>
              </a:ext>
            </a:extLst>
          </p:cNvPr>
          <p:cNvSpPr>
            <a:spLocks noGrp="1"/>
          </p:cNvSpPr>
          <p:nvPr>
            <p:ph type="title"/>
          </p:nvPr>
        </p:nvSpPr>
        <p:spPr/>
        <p:txBody>
          <a:bodyPr/>
          <a:lstStyle/>
          <a:p>
            <a:r>
              <a:rPr lang="en-US" dirty="0"/>
              <a:t>Crossover and Mutation</a:t>
            </a:r>
          </a:p>
        </p:txBody>
      </p:sp>
      <p:sp>
        <p:nvSpPr>
          <p:cNvPr id="3" name="Content Placeholder 2">
            <a:extLst>
              <a:ext uri="{FF2B5EF4-FFF2-40B4-BE49-F238E27FC236}">
                <a16:creationId xmlns:a16="http://schemas.microsoft.com/office/drawing/2014/main" id="{6963330F-377A-4946-9611-0C6B6E039C2D}"/>
              </a:ext>
            </a:extLst>
          </p:cNvPr>
          <p:cNvSpPr>
            <a:spLocks noGrp="1"/>
          </p:cNvSpPr>
          <p:nvPr>
            <p:ph idx="1"/>
          </p:nvPr>
        </p:nvSpPr>
        <p:spPr>
          <a:xfrm>
            <a:off x="808075" y="1955801"/>
            <a:ext cx="11033406" cy="4615596"/>
          </a:xfrm>
        </p:spPr>
        <p:txBody>
          <a:bodyPr>
            <a:normAutofit/>
          </a:bodyPr>
          <a:lstStyle/>
          <a:p>
            <a:r>
              <a:rPr lang="en-US" sz="2100" dirty="0"/>
              <a:t>Fundamental in evolving the population to a local or global minimum</a:t>
            </a:r>
          </a:p>
          <a:p>
            <a:r>
              <a:rPr lang="en-US" sz="2100" u="sng" dirty="0"/>
              <a:t>In general GA very many </a:t>
            </a:r>
            <a:r>
              <a:rPr lang="en-US" sz="2100" dirty="0"/>
              <a:t>types of crossover and mutation which are chosen effectiveness in particular problem</a:t>
            </a:r>
          </a:p>
          <a:p>
            <a:r>
              <a:rPr lang="en-US" sz="2100" dirty="0"/>
              <a:t>This GA uses molecular chemical processes as crossover and mutation.</a:t>
            </a:r>
          </a:p>
          <a:p>
            <a:pPr lvl="8"/>
            <a:r>
              <a:rPr lang="en-US" dirty="0"/>
              <a:t>            </a:t>
            </a:r>
          </a:p>
        </p:txBody>
      </p:sp>
      <p:sp>
        <p:nvSpPr>
          <p:cNvPr id="4" name="Rectangle 3">
            <a:extLst>
              <a:ext uri="{FF2B5EF4-FFF2-40B4-BE49-F238E27FC236}">
                <a16:creationId xmlns:a16="http://schemas.microsoft.com/office/drawing/2014/main" id="{1B52AEDD-68A0-4448-B8A8-F51A43EACF5B}"/>
              </a:ext>
            </a:extLst>
          </p:cNvPr>
          <p:cNvSpPr/>
          <p:nvPr/>
        </p:nvSpPr>
        <p:spPr>
          <a:xfrm>
            <a:off x="8529632" y="4792434"/>
            <a:ext cx="2571750"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Simplest in Integer GA</a:t>
            </a:r>
          </a:p>
        </p:txBody>
      </p:sp>
    </p:spTree>
    <p:extLst>
      <p:ext uri="{BB962C8B-B14F-4D97-AF65-F5344CB8AC3E}">
        <p14:creationId xmlns:p14="http://schemas.microsoft.com/office/powerpoint/2010/main" val="151234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420E-92EF-47F8-B239-8E5215787C8F}"/>
              </a:ext>
            </a:extLst>
          </p:cNvPr>
          <p:cNvSpPr>
            <a:spLocks noGrp="1"/>
          </p:cNvSpPr>
          <p:nvPr>
            <p:ph type="title"/>
          </p:nvPr>
        </p:nvSpPr>
        <p:spPr>
          <a:xfrm>
            <a:off x="1097279" y="286603"/>
            <a:ext cx="10964092" cy="1450757"/>
          </a:xfrm>
        </p:spPr>
        <p:txBody>
          <a:bodyPr/>
          <a:lstStyle/>
          <a:p>
            <a:r>
              <a:rPr lang="en-US" dirty="0"/>
              <a:t>Molecular Mutation and Crossover</a:t>
            </a:r>
          </a:p>
        </p:txBody>
      </p:sp>
      <p:sp>
        <p:nvSpPr>
          <p:cNvPr id="3" name="Content Placeholder 2">
            <a:extLst>
              <a:ext uri="{FF2B5EF4-FFF2-40B4-BE49-F238E27FC236}">
                <a16:creationId xmlns:a16="http://schemas.microsoft.com/office/drawing/2014/main" id="{6E6B9CF5-20ED-4E1B-A15D-39B0A7AE2098}"/>
              </a:ext>
            </a:extLst>
          </p:cNvPr>
          <p:cNvSpPr>
            <a:spLocks noGrp="1"/>
          </p:cNvSpPr>
          <p:nvPr>
            <p:ph idx="1"/>
          </p:nvPr>
        </p:nvSpPr>
        <p:spPr>
          <a:xfrm>
            <a:off x="982133" y="2108201"/>
            <a:ext cx="10173547" cy="4349043"/>
          </a:xfrm>
        </p:spPr>
        <p:txBody>
          <a:bodyPr>
            <a:normAutofit fontScale="92500" lnSpcReduction="20000"/>
          </a:bodyPr>
          <a:lstStyle/>
          <a:p>
            <a:r>
              <a:rPr lang="en-US" dirty="0"/>
              <a:t> mutation: add, delete, change - residue or atom </a:t>
            </a:r>
          </a:p>
          <a:p>
            <a:r>
              <a:rPr lang="en-US" dirty="0"/>
              <a:t>     base residue here being single ring with the -OH or -CH2OH branches, typical residues </a:t>
            </a:r>
          </a:p>
          <a:p>
            <a:r>
              <a:rPr lang="en-US" dirty="0"/>
              <a:t>     base rings or cyclo- of carbons and atomic substitutions, commonly one or two of N or S</a:t>
            </a:r>
          </a:p>
          <a:p>
            <a:pPr marL="0" indent="0">
              <a:buNone/>
            </a:pPr>
            <a:r>
              <a:rPr lang="en-US" dirty="0"/>
              <a:t>       change linking or orientation of branch to ring</a:t>
            </a:r>
          </a:p>
          <a:p>
            <a:pPr marL="0" indent="0">
              <a:buNone/>
            </a:pPr>
            <a:r>
              <a:rPr lang="en-US" dirty="0"/>
              <a:t>       change orientation of double bond twist</a:t>
            </a:r>
          </a:p>
          <a:p>
            <a:r>
              <a:rPr lang="en-US" dirty="0"/>
              <a:t>     close branch segment to add fused ring </a:t>
            </a:r>
          </a:p>
          <a:p>
            <a:r>
              <a:rPr lang="en-US" dirty="0"/>
              <a:t>     break single ring to branch segment</a:t>
            </a:r>
          </a:p>
          <a:p>
            <a:endParaRPr lang="en-US" dirty="0"/>
          </a:p>
          <a:p>
            <a:r>
              <a:rPr lang="en-US" dirty="0"/>
              <a:t>crossover:  interchange branch segment of two molecules (2-pt crossover) at non-ring bond</a:t>
            </a:r>
          </a:p>
          <a:p>
            <a:r>
              <a:rPr lang="en-US" dirty="0"/>
              <a:t>     segment could contain (fused) rings</a:t>
            </a:r>
          </a:p>
          <a:p>
            <a:endParaRPr lang="en-US" dirty="0"/>
          </a:p>
        </p:txBody>
      </p:sp>
      <p:sp>
        <p:nvSpPr>
          <p:cNvPr id="4" name="TextBox 3">
            <a:extLst>
              <a:ext uri="{FF2B5EF4-FFF2-40B4-BE49-F238E27FC236}">
                <a16:creationId xmlns:a16="http://schemas.microsoft.com/office/drawing/2014/main" id="{55DE221F-3EB4-4C9E-A92D-46C52EB6C80C}"/>
              </a:ext>
            </a:extLst>
          </p:cNvPr>
          <p:cNvSpPr txBox="1"/>
          <p:nvPr/>
        </p:nvSpPr>
        <p:spPr>
          <a:xfrm>
            <a:off x="6747531" y="3405612"/>
            <a:ext cx="4713514" cy="1938992"/>
          </a:xfrm>
          <a:prstGeom prst="rect">
            <a:avLst/>
          </a:prstGeom>
          <a:noFill/>
        </p:spPr>
        <p:txBody>
          <a:bodyPr wrap="square" rtlCol="0">
            <a:spAutoFit/>
          </a:bodyPr>
          <a:lstStyle/>
          <a:p>
            <a:r>
              <a:rPr lang="en-US" sz="2000" b="1" dirty="0"/>
              <a:t>Chemically sensible probabilities to all of these</a:t>
            </a:r>
          </a:p>
          <a:p>
            <a:endParaRPr lang="en-US" sz="2000" b="1" dirty="0"/>
          </a:p>
          <a:p>
            <a:r>
              <a:rPr lang="en-US" sz="2000" b="1" dirty="0"/>
              <a:t>   e.g., rings aren’t known to have only N’s </a:t>
            </a:r>
          </a:p>
          <a:p>
            <a:r>
              <a:rPr lang="en-US" sz="2000" b="1" dirty="0"/>
              <a:t>   e.g.  Polycyclic fused rings shouldn’t be           	complicated</a:t>
            </a:r>
          </a:p>
        </p:txBody>
      </p:sp>
    </p:spTree>
    <p:extLst>
      <p:ext uri="{BB962C8B-B14F-4D97-AF65-F5344CB8AC3E}">
        <p14:creationId xmlns:p14="http://schemas.microsoft.com/office/powerpoint/2010/main" val="35921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2451-7424-44A0-AEE7-413977295692}"/>
              </a:ext>
            </a:extLst>
          </p:cNvPr>
          <p:cNvSpPr>
            <a:spLocks noGrp="1"/>
          </p:cNvSpPr>
          <p:nvPr>
            <p:ph type="title"/>
          </p:nvPr>
        </p:nvSpPr>
        <p:spPr/>
        <p:txBody>
          <a:bodyPr/>
          <a:lstStyle/>
          <a:p>
            <a:r>
              <a:rPr lang="en-US" dirty="0"/>
              <a:t>Searching with GAs</a:t>
            </a:r>
          </a:p>
        </p:txBody>
      </p:sp>
      <p:sp>
        <p:nvSpPr>
          <p:cNvPr id="3" name="Content Placeholder 2">
            <a:extLst>
              <a:ext uri="{FF2B5EF4-FFF2-40B4-BE49-F238E27FC236}">
                <a16:creationId xmlns:a16="http://schemas.microsoft.com/office/drawing/2014/main" id="{E6E66A06-337D-4DA2-89C2-E6A23707F529}"/>
              </a:ext>
            </a:extLst>
          </p:cNvPr>
          <p:cNvSpPr>
            <a:spLocks noGrp="1"/>
          </p:cNvSpPr>
          <p:nvPr>
            <p:ph idx="1"/>
          </p:nvPr>
        </p:nvSpPr>
        <p:spPr/>
        <p:txBody>
          <a:bodyPr>
            <a:normAutofit lnSpcReduction="10000"/>
          </a:bodyPr>
          <a:lstStyle/>
          <a:p>
            <a:r>
              <a:rPr lang="en-US" dirty="0"/>
              <a:t>Crossover and mutation change individuals of a population of glycans</a:t>
            </a:r>
          </a:p>
          <a:p>
            <a:r>
              <a:rPr lang="en-US" dirty="0"/>
              <a:t>By the mechanism of evolution, the population improves generally towards an optimal ‘fitness’, i.e.    	the minimum value of the objective function</a:t>
            </a:r>
          </a:p>
          <a:p>
            <a:r>
              <a:rPr lang="en-US" dirty="0"/>
              <a:t>10^30 is a ‘small’ search space</a:t>
            </a:r>
          </a:p>
          <a:p>
            <a:r>
              <a:rPr lang="en-US" dirty="0"/>
              <a:t>In GA’s, the mean population fitness decreases exponentially in a few (&lt;10 iterations) and then   		 further calculation is required to obtain minimum – more iterations</a:t>
            </a:r>
          </a:p>
          <a:p>
            <a:r>
              <a:rPr lang="en-US" dirty="0"/>
              <a:t>There are techniques that can be used to avoid or escape unwanted local minima</a:t>
            </a:r>
          </a:p>
          <a:p>
            <a:r>
              <a:rPr lang="en-US" dirty="0"/>
              <a:t>Complete record keeping of </a:t>
            </a:r>
            <a:r>
              <a:rPr lang="en-US" dirty="0" err="1"/>
              <a:t>N_iter</a:t>
            </a:r>
            <a:r>
              <a:rPr lang="en-US" dirty="0"/>
              <a:t> * </a:t>
            </a:r>
            <a:r>
              <a:rPr lang="en-US" dirty="0" err="1"/>
              <a:t>N_pop</a:t>
            </a:r>
            <a:r>
              <a:rPr lang="en-US" dirty="0"/>
              <a:t> individuals can be stored for a </a:t>
            </a:r>
            <a:r>
              <a:rPr lang="en-US" u="sng" dirty="0"/>
              <a:t>GA </a:t>
            </a:r>
            <a:r>
              <a:rPr lang="en-US" u="sng" dirty="0" err="1"/>
              <a:t>Ouput</a:t>
            </a:r>
            <a:r>
              <a:rPr lang="en-US" u="sng" dirty="0"/>
              <a:t> list of ranked   </a:t>
            </a:r>
            <a:r>
              <a:rPr lang="en-US" dirty="0"/>
              <a:t>	</a:t>
            </a:r>
            <a:r>
              <a:rPr lang="en-US" u="sng" dirty="0"/>
              <a:t>approximate best solutions (i.e. bound glycans)</a:t>
            </a:r>
          </a:p>
        </p:txBody>
      </p:sp>
    </p:spTree>
    <p:extLst>
      <p:ext uri="{BB962C8B-B14F-4D97-AF65-F5344CB8AC3E}">
        <p14:creationId xmlns:p14="http://schemas.microsoft.com/office/powerpoint/2010/main" val="76921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1560-C8A4-4101-A79B-76C102F52F19}"/>
              </a:ext>
            </a:extLst>
          </p:cNvPr>
          <p:cNvSpPr>
            <a:spLocks noGrp="1"/>
          </p:cNvSpPr>
          <p:nvPr>
            <p:ph type="title"/>
          </p:nvPr>
        </p:nvSpPr>
        <p:spPr>
          <a:xfrm>
            <a:off x="1097280" y="286604"/>
            <a:ext cx="10180320" cy="1417506"/>
          </a:xfrm>
        </p:spPr>
        <p:txBody>
          <a:bodyPr/>
          <a:lstStyle/>
          <a:p>
            <a:r>
              <a:rPr lang="en-US" dirty="0"/>
              <a:t>Constraints on glycans</a:t>
            </a:r>
          </a:p>
        </p:txBody>
      </p:sp>
      <p:sp>
        <p:nvSpPr>
          <p:cNvPr id="3" name="Content Placeholder 2">
            <a:extLst>
              <a:ext uri="{FF2B5EF4-FFF2-40B4-BE49-F238E27FC236}">
                <a16:creationId xmlns:a16="http://schemas.microsoft.com/office/drawing/2014/main" id="{C14AB751-0913-41D3-B953-46E089CC4CC8}"/>
              </a:ext>
            </a:extLst>
          </p:cNvPr>
          <p:cNvSpPr>
            <a:spLocks noGrp="1"/>
          </p:cNvSpPr>
          <p:nvPr>
            <p:ph idx="1"/>
          </p:nvPr>
        </p:nvSpPr>
        <p:spPr>
          <a:xfrm>
            <a:off x="1097279" y="2108201"/>
            <a:ext cx="10180319" cy="4123923"/>
          </a:xfrm>
        </p:spPr>
        <p:txBody>
          <a:bodyPr>
            <a:normAutofit fontScale="92500" lnSpcReduction="10000"/>
          </a:bodyPr>
          <a:lstStyle/>
          <a:p>
            <a:r>
              <a:rPr lang="en-US" i="1" dirty="0"/>
              <a:t>Restrictions on residue types and linkages </a:t>
            </a:r>
          </a:p>
          <a:p>
            <a:r>
              <a:rPr lang="en-US" i="1" dirty="0"/>
              <a:t>Geometric and chemical (charges, polarity, hydrophobic/</a:t>
            </a:r>
            <a:r>
              <a:rPr lang="en-US" i="1" dirty="0" err="1"/>
              <a:t>philic</a:t>
            </a:r>
            <a:r>
              <a:rPr lang="en-US" i="1" dirty="0"/>
              <a:t> and hydrogen bond effects) restraints, similarity restraints to analogous ligands </a:t>
            </a:r>
          </a:p>
          <a:p>
            <a:r>
              <a:rPr lang="en-US" dirty="0"/>
              <a:t>Probability weights can be given to types of residues, e.g., percentage of occurrence of </a:t>
            </a:r>
            <a:r>
              <a:rPr lang="en-US" dirty="0" err="1"/>
              <a:t>GlcNac</a:t>
            </a:r>
            <a:r>
              <a:rPr lang="en-US" dirty="0"/>
              <a:t> in a set of glycans</a:t>
            </a:r>
          </a:p>
          <a:p>
            <a:r>
              <a:rPr lang="en-US" dirty="0"/>
              <a:t>Probability weights of sub-sequences of residues can be used </a:t>
            </a:r>
          </a:p>
          <a:p>
            <a:r>
              <a:rPr lang="en-US" dirty="0"/>
              <a:t>Same for linkage type (</a:t>
            </a:r>
            <a:r>
              <a:rPr lang="en-US" dirty="0" err="1"/>
              <a:t>alpha,beta</a:t>
            </a:r>
            <a:r>
              <a:rPr lang="en-US" dirty="0"/>
              <a:t>) and linking number </a:t>
            </a:r>
          </a:p>
          <a:p>
            <a:r>
              <a:rPr lang="en-US" dirty="0"/>
              <a:t>Replacement of atoms with other non-organic or other organic elements </a:t>
            </a:r>
          </a:p>
          <a:p>
            <a:r>
              <a:rPr lang="en-US" u="sng" dirty="0"/>
              <a:t>Almost anything can be included, and is user specified, especially in binding properties</a:t>
            </a:r>
          </a:p>
          <a:p>
            <a:r>
              <a:rPr lang="en-US" dirty="0"/>
              <a:t>NOTE: Constraint can be included in the objective function or as explicit constraints in the GA</a:t>
            </a:r>
          </a:p>
        </p:txBody>
      </p:sp>
    </p:spTree>
    <p:extLst>
      <p:ext uri="{BB962C8B-B14F-4D97-AF65-F5344CB8AC3E}">
        <p14:creationId xmlns:p14="http://schemas.microsoft.com/office/powerpoint/2010/main" val="204484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D5BB-E050-4DEE-B762-4F5CC1D3930E}"/>
              </a:ext>
            </a:extLst>
          </p:cNvPr>
          <p:cNvSpPr>
            <a:spLocks noGrp="1"/>
          </p:cNvSpPr>
          <p:nvPr>
            <p:ph type="title"/>
          </p:nvPr>
        </p:nvSpPr>
        <p:spPr/>
        <p:txBody>
          <a:bodyPr/>
          <a:lstStyle/>
          <a:p>
            <a:r>
              <a:rPr lang="en-US" dirty="0"/>
              <a:t>Existing Database Searches</a:t>
            </a:r>
          </a:p>
        </p:txBody>
      </p:sp>
      <p:sp>
        <p:nvSpPr>
          <p:cNvPr id="3" name="Content Placeholder 2">
            <a:extLst>
              <a:ext uri="{FF2B5EF4-FFF2-40B4-BE49-F238E27FC236}">
                <a16:creationId xmlns:a16="http://schemas.microsoft.com/office/drawing/2014/main" id="{77E0C0C9-8197-4B52-91EB-FD4ABAEC34B6}"/>
              </a:ext>
            </a:extLst>
          </p:cNvPr>
          <p:cNvSpPr>
            <a:spLocks noGrp="1"/>
          </p:cNvSpPr>
          <p:nvPr>
            <p:ph idx="1"/>
          </p:nvPr>
        </p:nvSpPr>
        <p:spPr/>
        <p:txBody>
          <a:bodyPr/>
          <a:lstStyle/>
          <a:p>
            <a:r>
              <a:rPr lang="en-US" dirty="0"/>
              <a:t>Good video demonstration from the </a:t>
            </a:r>
            <a:r>
              <a:rPr lang="en-US" dirty="0" err="1"/>
              <a:t>Exscalate</a:t>
            </a:r>
            <a:r>
              <a:rPr lang="en-US" dirty="0"/>
              <a:t> E4C in </a:t>
            </a:r>
            <a:r>
              <a:rPr lang="en-US" dirty="0" err="1"/>
              <a:t>Nanome</a:t>
            </a:r>
            <a:r>
              <a:rPr lang="en-US" dirty="0"/>
              <a:t>:  </a:t>
            </a:r>
            <a:r>
              <a:rPr lang="en-US" dirty="0">
                <a:hlinkClick r:id="rId2"/>
              </a:rPr>
              <a:t>News (exscalate4cov.eu)</a:t>
            </a:r>
            <a:endParaRPr lang="en-US" dirty="0"/>
          </a:p>
          <a:p>
            <a:endParaRPr lang="en-US" dirty="0"/>
          </a:p>
          <a:p>
            <a:r>
              <a:rPr lang="en-US" dirty="0"/>
              <a:t>Desired:   good binding to site in protein </a:t>
            </a:r>
          </a:p>
          <a:p>
            <a:r>
              <a:rPr lang="en-US" dirty="0"/>
              <a:t>                 while preventing binding to a set of other sites and proteins </a:t>
            </a:r>
          </a:p>
          <a:p>
            <a:endParaRPr lang="en-US" dirty="0"/>
          </a:p>
          <a:p>
            <a:r>
              <a:rPr lang="en-US" dirty="0"/>
              <a:t>This is a min/max problem with a complicated but usable objective function.</a:t>
            </a:r>
          </a:p>
          <a:p>
            <a:r>
              <a:rPr lang="en-US" dirty="0"/>
              <a:t>Molecular landscape of branched N residue small molecules is finite size and –far larger- than a database of 10^12 ligands.  It is still completely searchable in a genetic algorithm.</a:t>
            </a:r>
          </a:p>
          <a:p>
            <a:endParaRPr lang="en-US" dirty="0"/>
          </a:p>
          <a:p>
            <a:pPr marL="0" indent="0">
              <a:buNone/>
            </a:pPr>
            <a:endParaRPr lang="en-US" dirty="0"/>
          </a:p>
          <a:p>
            <a:pPr lvl="4"/>
            <a:endParaRPr lang="en-US" dirty="0"/>
          </a:p>
        </p:txBody>
      </p:sp>
    </p:spTree>
    <p:extLst>
      <p:ext uri="{BB962C8B-B14F-4D97-AF65-F5344CB8AC3E}">
        <p14:creationId xmlns:p14="http://schemas.microsoft.com/office/powerpoint/2010/main" val="1163665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1EB8-1E3E-416E-99E9-71831C37DAFF}"/>
              </a:ext>
            </a:extLst>
          </p:cNvPr>
          <p:cNvSpPr>
            <a:spLocks noGrp="1"/>
          </p:cNvSpPr>
          <p:nvPr>
            <p:ph type="title"/>
          </p:nvPr>
        </p:nvSpPr>
        <p:spPr/>
        <p:txBody>
          <a:bodyPr/>
          <a:lstStyle/>
          <a:p>
            <a:r>
              <a:rPr lang="en-US" dirty="0"/>
              <a:t>Docking Software and Binding</a:t>
            </a:r>
          </a:p>
        </p:txBody>
      </p:sp>
      <p:sp>
        <p:nvSpPr>
          <p:cNvPr id="3" name="Content Placeholder 2">
            <a:extLst>
              <a:ext uri="{FF2B5EF4-FFF2-40B4-BE49-F238E27FC236}">
                <a16:creationId xmlns:a16="http://schemas.microsoft.com/office/drawing/2014/main" id="{96016B18-60B7-435A-AF1F-63D518385A3B}"/>
              </a:ext>
            </a:extLst>
          </p:cNvPr>
          <p:cNvSpPr>
            <a:spLocks noGrp="1"/>
          </p:cNvSpPr>
          <p:nvPr>
            <p:ph idx="1"/>
          </p:nvPr>
        </p:nvSpPr>
        <p:spPr/>
        <p:txBody>
          <a:bodyPr>
            <a:normAutofit fontScale="92500" lnSpcReduction="10000"/>
          </a:bodyPr>
          <a:lstStyle/>
          <a:p>
            <a:endParaRPr lang="en-US" dirty="0"/>
          </a:p>
          <a:p>
            <a:r>
              <a:rPr lang="en-US" sz="2400" dirty="0" err="1"/>
              <a:t>AutoDock</a:t>
            </a:r>
            <a:endParaRPr lang="en-US" sz="2400" dirty="0"/>
          </a:p>
          <a:p>
            <a:r>
              <a:rPr lang="en-US" sz="2400" dirty="0" err="1"/>
              <a:t>AutoDock</a:t>
            </a:r>
            <a:r>
              <a:rPr lang="en-US" sz="2400" dirty="0"/>
              <a:t> Vina </a:t>
            </a:r>
          </a:p>
          <a:p>
            <a:r>
              <a:rPr lang="en-US" sz="2400" dirty="0"/>
              <a:t>Vina Carb</a:t>
            </a:r>
          </a:p>
          <a:p>
            <a:endParaRPr lang="en-US" dirty="0"/>
          </a:p>
          <a:p>
            <a:r>
              <a:rPr lang="en-US" dirty="0"/>
              <a:t>Calculate binding properties to protein</a:t>
            </a:r>
          </a:p>
          <a:p>
            <a:r>
              <a:rPr lang="en-US" dirty="0"/>
              <a:t>Binding energy, probability of disassociation, protein-ligand potential well structure, …</a:t>
            </a:r>
          </a:p>
          <a:p>
            <a:r>
              <a:rPr lang="en-US" dirty="0"/>
              <a:t>Output is used in objective function</a:t>
            </a:r>
          </a:p>
        </p:txBody>
      </p:sp>
      <p:sp>
        <p:nvSpPr>
          <p:cNvPr id="4" name="TextBox 3">
            <a:extLst>
              <a:ext uri="{FF2B5EF4-FFF2-40B4-BE49-F238E27FC236}">
                <a16:creationId xmlns:a16="http://schemas.microsoft.com/office/drawing/2014/main" id="{77FD9A05-41B6-43F7-8333-E2FC2617D5D8}"/>
              </a:ext>
            </a:extLst>
          </p:cNvPr>
          <p:cNvSpPr txBox="1"/>
          <p:nvPr/>
        </p:nvSpPr>
        <p:spPr>
          <a:xfrm>
            <a:off x="4557713" y="2514600"/>
            <a:ext cx="5029200" cy="1200329"/>
          </a:xfrm>
          <a:prstGeom prst="rect">
            <a:avLst/>
          </a:prstGeom>
          <a:noFill/>
        </p:spPr>
        <p:txBody>
          <a:bodyPr wrap="square" rtlCol="0">
            <a:spAutoFit/>
          </a:bodyPr>
          <a:lstStyle/>
          <a:p>
            <a:r>
              <a:rPr lang="en-US" dirty="0"/>
              <a:t>200*50 = 10000 calculations</a:t>
            </a:r>
          </a:p>
          <a:p>
            <a:r>
              <a:rPr lang="en-US" dirty="0"/>
              <a:t>parallel, serial</a:t>
            </a:r>
          </a:p>
          <a:p>
            <a:endParaRPr lang="en-US" dirty="0"/>
          </a:p>
          <a:p>
            <a:r>
              <a:rPr lang="en-US" dirty="0"/>
              <a:t>wanted: accuracy and precision &lt; 1 </a:t>
            </a:r>
            <a:r>
              <a:rPr lang="en-US" dirty="0" err="1"/>
              <a:t>kCal</a:t>
            </a:r>
            <a:r>
              <a:rPr lang="en-US" dirty="0"/>
              <a:t> </a:t>
            </a:r>
          </a:p>
        </p:txBody>
      </p:sp>
    </p:spTree>
    <p:extLst>
      <p:ext uri="{BB962C8B-B14F-4D97-AF65-F5344CB8AC3E}">
        <p14:creationId xmlns:p14="http://schemas.microsoft.com/office/powerpoint/2010/main" val="2950787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DED6-97B3-4685-B427-D585A2AD5629}"/>
              </a:ext>
            </a:extLst>
          </p:cNvPr>
          <p:cNvSpPr>
            <a:spLocks noGrp="1"/>
          </p:cNvSpPr>
          <p:nvPr>
            <p:ph type="title"/>
          </p:nvPr>
        </p:nvSpPr>
        <p:spPr/>
        <p:txBody>
          <a:bodyPr/>
          <a:lstStyle/>
          <a:p>
            <a:r>
              <a:rPr lang="en-US" dirty="0"/>
              <a:t>Specificity Issue</a:t>
            </a:r>
          </a:p>
        </p:txBody>
      </p:sp>
      <p:sp>
        <p:nvSpPr>
          <p:cNvPr id="3" name="Content Placeholder 2">
            <a:extLst>
              <a:ext uri="{FF2B5EF4-FFF2-40B4-BE49-F238E27FC236}">
                <a16:creationId xmlns:a16="http://schemas.microsoft.com/office/drawing/2014/main" id="{52EED5AD-CF7C-4AE9-A2FC-23DCE7D7C037}"/>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There are proteins and sites that glycan is chosen preferably not to bind to</a:t>
            </a:r>
          </a:p>
          <a:p>
            <a:pPr marL="0" indent="0">
              <a:buNone/>
            </a:pPr>
            <a:r>
              <a:rPr lang="en-US" dirty="0"/>
              <a:t>Docking is used for each of these proteins to prohibit interaction by binding information, giving target specificity</a:t>
            </a:r>
          </a:p>
          <a:p>
            <a:pPr marL="0" indent="0">
              <a:buNone/>
            </a:pPr>
            <a:r>
              <a:rPr lang="en-US" dirty="0"/>
              <a:t>Output is used in the objective function</a:t>
            </a:r>
          </a:p>
          <a:p>
            <a:pPr marL="0" indent="0">
              <a:buNone/>
            </a:pPr>
            <a:endParaRPr lang="en-US" dirty="0"/>
          </a:p>
          <a:p>
            <a:pPr marL="0" indent="0">
              <a:buNone/>
            </a:pPr>
            <a:r>
              <a:rPr lang="en-US" dirty="0"/>
              <a:t>Constraints, or rather objective penalties, can be used in GA search</a:t>
            </a:r>
          </a:p>
          <a:p>
            <a:pPr marL="0" indent="0">
              <a:buNone/>
            </a:pPr>
            <a:r>
              <a:rPr lang="en-US" dirty="0"/>
              <a:t>(Technical – constraint violations in evolutionary search are necessary to search disconnected regions in high-dimensional search space)</a:t>
            </a:r>
          </a:p>
        </p:txBody>
      </p:sp>
    </p:spTree>
    <p:extLst>
      <p:ext uri="{BB962C8B-B14F-4D97-AF65-F5344CB8AC3E}">
        <p14:creationId xmlns:p14="http://schemas.microsoft.com/office/powerpoint/2010/main" val="2799591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8025-97A8-4304-AB84-D19FC104A208}"/>
              </a:ext>
            </a:extLst>
          </p:cNvPr>
          <p:cNvSpPr>
            <a:spLocks noGrp="1"/>
          </p:cNvSpPr>
          <p:nvPr>
            <p:ph type="title"/>
          </p:nvPr>
        </p:nvSpPr>
        <p:spPr/>
        <p:txBody>
          <a:bodyPr/>
          <a:lstStyle/>
          <a:p>
            <a:r>
              <a:rPr lang="en-US" dirty="0"/>
              <a:t>Objective function</a:t>
            </a:r>
          </a:p>
        </p:txBody>
      </p:sp>
      <p:sp>
        <p:nvSpPr>
          <p:cNvPr id="3" name="Content Placeholder 2">
            <a:extLst>
              <a:ext uri="{FF2B5EF4-FFF2-40B4-BE49-F238E27FC236}">
                <a16:creationId xmlns:a16="http://schemas.microsoft.com/office/drawing/2014/main" id="{089A91F1-E34F-4F3B-86DB-2B3DB1C18A48}"/>
              </a:ext>
            </a:extLst>
          </p:cNvPr>
          <p:cNvSpPr>
            <a:spLocks noGrp="1"/>
          </p:cNvSpPr>
          <p:nvPr>
            <p:ph idx="1"/>
          </p:nvPr>
        </p:nvSpPr>
        <p:spPr>
          <a:xfrm>
            <a:off x="1097280" y="2108201"/>
            <a:ext cx="10289858" cy="4192587"/>
          </a:xfrm>
        </p:spPr>
        <p:txBody>
          <a:bodyPr>
            <a:normAutofit fontScale="85000" lnSpcReduction="20000"/>
          </a:bodyPr>
          <a:lstStyle/>
          <a:p>
            <a:endParaRPr lang="en-US" sz="2200" dirty="0"/>
          </a:p>
          <a:p>
            <a:r>
              <a:rPr lang="en-US" sz="2200" u="sng" dirty="0"/>
              <a:t>Naively, just binding energy</a:t>
            </a:r>
          </a:p>
          <a:p>
            <a:endParaRPr lang="en-US" sz="2200" u="sng" dirty="0"/>
          </a:p>
          <a:p>
            <a:r>
              <a:rPr lang="en-US" sz="2200" dirty="0"/>
              <a:t>Pose selection</a:t>
            </a:r>
          </a:p>
          <a:p>
            <a:r>
              <a:rPr lang="en-US" sz="2200" dirty="0"/>
              <a:t>Glycan substructure aspects</a:t>
            </a:r>
          </a:p>
          <a:p>
            <a:pPr marL="0" indent="0">
              <a:buNone/>
            </a:pPr>
            <a:r>
              <a:rPr lang="en-US" sz="2200" dirty="0"/>
              <a:t> Types of residues or subsequences, branches</a:t>
            </a:r>
          </a:p>
          <a:p>
            <a:r>
              <a:rPr lang="en-US" sz="2200" dirty="0"/>
              <a:t>Structural and chemical constraints, e.g., geometric, charge, hydrophobic/</a:t>
            </a:r>
            <a:r>
              <a:rPr lang="en-US" sz="2200" dirty="0" err="1"/>
              <a:t>philic</a:t>
            </a:r>
            <a:r>
              <a:rPr lang="en-US" sz="2200" dirty="0"/>
              <a:t>, bond effects, due 	to site or other</a:t>
            </a:r>
          </a:p>
          <a:p>
            <a:r>
              <a:rPr lang="en-US" sz="2200" dirty="0"/>
              <a:t>Any information from output of docking software</a:t>
            </a:r>
          </a:p>
          <a:p>
            <a:r>
              <a:rPr lang="en-US" sz="2200" dirty="0"/>
              <a:t>Penalties</a:t>
            </a:r>
          </a:p>
          <a:p>
            <a:endParaRPr lang="en-US" dirty="0"/>
          </a:p>
          <a:p>
            <a:pPr marL="0" indent="0">
              <a:buNone/>
            </a:pPr>
            <a:endParaRPr lang="en-US" u="sng" dirty="0"/>
          </a:p>
        </p:txBody>
      </p:sp>
    </p:spTree>
    <p:extLst>
      <p:ext uri="{BB962C8B-B14F-4D97-AF65-F5344CB8AC3E}">
        <p14:creationId xmlns:p14="http://schemas.microsoft.com/office/powerpoint/2010/main" val="3053900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F33A-EAF3-4268-8198-5FF5BEC344AD}"/>
              </a:ext>
            </a:extLst>
          </p:cNvPr>
          <p:cNvSpPr>
            <a:spLocks noGrp="1"/>
          </p:cNvSpPr>
          <p:nvPr>
            <p:ph type="title"/>
          </p:nvPr>
        </p:nvSpPr>
        <p:spPr/>
        <p:txBody>
          <a:bodyPr/>
          <a:lstStyle/>
          <a:p>
            <a:r>
              <a:rPr lang="en-US" dirty="0"/>
              <a:t>Genetic algorithm – Setup, Initialization, Iterations, End</a:t>
            </a:r>
          </a:p>
        </p:txBody>
      </p:sp>
      <p:sp>
        <p:nvSpPr>
          <p:cNvPr id="3" name="Content Placeholder 2">
            <a:extLst>
              <a:ext uri="{FF2B5EF4-FFF2-40B4-BE49-F238E27FC236}">
                <a16:creationId xmlns:a16="http://schemas.microsoft.com/office/drawing/2014/main" id="{BE1263FB-B8E6-4DB1-807C-C590320F91DD}"/>
              </a:ext>
            </a:extLst>
          </p:cNvPr>
          <p:cNvSpPr>
            <a:spLocks noGrp="1"/>
          </p:cNvSpPr>
          <p:nvPr>
            <p:ph idx="1"/>
          </p:nvPr>
        </p:nvSpPr>
        <p:spPr/>
        <p:txBody>
          <a:bodyPr/>
          <a:lstStyle/>
          <a:p>
            <a:r>
              <a:rPr lang="en-US" dirty="0"/>
              <a:t>Flow of the algorithm is presented in next 3 slides</a:t>
            </a:r>
          </a:p>
          <a:p>
            <a:r>
              <a:rPr lang="en-US" dirty="0"/>
              <a:t>This is the conventional GA </a:t>
            </a:r>
          </a:p>
          <a:p>
            <a:r>
              <a:rPr lang="en-US" dirty="0"/>
              <a:t>Sophisticated GAs use modifications to ensure population diversity</a:t>
            </a:r>
          </a:p>
          <a:p>
            <a:r>
              <a:rPr lang="en-US" dirty="0"/>
              <a:t>                                                                   avoid or enhance convergence to global minimum</a:t>
            </a:r>
          </a:p>
          <a:p>
            <a:r>
              <a:rPr lang="en-US" dirty="0"/>
              <a:t>                                                                   recursive forward use of iteration information</a:t>
            </a:r>
          </a:p>
          <a:p>
            <a:endParaRPr lang="en-US" dirty="0"/>
          </a:p>
          <a:p>
            <a:r>
              <a:rPr lang="en-US" dirty="0"/>
              <a:t>Genetic algorithms are a very active area in computer science and in applications in large scale computing</a:t>
            </a:r>
          </a:p>
        </p:txBody>
      </p:sp>
    </p:spTree>
    <p:extLst>
      <p:ext uri="{BB962C8B-B14F-4D97-AF65-F5344CB8AC3E}">
        <p14:creationId xmlns:p14="http://schemas.microsoft.com/office/powerpoint/2010/main" val="276392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D895-263A-4C8D-98BF-6172C87853D5}"/>
              </a:ext>
            </a:extLst>
          </p:cNvPr>
          <p:cNvSpPr>
            <a:spLocks noGrp="1"/>
          </p:cNvSpPr>
          <p:nvPr>
            <p:ph type="title"/>
          </p:nvPr>
        </p:nvSpPr>
        <p:spPr/>
        <p:txBody>
          <a:bodyPr/>
          <a:lstStyle/>
          <a:p>
            <a:r>
              <a:rPr lang="en-US" dirty="0"/>
              <a:t>FLOW - Setup </a:t>
            </a:r>
          </a:p>
        </p:txBody>
      </p:sp>
      <p:sp>
        <p:nvSpPr>
          <p:cNvPr id="3" name="Content Placeholder 2">
            <a:extLst>
              <a:ext uri="{FF2B5EF4-FFF2-40B4-BE49-F238E27FC236}">
                <a16:creationId xmlns:a16="http://schemas.microsoft.com/office/drawing/2014/main" id="{089DAF98-675C-48AF-A56E-D8C110284386}"/>
              </a:ext>
            </a:extLst>
          </p:cNvPr>
          <p:cNvSpPr>
            <a:spLocks noGrp="1"/>
          </p:cNvSpPr>
          <p:nvPr>
            <p:ph idx="1"/>
          </p:nvPr>
        </p:nvSpPr>
        <p:spPr/>
        <p:txBody>
          <a:bodyPr/>
          <a:lstStyle/>
          <a:p>
            <a:endParaRPr lang="en-US" dirty="0"/>
          </a:p>
          <a:p>
            <a:endParaRPr lang="en-US" dirty="0"/>
          </a:p>
          <a:p>
            <a:endParaRPr lang="en-US" dirty="0"/>
          </a:p>
          <a:p>
            <a:r>
              <a:rPr lang="en-US" dirty="0"/>
              <a:t>Initial</a:t>
            </a:r>
          </a:p>
        </p:txBody>
      </p:sp>
      <p:sp>
        <p:nvSpPr>
          <p:cNvPr id="6" name="Flowchart: Terminator 5">
            <a:extLst>
              <a:ext uri="{FF2B5EF4-FFF2-40B4-BE49-F238E27FC236}">
                <a16:creationId xmlns:a16="http://schemas.microsoft.com/office/drawing/2014/main" id="{D5F00275-1E92-4785-8C60-CD147520DB04}"/>
              </a:ext>
            </a:extLst>
          </p:cNvPr>
          <p:cNvSpPr/>
          <p:nvPr/>
        </p:nvSpPr>
        <p:spPr>
          <a:xfrm>
            <a:off x="2036624" y="3463639"/>
            <a:ext cx="2466109" cy="109450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7" name="Flowchart: Data 6">
            <a:extLst>
              <a:ext uri="{FF2B5EF4-FFF2-40B4-BE49-F238E27FC236}">
                <a16:creationId xmlns:a16="http://schemas.microsoft.com/office/drawing/2014/main" id="{7E2AEF50-9484-4C13-8FE9-B5E402E9F83B}"/>
              </a:ext>
            </a:extLst>
          </p:cNvPr>
          <p:cNvSpPr/>
          <p:nvPr/>
        </p:nvSpPr>
        <p:spPr>
          <a:xfrm>
            <a:off x="6303820" y="2646218"/>
            <a:ext cx="4239490" cy="27362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 Parameters</a:t>
            </a:r>
          </a:p>
          <a:p>
            <a:pPr algn="ctr"/>
            <a:r>
              <a:rPr lang="en-US" dirty="0"/>
              <a:t>Docking Parameters</a:t>
            </a:r>
          </a:p>
          <a:p>
            <a:pPr algn="ctr"/>
            <a:r>
              <a:rPr lang="en-US" dirty="0"/>
              <a:t> </a:t>
            </a:r>
          </a:p>
          <a:p>
            <a:pPr algn="ctr"/>
            <a:r>
              <a:rPr lang="en-US" dirty="0"/>
              <a:t>Protein</a:t>
            </a:r>
          </a:p>
          <a:p>
            <a:pPr algn="ctr"/>
            <a:r>
              <a:rPr lang="en-US" dirty="0"/>
              <a:t>Penalized Proteins</a:t>
            </a:r>
          </a:p>
          <a:p>
            <a:pPr algn="ctr"/>
            <a:r>
              <a:rPr lang="en-US" dirty="0"/>
              <a:t>Initial Glycans</a:t>
            </a:r>
          </a:p>
          <a:p>
            <a:pPr algn="ctr"/>
            <a:r>
              <a:rPr lang="en-US" dirty="0"/>
              <a:t>Glycan Restrictions</a:t>
            </a:r>
          </a:p>
          <a:p>
            <a:pPr algn="ctr"/>
            <a:r>
              <a:rPr lang="en-US" dirty="0"/>
              <a:t>Site Restrictions</a:t>
            </a:r>
          </a:p>
        </p:txBody>
      </p:sp>
      <p:sp>
        <p:nvSpPr>
          <p:cNvPr id="10" name="Arrow: Right 9">
            <a:extLst>
              <a:ext uri="{FF2B5EF4-FFF2-40B4-BE49-F238E27FC236}">
                <a16:creationId xmlns:a16="http://schemas.microsoft.com/office/drawing/2014/main" id="{9B9FD5B9-DB94-402D-9E0F-CED57E8B6F13}"/>
              </a:ext>
            </a:extLst>
          </p:cNvPr>
          <p:cNvSpPr/>
          <p:nvPr/>
        </p:nvSpPr>
        <p:spPr>
          <a:xfrm>
            <a:off x="10834242" y="3851557"/>
            <a:ext cx="928254"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3810C5C-0A3A-4CE9-98BF-2486FC16CA31}"/>
              </a:ext>
            </a:extLst>
          </p:cNvPr>
          <p:cNvPicPr>
            <a:picLocks noChangeAspect="1"/>
          </p:cNvPicPr>
          <p:nvPr/>
        </p:nvPicPr>
        <p:blipFill>
          <a:blip r:embed="rId2"/>
          <a:stretch>
            <a:fillRect/>
          </a:stretch>
        </p:blipFill>
        <p:spPr>
          <a:xfrm>
            <a:off x="5118656" y="3846563"/>
            <a:ext cx="957155" cy="384081"/>
          </a:xfrm>
          <a:prstGeom prst="rect">
            <a:avLst/>
          </a:prstGeom>
        </p:spPr>
      </p:pic>
      <p:sp>
        <p:nvSpPr>
          <p:cNvPr id="12" name="TextBox 11">
            <a:extLst>
              <a:ext uri="{FF2B5EF4-FFF2-40B4-BE49-F238E27FC236}">
                <a16:creationId xmlns:a16="http://schemas.microsoft.com/office/drawing/2014/main" id="{91B2568F-656D-4D2E-AD7F-3E6CD5FEDF0C}"/>
              </a:ext>
            </a:extLst>
          </p:cNvPr>
          <p:cNvSpPr txBox="1"/>
          <p:nvPr/>
        </p:nvSpPr>
        <p:spPr>
          <a:xfrm>
            <a:off x="10612582" y="4244499"/>
            <a:ext cx="1357745" cy="369332"/>
          </a:xfrm>
          <a:prstGeom prst="rect">
            <a:avLst/>
          </a:prstGeom>
          <a:noFill/>
        </p:spPr>
        <p:txBody>
          <a:bodyPr wrap="square" rtlCol="0">
            <a:spAutoFit/>
          </a:bodyPr>
          <a:lstStyle/>
          <a:p>
            <a:r>
              <a:rPr lang="en-US" dirty="0"/>
              <a:t>Initialization</a:t>
            </a:r>
          </a:p>
        </p:txBody>
      </p:sp>
    </p:spTree>
    <p:extLst>
      <p:ext uri="{BB962C8B-B14F-4D97-AF65-F5344CB8AC3E}">
        <p14:creationId xmlns:p14="http://schemas.microsoft.com/office/powerpoint/2010/main" val="872557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A096-0F5F-4280-8D9E-8A9AED40F5FD}"/>
              </a:ext>
            </a:extLst>
          </p:cNvPr>
          <p:cNvSpPr>
            <a:spLocks noGrp="1"/>
          </p:cNvSpPr>
          <p:nvPr>
            <p:ph type="title"/>
          </p:nvPr>
        </p:nvSpPr>
        <p:spPr/>
        <p:txBody>
          <a:bodyPr/>
          <a:lstStyle/>
          <a:p>
            <a:r>
              <a:rPr lang="en-US" dirty="0"/>
              <a:t>Flow: Initialization – Iteration 0</a:t>
            </a:r>
          </a:p>
        </p:txBody>
      </p:sp>
      <p:sp>
        <p:nvSpPr>
          <p:cNvPr id="4" name="Flowchart: Process 3">
            <a:extLst>
              <a:ext uri="{FF2B5EF4-FFF2-40B4-BE49-F238E27FC236}">
                <a16:creationId xmlns:a16="http://schemas.microsoft.com/office/drawing/2014/main" id="{7A524A7E-6511-4693-B213-A53BEF59A103}"/>
              </a:ext>
            </a:extLst>
          </p:cNvPr>
          <p:cNvSpPr/>
          <p:nvPr/>
        </p:nvSpPr>
        <p:spPr>
          <a:xfrm>
            <a:off x="789711" y="2770904"/>
            <a:ext cx="2507671" cy="1288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Population</a:t>
            </a:r>
          </a:p>
          <a:p>
            <a:pPr algn="ctr"/>
            <a:r>
              <a:rPr lang="en-US" dirty="0"/>
              <a:t>(Type of </a:t>
            </a:r>
            <a:r>
              <a:rPr lang="en-US" dirty="0" err="1"/>
              <a:t>Populatoin</a:t>
            </a:r>
            <a:r>
              <a:rPr lang="en-US" dirty="0"/>
              <a:t>)</a:t>
            </a:r>
          </a:p>
        </p:txBody>
      </p:sp>
      <p:sp>
        <p:nvSpPr>
          <p:cNvPr id="5" name="Flowchart: Preparation 4">
            <a:extLst>
              <a:ext uri="{FF2B5EF4-FFF2-40B4-BE49-F238E27FC236}">
                <a16:creationId xmlns:a16="http://schemas.microsoft.com/office/drawing/2014/main" id="{71DEBFA0-7143-4478-B1FB-EE06C261841E}"/>
              </a:ext>
            </a:extLst>
          </p:cNvPr>
          <p:cNvSpPr/>
          <p:nvPr/>
        </p:nvSpPr>
        <p:spPr>
          <a:xfrm>
            <a:off x="581884" y="4835242"/>
            <a:ext cx="3020290" cy="112221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Specified Population</a:t>
            </a:r>
          </a:p>
        </p:txBody>
      </p:sp>
      <p:pic>
        <p:nvPicPr>
          <p:cNvPr id="12" name="Content Placeholder 11">
            <a:extLst>
              <a:ext uri="{FF2B5EF4-FFF2-40B4-BE49-F238E27FC236}">
                <a16:creationId xmlns:a16="http://schemas.microsoft.com/office/drawing/2014/main" id="{54215F23-AC88-45F9-AF09-FE84252A9368}"/>
              </a:ext>
            </a:extLst>
          </p:cNvPr>
          <p:cNvPicPr>
            <a:picLocks noGrp="1" noChangeAspect="1"/>
          </p:cNvPicPr>
          <p:nvPr>
            <p:ph idx="1"/>
          </p:nvPr>
        </p:nvPicPr>
        <p:blipFill>
          <a:blip r:embed="rId2"/>
          <a:stretch>
            <a:fillRect/>
          </a:stretch>
        </p:blipFill>
        <p:spPr>
          <a:xfrm>
            <a:off x="3583251" y="3228516"/>
            <a:ext cx="957155" cy="384081"/>
          </a:xfrm>
          <a:prstGeom prst="rect">
            <a:avLst/>
          </a:prstGeom>
        </p:spPr>
      </p:pic>
      <p:sp>
        <p:nvSpPr>
          <p:cNvPr id="11" name="Flowchart: Process 10">
            <a:extLst>
              <a:ext uri="{FF2B5EF4-FFF2-40B4-BE49-F238E27FC236}">
                <a16:creationId xmlns:a16="http://schemas.microsoft.com/office/drawing/2014/main" id="{3F55267A-9B74-47F9-9AA4-AC4E0A2BA988}"/>
              </a:ext>
            </a:extLst>
          </p:cNvPr>
          <p:cNvSpPr/>
          <p:nvPr/>
        </p:nvSpPr>
        <p:spPr>
          <a:xfrm>
            <a:off x="4835237" y="2618504"/>
            <a:ext cx="3567545" cy="16764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Initial </a:t>
            </a:r>
            <a:r>
              <a:rPr lang="en-US" dirty="0" err="1"/>
              <a:t>Fitnesses</a:t>
            </a:r>
            <a:endParaRPr lang="en-US" dirty="0"/>
          </a:p>
          <a:p>
            <a:pPr algn="ctr"/>
            <a:endParaRPr lang="en-US" dirty="0"/>
          </a:p>
          <a:p>
            <a:pPr algn="ctr"/>
            <a:r>
              <a:rPr lang="en-US" dirty="0" err="1"/>
              <a:t>AutoDock</a:t>
            </a:r>
            <a:r>
              <a:rPr lang="en-US" dirty="0"/>
              <a:t> Chromosomes</a:t>
            </a:r>
          </a:p>
          <a:p>
            <a:pPr algn="ctr"/>
            <a:r>
              <a:rPr lang="en-US" dirty="0" err="1"/>
              <a:t>AutoDock</a:t>
            </a:r>
            <a:r>
              <a:rPr lang="en-US" dirty="0"/>
              <a:t> Parameters</a:t>
            </a:r>
          </a:p>
          <a:p>
            <a:pPr algn="ctr"/>
            <a:r>
              <a:rPr lang="en-US" dirty="0"/>
              <a:t>Site Specific Parameters</a:t>
            </a:r>
          </a:p>
          <a:p>
            <a:pPr algn="ctr"/>
            <a:r>
              <a:rPr lang="en-US" dirty="0"/>
              <a:t>Calculate </a:t>
            </a:r>
            <a:r>
              <a:rPr lang="en-US" dirty="0" err="1"/>
              <a:t>Fitnesses</a:t>
            </a:r>
            <a:endParaRPr lang="en-US" dirty="0"/>
          </a:p>
          <a:p>
            <a:pPr algn="ctr"/>
            <a:endParaRPr lang="en-US" dirty="0"/>
          </a:p>
        </p:txBody>
      </p:sp>
      <p:pic>
        <p:nvPicPr>
          <p:cNvPr id="13" name="Picture 12">
            <a:extLst>
              <a:ext uri="{FF2B5EF4-FFF2-40B4-BE49-F238E27FC236}">
                <a16:creationId xmlns:a16="http://schemas.microsoft.com/office/drawing/2014/main" id="{2F55D51F-C258-4934-A321-21824143708F}"/>
              </a:ext>
            </a:extLst>
          </p:cNvPr>
          <p:cNvPicPr>
            <a:picLocks noChangeAspect="1"/>
          </p:cNvPicPr>
          <p:nvPr/>
        </p:nvPicPr>
        <p:blipFill>
          <a:blip r:embed="rId2"/>
          <a:stretch>
            <a:fillRect/>
          </a:stretch>
        </p:blipFill>
        <p:spPr>
          <a:xfrm>
            <a:off x="8831664" y="3250804"/>
            <a:ext cx="957155" cy="384081"/>
          </a:xfrm>
          <a:prstGeom prst="rect">
            <a:avLst/>
          </a:prstGeom>
        </p:spPr>
      </p:pic>
      <p:sp>
        <p:nvSpPr>
          <p:cNvPr id="14" name="Flowchart: Stored Data 13">
            <a:extLst>
              <a:ext uri="{FF2B5EF4-FFF2-40B4-BE49-F238E27FC236}">
                <a16:creationId xmlns:a16="http://schemas.microsoft.com/office/drawing/2014/main" id="{E12DDC4C-7CE1-4CCF-98A1-2E2A6704531F}"/>
              </a:ext>
            </a:extLst>
          </p:cNvPr>
          <p:cNvSpPr/>
          <p:nvPr/>
        </p:nvSpPr>
        <p:spPr>
          <a:xfrm>
            <a:off x="8801507" y="4267209"/>
            <a:ext cx="2670062" cy="112221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Population Docking Results</a:t>
            </a:r>
          </a:p>
        </p:txBody>
      </p:sp>
      <p:sp>
        <p:nvSpPr>
          <p:cNvPr id="15" name="Arrow: Up 14">
            <a:extLst>
              <a:ext uri="{FF2B5EF4-FFF2-40B4-BE49-F238E27FC236}">
                <a16:creationId xmlns:a16="http://schemas.microsoft.com/office/drawing/2014/main" id="{1822B851-6A06-4D20-92E6-E2B15BE5EA22}"/>
              </a:ext>
            </a:extLst>
          </p:cNvPr>
          <p:cNvSpPr/>
          <p:nvPr/>
        </p:nvSpPr>
        <p:spPr>
          <a:xfrm>
            <a:off x="1884221" y="4258346"/>
            <a:ext cx="304800" cy="382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8980AB3-AFA3-45EF-AAD6-3BEE225F5445}"/>
              </a:ext>
            </a:extLst>
          </p:cNvPr>
          <p:cNvSpPr/>
          <p:nvPr/>
        </p:nvSpPr>
        <p:spPr>
          <a:xfrm>
            <a:off x="9975259" y="3713025"/>
            <a:ext cx="304800" cy="382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C66A438-9FC0-493D-A480-D4499CA99C67}"/>
              </a:ext>
            </a:extLst>
          </p:cNvPr>
          <p:cNvPicPr>
            <a:picLocks noChangeAspect="1"/>
          </p:cNvPicPr>
          <p:nvPr/>
        </p:nvPicPr>
        <p:blipFill>
          <a:blip r:embed="rId2"/>
          <a:stretch>
            <a:fillRect/>
          </a:stretch>
        </p:blipFill>
        <p:spPr>
          <a:xfrm>
            <a:off x="10674327" y="3236959"/>
            <a:ext cx="957155" cy="384081"/>
          </a:xfrm>
          <a:prstGeom prst="rect">
            <a:avLst/>
          </a:prstGeom>
        </p:spPr>
      </p:pic>
      <p:sp>
        <p:nvSpPr>
          <p:cNvPr id="19" name="TextBox 18">
            <a:extLst>
              <a:ext uri="{FF2B5EF4-FFF2-40B4-BE49-F238E27FC236}">
                <a16:creationId xmlns:a16="http://schemas.microsoft.com/office/drawing/2014/main" id="{2064D8F1-B2F1-47D4-B1D5-F0CD465B77E4}"/>
              </a:ext>
            </a:extLst>
          </p:cNvPr>
          <p:cNvSpPr txBox="1"/>
          <p:nvPr/>
        </p:nvSpPr>
        <p:spPr>
          <a:xfrm>
            <a:off x="10529457" y="2757054"/>
            <a:ext cx="1102025" cy="369332"/>
          </a:xfrm>
          <a:prstGeom prst="rect">
            <a:avLst/>
          </a:prstGeom>
          <a:noFill/>
        </p:spPr>
        <p:txBody>
          <a:bodyPr wrap="square" rtlCol="0">
            <a:spAutoFit/>
          </a:bodyPr>
          <a:lstStyle/>
          <a:p>
            <a:r>
              <a:rPr lang="en-US" dirty="0"/>
              <a:t>Iterations</a:t>
            </a:r>
          </a:p>
        </p:txBody>
      </p:sp>
    </p:spTree>
    <p:extLst>
      <p:ext uri="{BB962C8B-B14F-4D97-AF65-F5344CB8AC3E}">
        <p14:creationId xmlns:p14="http://schemas.microsoft.com/office/powerpoint/2010/main" val="2334928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0214-DD6B-464D-9B30-47EC36C6FCEC}"/>
              </a:ext>
            </a:extLst>
          </p:cNvPr>
          <p:cNvSpPr>
            <a:spLocks noGrp="1"/>
          </p:cNvSpPr>
          <p:nvPr>
            <p:ph type="title"/>
          </p:nvPr>
        </p:nvSpPr>
        <p:spPr/>
        <p:txBody>
          <a:bodyPr/>
          <a:lstStyle/>
          <a:p>
            <a:r>
              <a:rPr lang="en-US" dirty="0"/>
              <a:t>Flow: Iterations</a:t>
            </a:r>
          </a:p>
        </p:txBody>
      </p:sp>
      <p:sp>
        <p:nvSpPr>
          <p:cNvPr id="4" name="Flowchart: Decision 3">
            <a:extLst>
              <a:ext uri="{FF2B5EF4-FFF2-40B4-BE49-F238E27FC236}">
                <a16:creationId xmlns:a16="http://schemas.microsoft.com/office/drawing/2014/main" id="{6896316E-9796-43BD-8478-A0242C1201BE}"/>
              </a:ext>
            </a:extLst>
          </p:cNvPr>
          <p:cNvSpPr/>
          <p:nvPr/>
        </p:nvSpPr>
        <p:spPr>
          <a:xfrm>
            <a:off x="1205343" y="3228115"/>
            <a:ext cx="2452254" cy="11499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Stopping Criteria Met?</a:t>
            </a:r>
          </a:p>
        </p:txBody>
      </p:sp>
      <p:sp>
        <p:nvSpPr>
          <p:cNvPr id="5" name="Arrow: Up 4">
            <a:extLst>
              <a:ext uri="{FF2B5EF4-FFF2-40B4-BE49-F238E27FC236}">
                <a16:creationId xmlns:a16="http://schemas.microsoft.com/office/drawing/2014/main" id="{210FA952-FAC6-4FD5-9CAF-50F133DAA029}"/>
              </a:ext>
            </a:extLst>
          </p:cNvPr>
          <p:cNvSpPr/>
          <p:nvPr/>
        </p:nvSpPr>
        <p:spPr>
          <a:xfrm>
            <a:off x="2272143" y="2452255"/>
            <a:ext cx="318655" cy="5126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7690D1-C87E-4FBA-8903-7223AAE324DE}"/>
              </a:ext>
            </a:extLst>
          </p:cNvPr>
          <p:cNvSpPr txBox="1"/>
          <p:nvPr/>
        </p:nvSpPr>
        <p:spPr>
          <a:xfrm>
            <a:off x="2607443" y="2524898"/>
            <a:ext cx="662250" cy="369332"/>
          </a:xfrm>
          <a:prstGeom prst="rect">
            <a:avLst/>
          </a:prstGeom>
          <a:noFill/>
        </p:spPr>
        <p:txBody>
          <a:bodyPr wrap="square" rtlCol="0">
            <a:spAutoFit/>
          </a:bodyPr>
          <a:lstStyle/>
          <a:p>
            <a:r>
              <a:rPr lang="en-US" dirty="0"/>
              <a:t>Yes</a:t>
            </a:r>
          </a:p>
        </p:txBody>
      </p:sp>
      <p:sp>
        <p:nvSpPr>
          <p:cNvPr id="7" name="Arrow: Right 6">
            <a:extLst>
              <a:ext uri="{FF2B5EF4-FFF2-40B4-BE49-F238E27FC236}">
                <a16:creationId xmlns:a16="http://schemas.microsoft.com/office/drawing/2014/main" id="{B9D2B1E1-8646-4C04-807D-E339E7DE68CF}"/>
              </a:ext>
            </a:extLst>
          </p:cNvPr>
          <p:cNvSpPr/>
          <p:nvPr/>
        </p:nvSpPr>
        <p:spPr>
          <a:xfrm>
            <a:off x="4073227" y="3352796"/>
            <a:ext cx="581891"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0F980CD-006A-4D5C-B592-DAC269BF921D}"/>
              </a:ext>
            </a:extLst>
          </p:cNvPr>
          <p:cNvSpPr txBox="1"/>
          <p:nvPr/>
        </p:nvSpPr>
        <p:spPr>
          <a:xfrm>
            <a:off x="4073231" y="2923313"/>
            <a:ext cx="471055" cy="369332"/>
          </a:xfrm>
          <a:prstGeom prst="rect">
            <a:avLst/>
          </a:prstGeom>
          <a:noFill/>
        </p:spPr>
        <p:txBody>
          <a:bodyPr wrap="square" rtlCol="0">
            <a:spAutoFit/>
          </a:bodyPr>
          <a:lstStyle/>
          <a:p>
            <a:r>
              <a:rPr lang="en-US" dirty="0"/>
              <a:t>No</a:t>
            </a:r>
          </a:p>
        </p:txBody>
      </p:sp>
      <p:sp>
        <p:nvSpPr>
          <p:cNvPr id="17" name="Flowchart: Sort 16">
            <a:extLst>
              <a:ext uri="{FF2B5EF4-FFF2-40B4-BE49-F238E27FC236}">
                <a16:creationId xmlns:a16="http://schemas.microsoft.com/office/drawing/2014/main" id="{A555E97E-ED3F-49C6-8155-58015B9AE6DE}"/>
              </a:ext>
            </a:extLst>
          </p:cNvPr>
          <p:cNvSpPr/>
          <p:nvPr/>
        </p:nvSpPr>
        <p:spPr>
          <a:xfrm>
            <a:off x="5070759" y="2909456"/>
            <a:ext cx="2119744" cy="1149928"/>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a:t>
            </a:r>
            <a:r>
              <a:rPr lang="en-US" dirty="0" err="1"/>
              <a:t>Chrom</a:t>
            </a:r>
            <a:r>
              <a:rPr lang="en-US" dirty="0"/>
              <a:t>.</a:t>
            </a:r>
          </a:p>
        </p:txBody>
      </p:sp>
      <p:sp>
        <p:nvSpPr>
          <p:cNvPr id="18" name="Flowchart: Process 17">
            <a:extLst>
              <a:ext uri="{FF2B5EF4-FFF2-40B4-BE49-F238E27FC236}">
                <a16:creationId xmlns:a16="http://schemas.microsoft.com/office/drawing/2014/main" id="{AE0502AF-133B-4EC4-A531-E695A9FE83B9}"/>
              </a:ext>
            </a:extLst>
          </p:cNvPr>
          <p:cNvSpPr/>
          <p:nvPr/>
        </p:nvSpPr>
        <p:spPr>
          <a:xfrm>
            <a:off x="8866911" y="2209786"/>
            <a:ext cx="1981198" cy="19465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Crossover</a:t>
            </a:r>
          </a:p>
          <a:p>
            <a:pPr algn="ctr"/>
            <a:r>
              <a:rPr lang="en-US" dirty="0"/>
              <a:t>Mutation</a:t>
            </a:r>
          </a:p>
          <a:p>
            <a:pPr algn="ctr"/>
            <a:endParaRPr lang="en-US" dirty="0"/>
          </a:p>
          <a:p>
            <a:pPr algn="ctr"/>
            <a:r>
              <a:rPr lang="en-US" dirty="0"/>
              <a:t>Default</a:t>
            </a:r>
          </a:p>
          <a:p>
            <a:pPr algn="ctr"/>
            <a:r>
              <a:rPr lang="en-US" dirty="0"/>
              <a:t>User Specified</a:t>
            </a:r>
          </a:p>
          <a:p>
            <a:pPr algn="ctr"/>
            <a:r>
              <a:rPr lang="en-US" dirty="0"/>
              <a:t>Complicated</a:t>
            </a:r>
          </a:p>
          <a:p>
            <a:pPr algn="ctr"/>
            <a:r>
              <a:rPr lang="en-US" dirty="0"/>
              <a:t>(see notes)</a:t>
            </a:r>
          </a:p>
        </p:txBody>
      </p:sp>
      <p:pic>
        <p:nvPicPr>
          <p:cNvPr id="21" name="Picture 20">
            <a:extLst>
              <a:ext uri="{FF2B5EF4-FFF2-40B4-BE49-F238E27FC236}">
                <a16:creationId xmlns:a16="http://schemas.microsoft.com/office/drawing/2014/main" id="{F67363C0-203F-40D4-BC11-7A126C5E9E21}"/>
              </a:ext>
            </a:extLst>
          </p:cNvPr>
          <p:cNvPicPr>
            <a:picLocks noChangeAspect="1"/>
          </p:cNvPicPr>
          <p:nvPr/>
        </p:nvPicPr>
        <p:blipFill>
          <a:blip r:embed="rId2"/>
          <a:stretch>
            <a:fillRect/>
          </a:stretch>
        </p:blipFill>
        <p:spPr>
          <a:xfrm>
            <a:off x="7647689" y="3292378"/>
            <a:ext cx="609653" cy="384081"/>
          </a:xfrm>
          <a:prstGeom prst="rect">
            <a:avLst/>
          </a:prstGeom>
        </p:spPr>
      </p:pic>
      <p:sp>
        <p:nvSpPr>
          <p:cNvPr id="23" name="Flowchart: Process 22">
            <a:extLst>
              <a:ext uri="{FF2B5EF4-FFF2-40B4-BE49-F238E27FC236}">
                <a16:creationId xmlns:a16="http://schemas.microsoft.com/office/drawing/2014/main" id="{DCA12B00-4511-4458-8453-E3A4A0D94C6F}"/>
              </a:ext>
            </a:extLst>
          </p:cNvPr>
          <p:cNvSpPr/>
          <p:nvPr/>
        </p:nvSpPr>
        <p:spPr>
          <a:xfrm>
            <a:off x="3366649" y="5209318"/>
            <a:ext cx="2355264" cy="9143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a:t>
            </a:r>
          </a:p>
          <a:p>
            <a:pPr algn="ctr"/>
            <a:r>
              <a:rPr lang="en-US" dirty="0"/>
              <a:t>Calculate </a:t>
            </a:r>
            <a:r>
              <a:rPr lang="en-US" dirty="0" err="1"/>
              <a:t>Ftinesses</a:t>
            </a:r>
            <a:endParaRPr lang="en-US" dirty="0"/>
          </a:p>
          <a:p>
            <a:pPr algn="ctr"/>
            <a:endParaRPr lang="en-US" dirty="0"/>
          </a:p>
        </p:txBody>
      </p:sp>
      <p:sp>
        <p:nvSpPr>
          <p:cNvPr id="26" name="Arrow: Down 25">
            <a:extLst>
              <a:ext uri="{FF2B5EF4-FFF2-40B4-BE49-F238E27FC236}">
                <a16:creationId xmlns:a16="http://schemas.microsoft.com/office/drawing/2014/main" id="{49EEDCDD-405E-4DF1-B86D-993BF39FC7FD}"/>
              </a:ext>
            </a:extLst>
          </p:cNvPr>
          <p:cNvSpPr/>
          <p:nvPr/>
        </p:nvSpPr>
        <p:spPr>
          <a:xfrm>
            <a:off x="9642770" y="4355333"/>
            <a:ext cx="318655" cy="549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7E36401-5A33-4900-91C7-9B7C193DA949}"/>
              </a:ext>
            </a:extLst>
          </p:cNvPr>
          <p:cNvSpPr/>
          <p:nvPr/>
        </p:nvSpPr>
        <p:spPr>
          <a:xfrm>
            <a:off x="9573511" y="5037500"/>
            <a:ext cx="2272145" cy="114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a:t>
            </a:r>
          </a:p>
          <a:p>
            <a:pPr algn="ctr"/>
            <a:endParaRPr lang="en-US" dirty="0"/>
          </a:p>
          <a:p>
            <a:pPr algn="ctr"/>
            <a:r>
              <a:rPr lang="en-US" dirty="0"/>
              <a:t>Process Population</a:t>
            </a:r>
          </a:p>
        </p:txBody>
      </p:sp>
      <p:sp>
        <p:nvSpPr>
          <p:cNvPr id="28" name="Flowchart: Stored Data 27">
            <a:extLst>
              <a:ext uri="{FF2B5EF4-FFF2-40B4-BE49-F238E27FC236}">
                <a16:creationId xmlns:a16="http://schemas.microsoft.com/office/drawing/2014/main" id="{42E750A1-50FF-4B21-B16B-95A0F54032F2}"/>
              </a:ext>
            </a:extLst>
          </p:cNvPr>
          <p:cNvSpPr/>
          <p:nvPr/>
        </p:nvSpPr>
        <p:spPr>
          <a:xfrm>
            <a:off x="6677894" y="5051355"/>
            <a:ext cx="2105891" cy="114992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Population Info</a:t>
            </a:r>
          </a:p>
        </p:txBody>
      </p:sp>
      <p:sp>
        <p:nvSpPr>
          <p:cNvPr id="30" name="Flowchart: Stored Data 29">
            <a:extLst>
              <a:ext uri="{FF2B5EF4-FFF2-40B4-BE49-F238E27FC236}">
                <a16:creationId xmlns:a16="http://schemas.microsoft.com/office/drawing/2014/main" id="{7DAA112E-34B9-4DC3-B973-DE9C7CA73355}"/>
              </a:ext>
            </a:extLst>
          </p:cNvPr>
          <p:cNvSpPr/>
          <p:nvPr/>
        </p:nvSpPr>
        <p:spPr>
          <a:xfrm>
            <a:off x="526479" y="5195464"/>
            <a:ext cx="1981198" cy="91439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Docking Info</a:t>
            </a:r>
          </a:p>
        </p:txBody>
      </p:sp>
      <p:sp>
        <p:nvSpPr>
          <p:cNvPr id="31" name="Arrow: Left 30">
            <a:extLst>
              <a:ext uri="{FF2B5EF4-FFF2-40B4-BE49-F238E27FC236}">
                <a16:creationId xmlns:a16="http://schemas.microsoft.com/office/drawing/2014/main" id="{70FB16B0-5F3B-4C8C-AE1A-69A3E0FA5BE3}"/>
              </a:ext>
            </a:extLst>
          </p:cNvPr>
          <p:cNvSpPr/>
          <p:nvPr/>
        </p:nvSpPr>
        <p:spPr>
          <a:xfrm>
            <a:off x="2507658" y="5472547"/>
            <a:ext cx="568036" cy="3740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D393F622-7BB2-4A8D-A152-7219D1ECC36D}"/>
              </a:ext>
            </a:extLst>
          </p:cNvPr>
          <p:cNvPicPr>
            <a:picLocks noChangeAspect="1"/>
          </p:cNvPicPr>
          <p:nvPr/>
        </p:nvPicPr>
        <p:blipFill>
          <a:blip r:embed="rId3"/>
          <a:stretch>
            <a:fillRect/>
          </a:stretch>
        </p:blipFill>
        <p:spPr>
          <a:xfrm>
            <a:off x="5914203" y="5464488"/>
            <a:ext cx="585267" cy="390178"/>
          </a:xfrm>
          <a:prstGeom prst="rect">
            <a:avLst/>
          </a:prstGeom>
        </p:spPr>
      </p:pic>
      <p:pic>
        <p:nvPicPr>
          <p:cNvPr id="33" name="Picture 32">
            <a:extLst>
              <a:ext uri="{FF2B5EF4-FFF2-40B4-BE49-F238E27FC236}">
                <a16:creationId xmlns:a16="http://schemas.microsoft.com/office/drawing/2014/main" id="{0856952F-96EE-4F6F-85D2-DA7039019938}"/>
              </a:ext>
            </a:extLst>
          </p:cNvPr>
          <p:cNvPicPr>
            <a:picLocks noChangeAspect="1"/>
          </p:cNvPicPr>
          <p:nvPr/>
        </p:nvPicPr>
        <p:blipFill>
          <a:blip r:embed="rId3"/>
          <a:stretch>
            <a:fillRect/>
          </a:stretch>
        </p:blipFill>
        <p:spPr>
          <a:xfrm>
            <a:off x="8740521" y="5409083"/>
            <a:ext cx="585267" cy="390178"/>
          </a:xfrm>
          <a:prstGeom prst="rect">
            <a:avLst/>
          </a:prstGeom>
        </p:spPr>
      </p:pic>
      <p:sp>
        <p:nvSpPr>
          <p:cNvPr id="34" name="Arrow: Up 33">
            <a:extLst>
              <a:ext uri="{FF2B5EF4-FFF2-40B4-BE49-F238E27FC236}">
                <a16:creationId xmlns:a16="http://schemas.microsoft.com/office/drawing/2014/main" id="{EEAF8CD3-6651-4900-8CC1-338A3C0339B7}"/>
              </a:ext>
            </a:extLst>
          </p:cNvPr>
          <p:cNvSpPr/>
          <p:nvPr/>
        </p:nvSpPr>
        <p:spPr>
          <a:xfrm>
            <a:off x="1523988" y="4461158"/>
            <a:ext cx="318655" cy="5126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9166631-93F8-4B7B-B71E-22AFB5847460}"/>
              </a:ext>
            </a:extLst>
          </p:cNvPr>
          <p:cNvSpPr txBox="1"/>
          <p:nvPr/>
        </p:nvSpPr>
        <p:spPr>
          <a:xfrm>
            <a:off x="2136377" y="1988110"/>
            <a:ext cx="565249" cy="369332"/>
          </a:xfrm>
          <a:prstGeom prst="rect">
            <a:avLst/>
          </a:prstGeom>
          <a:noFill/>
        </p:spPr>
        <p:txBody>
          <a:bodyPr wrap="square" rtlCol="0">
            <a:spAutoFit/>
          </a:bodyPr>
          <a:lstStyle/>
          <a:p>
            <a:r>
              <a:rPr lang="en-US" dirty="0"/>
              <a:t>End</a:t>
            </a:r>
          </a:p>
        </p:txBody>
      </p:sp>
      <p:pic>
        <p:nvPicPr>
          <p:cNvPr id="36" name="Picture 35">
            <a:extLst>
              <a:ext uri="{FF2B5EF4-FFF2-40B4-BE49-F238E27FC236}">
                <a16:creationId xmlns:a16="http://schemas.microsoft.com/office/drawing/2014/main" id="{39CCECED-0AC1-42E0-AE86-2DE178062980}"/>
              </a:ext>
            </a:extLst>
          </p:cNvPr>
          <p:cNvPicPr>
            <a:picLocks noChangeAspect="1"/>
          </p:cNvPicPr>
          <p:nvPr/>
        </p:nvPicPr>
        <p:blipFill>
          <a:blip r:embed="rId2"/>
          <a:stretch>
            <a:fillRect/>
          </a:stretch>
        </p:blipFill>
        <p:spPr>
          <a:xfrm>
            <a:off x="221658" y="3638751"/>
            <a:ext cx="609653" cy="384081"/>
          </a:xfrm>
          <a:prstGeom prst="rect">
            <a:avLst/>
          </a:prstGeom>
        </p:spPr>
      </p:pic>
    </p:spTree>
    <p:extLst>
      <p:ext uri="{BB962C8B-B14F-4D97-AF65-F5344CB8AC3E}">
        <p14:creationId xmlns:p14="http://schemas.microsoft.com/office/powerpoint/2010/main" val="1068947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C7C1-3D19-4EF9-A5B2-3811BEA588C3}"/>
              </a:ext>
            </a:extLst>
          </p:cNvPr>
          <p:cNvSpPr>
            <a:spLocks noGrp="1"/>
          </p:cNvSpPr>
          <p:nvPr>
            <p:ph type="title"/>
          </p:nvPr>
        </p:nvSpPr>
        <p:spPr/>
        <p:txBody>
          <a:bodyPr/>
          <a:lstStyle/>
          <a:p>
            <a:r>
              <a:rPr lang="en-US" dirty="0"/>
              <a:t>Flow: End GA</a:t>
            </a:r>
          </a:p>
        </p:txBody>
      </p:sp>
      <p:pic>
        <p:nvPicPr>
          <p:cNvPr id="7" name="Content Placeholder 6">
            <a:extLst>
              <a:ext uri="{FF2B5EF4-FFF2-40B4-BE49-F238E27FC236}">
                <a16:creationId xmlns:a16="http://schemas.microsoft.com/office/drawing/2014/main" id="{E0E17F24-D635-4C3D-AFCE-103ABC945196}"/>
              </a:ext>
            </a:extLst>
          </p:cNvPr>
          <p:cNvPicPr>
            <a:picLocks noGrp="1" noChangeAspect="1"/>
          </p:cNvPicPr>
          <p:nvPr>
            <p:ph idx="1"/>
          </p:nvPr>
        </p:nvPicPr>
        <p:blipFill>
          <a:blip r:embed="rId2"/>
          <a:stretch>
            <a:fillRect/>
          </a:stretch>
        </p:blipFill>
        <p:spPr>
          <a:xfrm>
            <a:off x="4685270" y="3810406"/>
            <a:ext cx="609653" cy="384081"/>
          </a:xfrm>
          <a:prstGeom prst="rect">
            <a:avLst/>
          </a:prstGeom>
        </p:spPr>
      </p:pic>
      <p:sp>
        <p:nvSpPr>
          <p:cNvPr id="4" name="Rectangle 3">
            <a:extLst>
              <a:ext uri="{FF2B5EF4-FFF2-40B4-BE49-F238E27FC236}">
                <a16:creationId xmlns:a16="http://schemas.microsoft.com/office/drawing/2014/main" id="{F3F91FC5-E135-4231-B8F1-CC458FB2A98A}"/>
              </a:ext>
            </a:extLst>
          </p:cNvPr>
          <p:cNvSpPr/>
          <p:nvPr/>
        </p:nvSpPr>
        <p:spPr>
          <a:xfrm>
            <a:off x="1967347" y="3505202"/>
            <a:ext cx="2258291"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a:t>
            </a:r>
          </a:p>
          <a:p>
            <a:pPr algn="ctr"/>
            <a:r>
              <a:rPr lang="en-US" dirty="0"/>
              <a:t>Post  Process</a:t>
            </a:r>
          </a:p>
        </p:txBody>
      </p:sp>
      <p:sp>
        <p:nvSpPr>
          <p:cNvPr id="5" name="Flowchart: Stored Data 4">
            <a:extLst>
              <a:ext uri="{FF2B5EF4-FFF2-40B4-BE49-F238E27FC236}">
                <a16:creationId xmlns:a16="http://schemas.microsoft.com/office/drawing/2014/main" id="{102EC41A-E060-4ABE-AFC9-A5E2AB53355B}"/>
              </a:ext>
            </a:extLst>
          </p:cNvPr>
          <p:cNvSpPr/>
          <p:nvPr/>
        </p:nvSpPr>
        <p:spPr>
          <a:xfrm>
            <a:off x="5705311" y="3505202"/>
            <a:ext cx="2258291" cy="101138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of Results</a:t>
            </a:r>
          </a:p>
        </p:txBody>
      </p:sp>
      <p:sp>
        <p:nvSpPr>
          <p:cNvPr id="6" name="Flowchart: Terminator 5">
            <a:extLst>
              <a:ext uri="{FF2B5EF4-FFF2-40B4-BE49-F238E27FC236}">
                <a16:creationId xmlns:a16="http://schemas.microsoft.com/office/drawing/2014/main" id="{EB7183F9-1A7C-46C1-A898-399B14FC7828}"/>
              </a:ext>
            </a:extLst>
          </p:cNvPr>
          <p:cNvSpPr/>
          <p:nvPr/>
        </p:nvSpPr>
        <p:spPr>
          <a:xfrm>
            <a:off x="9060883" y="3477490"/>
            <a:ext cx="2133600" cy="102523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pic>
        <p:nvPicPr>
          <p:cNvPr id="8" name="Picture 7">
            <a:extLst>
              <a:ext uri="{FF2B5EF4-FFF2-40B4-BE49-F238E27FC236}">
                <a16:creationId xmlns:a16="http://schemas.microsoft.com/office/drawing/2014/main" id="{42F0D71D-7EC5-4258-8196-92ED878C7860}"/>
              </a:ext>
            </a:extLst>
          </p:cNvPr>
          <p:cNvPicPr>
            <a:picLocks noChangeAspect="1"/>
          </p:cNvPicPr>
          <p:nvPr/>
        </p:nvPicPr>
        <p:blipFill>
          <a:blip r:embed="rId2"/>
          <a:stretch>
            <a:fillRect/>
          </a:stretch>
        </p:blipFill>
        <p:spPr>
          <a:xfrm>
            <a:off x="8091033" y="3791147"/>
            <a:ext cx="609653" cy="384081"/>
          </a:xfrm>
          <a:prstGeom prst="rect">
            <a:avLst/>
          </a:prstGeom>
        </p:spPr>
      </p:pic>
      <p:pic>
        <p:nvPicPr>
          <p:cNvPr id="9" name="Picture 8">
            <a:extLst>
              <a:ext uri="{FF2B5EF4-FFF2-40B4-BE49-F238E27FC236}">
                <a16:creationId xmlns:a16="http://schemas.microsoft.com/office/drawing/2014/main" id="{8675D34C-458C-45E1-9CB8-C4C7230C772C}"/>
              </a:ext>
            </a:extLst>
          </p:cNvPr>
          <p:cNvPicPr>
            <a:picLocks noChangeAspect="1"/>
          </p:cNvPicPr>
          <p:nvPr/>
        </p:nvPicPr>
        <p:blipFill>
          <a:blip r:embed="rId2"/>
          <a:stretch>
            <a:fillRect/>
          </a:stretch>
        </p:blipFill>
        <p:spPr>
          <a:xfrm>
            <a:off x="803548" y="3818854"/>
            <a:ext cx="609653" cy="384081"/>
          </a:xfrm>
          <a:prstGeom prst="rect">
            <a:avLst/>
          </a:prstGeom>
        </p:spPr>
      </p:pic>
    </p:spTree>
    <p:extLst>
      <p:ext uri="{BB962C8B-B14F-4D97-AF65-F5344CB8AC3E}">
        <p14:creationId xmlns:p14="http://schemas.microsoft.com/office/powerpoint/2010/main" val="2255133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B07C-836F-45B2-907D-2BCFF7A21260}"/>
              </a:ext>
            </a:extLst>
          </p:cNvPr>
          <p:cNvSpPr>
            <a:spLocks noGrp="1"/>
          </p:cNvSpPr>
          <p:nvPr>
            <p:ph type="title"/>
          </p:nvPr>
        </p:nvSpPr>
        <p:spPr/>
        <p:txBody>
          <a:bodyPr/>
          <a:lstStyle/>
          <a:p>
            <a:r>
              <a:rPr lang="en-US" dirty="0"/>
              <a:t>GA output</a:t>
            </a:r>
          </a:p>
        </p:txBody>
      </p:sp>
      <p:sp>
        <p:nvSpPr>
          <p:cNvPr id="3" name="Content Placeholder 2">
            <a:extLst>
              <a:ext uri="{FF2B5EF4-FFF2-40B4-BE49-F238E27FC236}">
                <a16:creationId xmlns:a16="http://schemas.microsoft.com/office/drawing/2014/main" id="{A89AC918-9AD3-4316-97AD-AEABD6DBEA97}"/>
              </a:ext>
            </a:extLst>
          </p:cNvPr>
          <p:cNvSpPr>
            <a:spLocks noGrp="1"/>
          </p:cNvSpPr>
          <p:nvPr>
            <p:ph idx="1"/>
          </p:nvPr>
        </p:nvSpPr>
        <p:spPr/>
        <p:txBody>
          <a:bodyPr/>
          <a:lstStyle/>
          <a:p>
            <a:r>
              <a:rPr lang="en-US" dirty="0"/>
              <a:t>List of ‘top’ binding small molecules given set of target and blocked protein(s) – this is many body</a:t>
            </a:r>
          </a:p>
          <a:p>
            <a:r>
              <a:rPr lang="en-US" dirty="0"/>
              <a:t>Topology of molecules and geometry of bound configuration</a:t>
            </a:r>
          </a:p>
          <a:p>
            <a:r>
              <a:rPr lang="en-US" dirty="0"/>
              <a:t>Found from specified goodness of binding, naively best energy </a:t>
            </a:r>
          </a:p>
          <a:p>
            <a:endParaRPr lang="en-US" dirty="0"/>
          </a:p>
          <a:p>
            <a:r>
              <a:rPr lang="en-US" dirty="0"/>
              <a:t>List can be used for recognition of important sub-structures of molecule in given protein problem</a:t>
            </a:r>
          </a:p>
          <a:p>
            <a:r>
              <a:rPr lang="en-US" dirty="0"/>
              <a:t>GA can be used in refinement of known small molecules by initializing population with these, i.e. 	small adjustment to better binding properties or add constraints</a:t>
            </a:r>
          </a:p>
          <a:p>
            <a:endParaRPr lang="en-US" dirty="0"/>
          </a:p>
        </p:txBody>
      </p:sp>
    </p:spTree>
    <p:extLst>
      <p:ext uri="{BB962C8B-B14F-4D97-AF65-F5344CB8AC3E}">
        <p14:creationId xmlns:p14="http://schemas.microsoft.com/office/powerpoint/2010/main" val="407772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2D1D-26F9-4C82-BCCC-4BA2D6213556}"/>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920F4A1-E88F-40D8-83E4-B2AAF87CE5C5}"/>
              </a:ext>
            </a:extLst>
          </p:cNvPr>
          <p:cNvSpPr>
            <a:spLocks noGrp="1"/>
          </p:cNvSpPr>
          <p:nvPr>
            <p:ph idx="1"/>
          </p:nvPr>
        </p:nvSpPr>
        <p:spPr>
          <a:xfrm>
            <a:off x="1097280" y="1885977"/>
            <a:ext cx="10424160" cy="4419130"/>
          </a:xfrm>
        </p:spPr>
        <p:txBody>
          <a:bodyPr>
            <a:normAutofit lnSpcReduction="10000"/>
          </a:bodyPr>
          <a:lstStyle/>
          <a:p>
            <a:r>
              <a:rPr lang="en-US" sz="1800" dirty="0"/>
              <a:t>Description of algorithm</a:t>
            </a:r>
          </a:p>
          <a:p>
            <a:r>
              <a:rPr lang="en-US" sz="1800" dirty="0"/>
              <a:t>Primary points</a:t>
            </a:r>
          </a:p>
          <a:p>
            <a:pPr lvl="1"/>
            <a:r>
              <a:rPr lang="en-US" sz="1800" dirty="0"/>
              <a:t>Small molecule (e.g., glycan) construction with atoms, branches, and linkages</a:t>
            </a:r>
          </a:p>
          <a:p>
            <a:pPr lvl="1"/>
            <a:r>
              <a:rPr lang="en-US" sz="1800" dirty="0"/>
              <a:t>Basic crossover and mutation operations, objective function </a:t>
            </a:r>
          </a:p>
          <a:p>
            <a:pPr lvl="1"/>
            <a:r>
              <a:rPr lang="en-US" sz="1800" dirty="0"/>
              <a:t>Docking software</a:t>
            </a:r>
          </a:p>
          <a:p>
            <a:pPr lvl="1"/>
            <a:r>
              <a:rPr lang="en-US" sz="1800" dirty="0"/>
              <a:t>SMILES representation and use in genetic algorithm chromosome</a:t>
            </a:r>
          </a:p>
          <a:p>
            <a:pPr lvl="1"/>
            <a:endParaRPr lang="en-US" sz="1800" dirty="0"/>
          </a:p>
          <a:p>
            <a:pPr marL="201168" lvl="1" indent="0">
              <a:buNone/>
            </a:pPr>
            <a:r>
              <a:rPr lang="en-US" sz="1800" dirty="0"/>
              <a:t>Genetic Algorithm explained</a:t>
            </a:r>
          </a:p>
          <a:p>
            <a:pPr marL="201168" lvl="1" indent="0">
              <a:buNone/>
            </a:pPr>
            <a:r>
              <a:rPr lang="en-US" sz="1800" dirty="0"/>
              <a:t>Computationally feasible in CPUs or GPUs (available in AD, Vina Carb, or </a:t>
            </a:r>
            <a:r>
              <a:rPr lang="en-US" sz="1800" dirty="0" err="1"/>
              <a:t>ADVina</a:t>
            </a:r>
            <a:r>
              <a:rPr lang="en-US" sz="1800" dirty="0"/>
              <a:t> for docking)</a:t>
            </a:r>
          </a:p>
          <a:p>
            <a:pPr marL="201168" lvl="1" indent="0">
              <a:buNone/>
            </a:pPr>
            <a:endParaRPr lang="en-US" sz="1800" dirty="0"/>
          </a:p>
          <a:p>
            <a:pPr marL="201168" lvl="1" indent="0">
              <a:buNone/>
            </a:pPr>
            <a:r>
              <a:rPr lang="en-US" sz="1800" dirty="0"/>
              <a:t>Initial project is coded.  </a:t>
            </a:r>
          </a:p>
          <a:p>
            <a:pPr marL="201168" lvl="1" indent="0">
              <a:buNone/>
            </a:pPr>
            <a:endParaRPr lang="en-US" sz="1800" dirty="0"/>
          </a:p>
          <a:p>
            <a:pPr marL="201168" lvl="1" indent="0">
              <a:buNone/>
            </a:pPr>
            <a:r>
              <a:rPr lang="en-US" sz="1800" dirty="0"/>
              <a:t>Next – test on well-known small molecule drugs.</a:t>
            </a:r>
          </a:p>
          <a:p>
            <a:pPr marL="201168" lvl="1" indent="0">
              <a:buNone/>
            </a:pPr>
            <a:endParaRPr lang="en-US" dirty="0"/>
          </a:p>
        </p:txBody>
      </p:sp>
    </p:spTree>
    <p:extLst>
      <p:ext uri="{BB962C8B-B14F-4D97-AF65-F5344CB8AC3E}">
        <p14:creationId xmlns:p14="http://schemas.microsoft.com/office/powerpoint/2010/main" val="111850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607A-E002-4A5A-B8CC-8FE0CD595538}"/>
              </a:ext>
            </a:extLst>
          </p:cNvPr>
          <p:cNvSpPr>
            <a:spLocks noGrp="1"/>
          </p:cNvSpPr>
          <p:nvPr>
            <p:ph type="title"/>
          </p:nvPr>
        </p:nvSpPr>
        <p:spPr>
          <a:xfrm>
            <a:off x="935665" y="148856"/>
            <a:ext cx="10122195" cy="1301144"/>
          </a:xfrm>
        </p:spPr>
        <p:txBody>
          <a:bodyPr>
            <a:normAutofit fontScale="90000"/>
          </a:bodyPr>
          <a:lstStyle/>
          <a:p>
            <a:r>
              <a:rPr lang="en-US" dirty="0"/>
              <a:t>Glycans (i.e., Oligosaccharides) via Molecular Search </a:t>
            </a:r>
          </a:p>
        </p:txBody>
      </p:sp>
      <p:pic>
        <p:nvPicPr>
          <p:cNvPr id="4" name="Picture 3">
            <a:extLst>
              <a:ext uri="{FF2B5EF4-FFF2-40B4-BE49-F238E27FC236}">
                <a16:creationId xmlns:a16="http://schemas.microsoft.com/office/drawing/2014/main" id="{500BB07E-72EC-43C6-AF94-FF09AF58421D}"/>
              </a:ext>
            </a:extLst>
          </p:cNvPr>
          <p:cNvPicPr>
            <a:picLocks noChangeAspect="1"/>
          </p:cNvPicPr>
          <p:nvPr/>
        </p:nvPicPr>
        <p:blipFill>
          <a:blip r:embed="rId2"/>
          <a:stretch>
            <a:fillRect/>
          </a:stretch>
        </p:blipFill>
        <p:spPr>
          <a:xfrm>
            <a:off x="1220318" y="2879683"/>
            <a:ext cx="1359109" cy="1375527"/>
          </a:xfrm>
          <a:prstGeom prst="rect">
            <a:avLst/>
          </a:prstGeom>
        </p:spPr>
      </p:pic>
      <p:pic>
        <p:nvPicPr>
          <p:cNvPr id="5" name="Picture 4">
            <a:extLst>
              <a:ext uri="{FF2B5EF4-FFF2-40B4-BE49-F238E27FC236}">
                <a16:creationId xmlns:a16="http://schemas.microsoft.com/office/drawing/2014/main" id="{09E8815E-8AAF-419C-975B-AD774194D1E8}"/>
              </a:ext>
            </a:extLst>
          </p:cNvPr>
          <p:cNvPicPr>
            <a:picLocks noChangeAspect="1"/>
          </p:cNvPicPr>
          <p:nvPr/>
        </p:nvPicPr>
        <p:blipFill>
          <a:blip r:embed="rId3"/>
          <a:stretch>
            <a:fillRect/>
          </a:stretch>
        </p:blipFill>
        <p:spPr>
          <a:xfrm>
            <a:off x="9472859" y="2674966"/>
            <a:ext cx="1772896" cy="1467331"/>
          </a:xfrm>
          <a:prstGeom prst="rect">
            <a:avLst/>
          </a:prstGeom>
        </p:spPr>
      </p:pic>
      <p:pic>
        <p:nvPicPr>
          <p:cNvPr id="6" name="Picture 5">
            <a:extLst>
              <a:ext uri="{FF2B5EF4-FFF2-40B4-BE49-F238E27FC236}">
                <a16:creationId xmlns:a16="http://schemas.microsoft.com/office/drawing/2014/main" id="{0E7DCAC4-B837-453A-A58D-B63F3F387D31}"/>
              </a:ext>
            </a:extLst>
          </p:cNvPr>
          <p:cNvPicPr>
            <a:picLocks noChangeAspect="1"/>
          </p:cNvPicPr>
          <p:nvPr/>
        </p:nvPicPr>
        <p:blipFill>
          <a:blip r:embed="rId4"/>
          <a:stretch>
            <a:fillRect/>
          </a:stretch>
        </p:blipFill>
        <p:spPr>
          <a:xfrm>
            <a:off x="7187835" y="2811449"/>
            <a:ext cx="1772896" cy="1329672"/>
          </a:xfrm>
          <a:prstGeom prst="rect">
            <a:avLst/>
          </a:prstGeom>
        </p:spPr>
      </p:pic>
      <p:pic>
        <p:nvPicPr>
          <p:cNvPr id="8" name="Picture 7">
            <a:extLst>
              <a:ext uri="{FF2B5EF4-FFF2-40B4-BE49-F238E27FC236}">
                <a16:creationId xmlns:a16="http://schemas.microsoft.com/office/drawing/2014/main" id="{B63AFDB4-5FAD-40D5-9591-EA740D7FF5C1}"/>
              </a:ext>
            </a:extLst>
          </p:cNvPr>
          <p:cNvPicPr>
            <a:picLocks noChangeAspect="1"/>
          </p:cNvPicPr>
          <p:nvPr/>
        </p:nvPicPr>
        <p:blipFill>
          <a:blip r:embed="rId5"/>
          <a:stretch>
            <a:fillRect/>
          </a:stretch>
        </p:blipFill>
        <p:spPr>
          <a:xfrm>
            <a:off x="4581991" y="5172520"/>
            <a:ext cx="1476164" cy="1050862"/>
          </a:xfrm>
          <a:prstGeom prst="rect">
            <a:avLst/>
          </a:prstGeom>
        </p:spPr>
      </p:pic>
      <p:sp>
        <p:nvSpPr>
          <p:cNvPr id="9" name="TextBox 8">
            <a:extLst>
              <a:ext uri="{FF2B5EF4-FFF2-40B4-BE49-F238E27FC236}">
                <a16:creationId xmlns:a16="http://schemas.microsoft.com/office/drawing/2014/main" id="{B13FCAB0-1361-4DF7-B865-E6FA718B5200}"/>
              </a:ext>
            </a:extLst>
          </p:cNvPr>
          <p:cNvSpPr txBox="1"/>
          <p:nvPr/>
        </p:nvSpPr>
        <p:spPr>
          <a:xfrm>
            <a:off x="573205" y="2122859"/>
            <a:ext cx="3480179" cy="646331"/>
          </a:xfrm>
          <a:prstGeom prst="rect">
            <a:avLst/>
          </a:prstGeom>
          <a:noFill/>
        </p:spPr>
        <p:txBody>
          <a:bodyPr wrap="square" rtlCol="0">
            <a:spAutoFit/>
          </a:bodyPr>
          <a:lstStyle/>
          <a:p>
            <a:r>
              <a:rPr lang="en-US" dirty="0"/>
              <a:t>Wanted glycoprotein with site specific glycan (Oligosaccharide) </a:t>
            </a:r>
          </a:p>
        </p:txBody>
      </p:sp>
      <p:sp>
        <p:nvSpPr>
          <p:cNvPr id="10" name="TextBox 9">
            <a:extLst>
              <a:ext uri="{FF2B5EF4-FFF2-40B4-BE49-F238E27FC236}">
                <a16:creationId xmlns:a16="http://schemas.microsoft.com/office/drawing/2014/main" id="{6E36EAD4-1D3D-4709-B960-776FC5323AED}"/>
              </a:ext>
            </a:extLst>
          </p:cNvPr>
          <p:cNvSpPr txBox="1"/>
          <p:nvPr/>
        </p:nvSpPr>
        <p:spPr>
          <a:xfrm>
            <a:off x="7165077" y="2320119"/>
            <a:ext cx="4940489" cy="369332"/>
          </a:xfrm>
          <a:prstGeom prst="rect">
            <a:avLst/>
          </a:prstGeom>
          <a:noFill/>
        </p:spPr>
        <p:txBody>
          <a:bodyPr wrap="square" rtlCol="0">
            <a:spAutoFit/>
          </a:bodyPr>
          <a:lstStyle/>
          <a:p>
            <a:r>
              <a:rPr lang="en-US" dirty="0"/>
              <a:t>Unwanted site specific binding to glycan(s)</a:t>
            </a:r>
          </a:p>
        </p:txBody>
      </p:sp>
      <p:sp>
        <p:nvSpPr>
          <p:cNvPr id="12" name="TextBox 11">
            <a:extLst>
              <a:ext uri="{FF2B5EF4-FFF2-40B4-BE49-F238E27FC236}">
                <a16:creationId xmlns:a16="http://schemas.microsoft.com/office/drawing/2014/main" id="{AFE4BA3A-16F9-40E2-92FC-816E3E29BF73}"/>
              </a:ext>
            </a:extLst>
          </p:cNvPr>
          <p:cNvSpPr txBox="1"/>
          <p:nvPr/>
        </p:nvSpPr>
        <p:spPr>
          <a:xfrm>
            <a:off x="4369567" y="4724405"/>
            <a:ext cx="3480179" cy="369332"/>
          </a:xfrm>
          <a:prstGeom prst="rect">
            <a:avLst/>
          </a:prstGeom>
          <a:noFill/>
        </p:spPr>
        <p:txBody>
          <a:bodyPr wrap="square" rtlCol="0">
            <a:spAutoFit/>
          </a:bodyPr>
          <a:lstStyle/>
          <a:p>
            <a:r>
              <a:rPr lang="en-US" dirty="0"/>
              <a:t>Glycan Search Space </a:t>
            </a:r>
          </a:p>
        </p:txBody>
      </p:sp>
      <p:sp>
        <p:nvSpPr>
          <p:cNvPr id="13" name="Arrow: Bent-Up 12">
            <a:extLst>
              <a:ext uri="{FF2B5EF4-FFF2-40B4-BE49-F238E27FC236}">
                <a16:creationId xmlns:a16="http://schemas.microsoft.com/office/drawing/2014/main" id="{0E099D06-653F-4BB0-AF5C-7B1619A60FE2}"/>
              </a:ext>
            </a:extLst>
          </p:cNvPr>
          <p:cNvSpPr/>
          <p:nvPr/>
        </p:nvSpPr>
        <p:spPr>
          <a:xfrm>
            <a:off x="6696607" y="4487524"/>
            <a:ext cx="2840047" cy="14270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Penalized in GA</a:t>
            </a:r>
          </a:p>
        </p:txBody>
      </p:sp>
      <p:sp>
        <p:nvSpPr>
          <p:cNvPr id="15" name="Arrow: Bent 14">
            <a:extLst>
              <a:ext uri="{FF2B5EF4-FFF2-40B4-BE49-F238E27FC236}">
                <a16:creationId xmlns:a16="http://schemas.microsoft.com/office/drawing/2014/main" id="{5879873A-87A0-4E9D-B7B7-E09220EC9F38}"/>
              </a:ext>
            </a:extLst>
          </p:cNvPr>
          <p:cNvSpPr/>
          <p:nvPr/>
        </p:nvSpPr>
        <p:spPr>
          <a:xfrm rot="-5400000">
            <a:off x="2042326" y="4110229"/>
            <a:ext cx="1181401" cy="265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a16="http://schemas.microsoft.com/office/drawing/2014/main" id="{2C211CB4-5B40-4633-9385-F8BCB8E61853}"/>
              </a:ext>
            </a:extLst>
          </p:cNvPr>
          <p:cNvSpPr txBox="1"/>
          <p:nvPr/>
        </p:nvSpPr>
        <p:spPr>
          <a:xfrm>
            <a:off x="2142698" y="5187833"/>
            <a:ext cx="1897038" cy="369332"/>
          </a:xfrm>
          <a:prstGeom prst="rect">
            <a:avLst/>
          </a:prstGeom>
          <a:noFill/>
        </p:spPr>
        <p:txBody>
          <a:bodyPr wrap="square" rtlCol="0">
            <a:spAutoFit/>
          </a:bodyPr>
          <a:lstStyle/>
          <a:p>
            <a:r>
              <a:rPr lang="en-US" dirty="0"/>
              <a:t>‘Good’ Binders</a:t>
            </a:r>
          </a:p>
        </p:txBody>
      </p:sp>
      <p:sp>
        <p:nvSpPr>
          <p:cNvPr id="17" name="TextBox 16">
            <a:extLst>
              <a:ext uri="{FF2B5EF4-FFF2-40B4-BE49-F238E27FC236}">
                <a16:creationId xmlns:a16="http://schemas.microsoft.com/office/drawing/2014/main" id="{4D6AA31B-7239-4E74-AC06-2859AE1C8773}"/>
              </a:ext>
            </a:extLst>
          </p:cNvPr>
          <p:cNvSpPr txBox="1"/>
          <p:nvPr/>
        </p:nvSpPr>
        <p:spPr>
          <a:xfrm>
            <a:off x="3043448" y="3903263"/>
            <a:ext cx="3997432" cy="646331"/>
          </a:xfrm>
          <a:prstGeom prst="rect">
            <a:avLst/>
          </a:prstGeom>
          <a:noFill/>
        </p:spPr>
        <p:txBody>
          <a:bodyPr wrap="square" rtlCol="0">
            <a:spAutoFit/>
          </a:bodyPr>
          <a:lstStyle/>
          <a:p>
            <a:r>
              <a:rPr lang="en-US" dirty="0"/>
              <a:t>‘Good’ =  satisfying user criteria,</a:t>
            </a:r>
          </a:p>
          <a:p>
            <a:r>
              <a:rPr lang="en-US" dirty="0"/>
              <a:t>     physical and geometric properties </a:t>
            </a:r>
          </a:p>
        </p:txBody>
      </p:sp>
      <p:sp>
        <p:nvSpPr>
          <p:cNvPr id="18" name="TextBox 17">
            <a:extLst>
              <a:ext uri="{FF2B5EF4-FFF2-40B4-BE49-F238E27FC236}">
                <a16:creationId xmlns:a16="http://schemas.microsoft.com/office/drawing/2014/main" id="{749A20F9-C08C-4342-8ED3-E5E1CCDD8F65}"/>
              </a:ext>
            </a:extLst>
          </p:cNvPr>
          <p:cNvSpPr txBox="1"/>
          <p:nvPr/>
        </p:nvSpPr>
        <p:spPr>
          <a:xfrm>
            <a:off x="4379970" y="2695120"/>
            <a:ext cx="2458889" cy="923330"/>
          </a:xfrm>
          <a:prstGeom prst="rect">
            <a:avLst/>
          </a:prstGeom>
          <a:noFill/>
        </p:spPr>
        <p:txBody>
          <a:bodyPr wrap="square" rtlCol="0">
            <a:spAutoFit/>
          </a:bodyPr>
          <a:lstStyle/>
          <a:p>
            <a:r>
              <a:rPr lang="en-US" dirty="0"/>
              <a:t>Protein-ligand interactions are local in topological setting</a:t>
            </a:r>
          </a:p>
        </p:txBody>
      </p:sp>
    </p:spTree>
    <p:extLst>
      <p:ext uri="{BB962C8B-B14F-4D97-AF65-F5344CB8AC3E}">
        <p14:creationId xmlns:p14="http://schemas.microsoft.com/office/powerpoint/2010/main" val="412724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4698-F0B9-443F-A6F6-6A40FA0D88BA}"/>
              </a:ext>
            </a:extLst>
          </p:cNvPr>
          <p:cNvSpPr>
            <a:spLocks noGrp="1"/>
          </p:cNvSpPr>
          <p:nvPr>
            <p:ph type="title"/>
          </p:nvPr>
        </p:nvSpPr>
        <p:spPr/>
        <p:txBody>
          <a:bodyPr/>
          <a:lstStyle/>
          <a:p>
            <a:r>
              <a:rPr lang="en-US" dirty="0"/>
              <a:t>Why GA?</a:t>
            </a:r>
          </a:p>
        </p:txBody>
      </p:sp>
      <p:sp>
        <p:nvSpPr>
          <p:cNvPr id="3" name="Content Placeholder 2">
            <a:extLst>
              <a:ext uri="{FF2B5EF4-FFF2-40B4-BE49-F238E27FC236}">
                <a16:creationId xmlns:a16="http://schemas.microsoft.com/office/drawing/2014/main" id="{712BBC0D-E614-4E53-B4D0-6B9AE1E99FBF}"/>
              </a:ext>
            </a:extLst>
          </p:cNvPr>
          <p:cNvSpPr>
            <a:spLocks noGrp="1"/>
          </p:cNvSpPr>
          <p:nvPr>
            <p:ph idx="1"/>
          </p:nvPr>
        </p:nvSpPr>
        <p:spPr/>
        <p:txBody>
          <a:bodyPr/>
          <a:lstStyle/>
          <a:p>
            <a:r>
              <a:rPr lang="en-US" dirty="0"/>
              <a:t>Molecule-molecule interactions are local</a:t>
            </a:r>
          </a:p>
          <a:p>
            <a:r>
              <a:rPr lang="en-US" dirty="0"/>
              <a:t>Electrostatic, Van der Waals, Hydrogen bonds, Torsion angles, …, do not depend on global structure</a:t>
            </a:r>
          </a:p>
          <a:p>
            <a:r>
              <a:rPr lang="en-US" dirty="0"/>
              <a:t>Global structure does play a role, indirectly</a:t>
            </a:r>
          </a:p>
          <a:p>
            <a:endParaRPr lang="en-US" dirty="0"/>
          </a:p>
          <a:p>
            <a:r>
              <a:rPr lang="en-US" dirty="0"/>
              <a:t>Ideal for local deformations in structure for the GA to search</a:t>
            </a:r>
          </a:p>
          <a:p>
            <a:r>
              <a:rPr lang="en-US" dirty="0"/>
              <a:t>Search is very large, much greater than 10^13 structures and information in a data base</a:t>
            </a:r>
          </a:p>
          <a:p>
            <a:r>
              <a:rPr lang="en-US" i="1" dirty="0"/>
              <a:t>GA flow and diagram presented in last part of this document</a:t>
            </a:r>
          </a:p>
        </p:txBody>
      </p:sp>
    </p:spTree>
    <p:extLst>
      <p:ext uri="{BB962C8B-B14F-4D97-AF65-F5344CB8AC3E}">
        <p14:creationId xmlns:p14="http://schemas.microsoft.com/office/powerpoint/2010/main" val="343004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4FE4-7033-4D8A-8C96-2B0FB1D91912}"/>
              </a:ext>
            </a:extLst>
          </p:cNvPr>
          <p:cNvSpPr>
            <a:spLocks noGrp="1"/>
          </p:cNvSpPr>
          <p:nvPr>
            <p:ph type="title"/>
          </p:nvPr>
        </p:nvSpPr>
        <p:spPr/>
        <p:txBody>
          <a:bodyPr/>
          <a:lstStyle/>
          <a:p>
            <a:r>
              <a:rPr lang="en-US" dirty="0"/>
              <a:t>Simplest Objective Function</a:t>
            </a:r>
          </a:p>
        </p:txBody>
      </p:sp>
      <p:sp>
        <p:nvSpPr>
          <p:cNvPr id="3" name="Content Placeholder 2">
            <a:extLst>
              <a:ext uri="{FF2B5EF4-FFF2-40B4-BE49-F238E27FC236}">
                <a16:creationId xmlns:a16="http://schemas.microsoft.com/office/drawing/2014/main" id="{E956E7AF-1ED9-4EA2-97FB-346526A91625}"/>
              </a:ext>
            </a:extLst>
          </p:cNvPr>
          <p:cNvSpPr>
            <a:spLocks noGrp="1"/>
          </p:cNvSpPr>
          <p:nvPr>
            <p:ph idx="1"/>
          </p:nvPr>
        </p:nvSpPr>
        <p:spPr/>
        <p:txBody>
          <a:bodyPr/>
          <a:lstStyle/>
          <a:p>
            <a:pPr marL="0" indent="0">
              <a:buNone/>
            </a:pPr>
            <a:r>
              <a:rPr lang="en-US" dirty="0"/>
              <a:t>Simplest function to maximize is Binding Energy in proportion, or measure of tightness of binding, 	then next is dissociation rate</a:t>
            </a:r>
          </a:p>
          <a:p>
            <a:endParaRPr lang="en-US" dirty="0"/>
          </a:p>
          <a:p>
            <a:endParaRPr lang="en-US" dirty="0"/>
          </a:p>
        </p:txBody>
      </p:sp>
      <p:sp>
        <p:nvSpPr>
          <p:cNvPr id="4" name="Oval 3">
            <a:extLst>
              <a:ext uri="{FF2B5EF4-FFF2-40B4-BE49-F238E27FC236}">
                <a16:creationId xmlns:a16="http://schemas.microsoft.com/office/drawing/2014/main" id="{6EFCD86D-3A07-45A9-AB63-6AE58200F340}"/>
              </a:ext>
            </a:extLst>
          </p:cNvPr>
          <p:cNvSpPr/>
          <p:nvPr/>
        </p:nvSpPr>
        <p:spPr>
          <a:xfrm>
            <a:off x="1371600" y="3168500"/>
            <a:ext cx="2275365" cy="119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protein, binding site region</a:t>
            </a:r>
          </a:p>
        </p:txBody>
      </p:sp>
      <p:sp>
        <p:nvSpPr>
          <p:cNvPr id="5" name="Oval 4">
            <a:extLst>
              <a:ext uri="{FF2B5EF4-FFF2-40B4-BE49-F238E27FC236}">
                <a16:creationId xmlns:a16="http://schemas.microsoft.com/office/drawing/2014/main" id="{BA711CC9-F4B8-44BB-8E25-A50B343A3991}"/>
              </a:ext>
            </a:extLst>
          </p:cNvPr>
          <p:cNvSpPr/>
          <p:nvPr/>
        </p:nvSpPr>
        <p:spPr>
          <a:xfrm>
            <a:off x="1584251" y="4805916"/>
            <a:ext cx="3030279" cy="1339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different proteins and regions that prefer non-binding</a:t>
            </a:r>
          </a:p>
        </p:txBody>
      </p:sp>
      <p:sp>
        <p:nvSpPr>
          <p:cNvPr id="6" name="Oval 5">
            <a:extLst>
              <a:ext uri="{FF2B5EF4-FFF2-40B4-BE49-F238E27FC236}">
                <a16:creationId xmlns:a16="http://schemas.microsoft.com/office/drawing/2014/main" id="{CB99A5AD-7DFB-45C4-BD4E-05925102771F}"/>
              </a:ext>
            </a:extLst>
          </p:cNvPr>
          <p:cNvSpPr/>
          <p:nvPr/>
        </p:nvSpPr>
        <p:spPr>
          <a:xfrm>
            <a:off x="5082367" y="3498110"/>
            <a:ext cx="2541181" cy="119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 : search oligosaccharide molecule structures</a:t>
            </a:r>
          </a:p>
        </p:txBody>
      </p:sp>
      <p:sp>
        <p:nvSpPr>
          <p:cNvPr id="7" name="Oval 6">
            <a:extLst>
              <a:ext uri="{FF2B5EF4-FFF2-40B4-BE49-F238E27FC236}">
                <a16:creationId xmlns:a16="http://schemas.microsoft.com/office/drawing/2014/main" id="{E07D52D1-B9B1-47DB-8ACC-04477517DAA7}"/>
              </a:ext>
            </a:extLst>
          </p:cNvPr>
          <p:cNvSpPr/>
          <p:nvPr/>
        </p:nvSpPr>
        <p:spPr>
          <a:xfrm>
            <a:off x="8952616" y="3540640"/>
            <a:ext cx="2647507" cy="1807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list of ‘best binders’ to region of target protein</a:t>
            </a:r>
          </a:p>
        </p:txBody>
      </p:sp>
      <p:sp>
        <p:nvSpPr>
          <p:cNvPr id="9" name="TextBox 8">
            <a:extLst>
              <a:ext uri="{FF2B5EF4-FFF2-40B4-BE49-F238E27FC236}">
                <a16:creationId xmlns:a16="http://schemas.microsoft.com/office/drawing/2014/main" id="{8F2FDCE1-0E83-4F3C-B303-4CA193EFE045}"/>
              </a:ext>
            </a:extLst>
          </p:cNvPr>
          <p:cNvSpPr txBox="1"/>
          <p:nvPr/>
        </p:nvSpPr>
        <p:spPr>
          <a:xfrm>
            <a:off x="5199321" y="4805916"/>
            <a:ext cx="2647507" cy="1200329"/>
          </a:xfrm>
          <a:prstGeom prst="rect">
            <a:avLst/>
          </a:prstGeom>
          <a:noFill/>
        </p:spPr>
        <p:txBody>
          <a:bodyPr wrap="square" rtlCol="0">
            <a:spAutoFit/>
          </a:bodyPr>
          <a:lstStyle/>
          <a:p>
            <a:r>
              <a:rPr lang="en-US" dirty="0"/>
              <a:t>Of course, objective can be more complicated and ligand constraints - discussed</a:t>
            </a:r>
          </a:p>
        </p:txBody>
      </p:sp>
      <p:sp>
        <p:nvSpPr>
          <p:cNvPr id="10" name="Arrow: Right 9">
            <a:extLst>
              <a:ext uri="{FF2B5EF4-FFF2-40B4-BE49-F238E27FC236}">
                <a16:creationId xmlns:a16="http://schemas.microsoft.com/office/drawing/2014/main" id="{BF891B2E-443D-483E-BA6E-FC5B93E163C3}"/>
              </a:ext>
            </a:extLst>
          </p:cNvPr>
          <p:cNvSpPr/>
          <p:nvPr/>
        </p:nvSpPr>
        <p:spPr>
          <a:xfrm>
            <a:off x="4127559" y="3519375"/>
            <a:ext cx="678351" cy="23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8AF8AD3-8334-4C72-B26A-1A2B3B5352FB}"/>
              </a:ext>
            </a:extLst>
          </p:cNvPr>
          <p:cNvSpPr/>
          <p:nvPr/>
        </p:nvSpPr>
        <p:spPr>
          <a:xfrm>
            <a:off x="4099203" y="4373527"/>
            <a:ext cx="678351" cy="23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D7CF2-D03B-4952-9BFA-9D90B12E512F}"/>
              </a:ext>
            </a:extLst>
          </p:cNvPr>
          <p:cNvSpPr/>
          <p:nvPr/>
        </p:nvSpPr>
        <p:spPr>
          <a:xfrm>
            <a:off x="7944657" y="4157329"/>
            <a:ext cx="678351" cy="23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EB95961-168E-46F7-BB9C-019FAE659F89}"/>
              </a:ext>
            </a:extLst>
          </p:cNvPr>
          <p:cNvSpPr txBox="1"/>
          <p:nvPr/>
        </p:nvSpPr>
        <p:spPr>
          <a:xfrm>
            <a:off x="318977" y="3429000"/>
            <a:ext cx="914400" cy="369332"/>
          </a:xfrm>
          <a:prstGeom prst="rect">
            <a:avLst/>
          </a:prstGeom>
          <a:noFill/>
        </p:spPr>
        <p:txBody>
          <a:bodyPr wrap="square" rtlCol="0">
            <a:spAutoFit/>
          </a:bodyPr>
          <a:lstStyle/>
          <a:p>
            <a:r>
              <a:rPr lang="en-US" dirty="0"/>
              <a:t>target</a:t>
            </a:r>
          </a:p>
        </p:txBody>
      </p:sp>
      <p:sp>
        <p:nvSpPr>
          <p:cNvPr id="14" name="TextBox 13">
            <a:extLst>
              <a:ext uri="{FF2B5EF4-FFF2-40B4-BE49-F238E27FC236}">
                <a16:creationId xmlns:a16="http://schemas.microsoft.com/office/drawing/2014/main" id="{2FC4C29E-20F2-4E32-BB01-566C76CA5FC8}"/>
              </a:ext>
            </a:extLst>
          </p:cNvPr>
          <p:cNvSpPr txBox="1"/>
          <p:nvPr/>
        </p:nvSpPr>
        <p:spPr>
          <a:xfrm>
            <a:off x="354416" y="5240080"/>
            <a:ext cx="1017183" cy="369332"/>
          </a:xfrm>
          <a:prstGeom prst="rect">
            <a:avLst/>
          </a:prstGeom>
          <a:noFill/>
        </p:spPr>
        <p:txBody>
          <a:bodyPr wrap="square" rtlCol="0">
            <a:spAutoFit/>
          </a:bodyPr>
          <a:lstStyle/>
          <a:p>
            <a:r>
              <a:rPr lang="en-US" dirty="0"/>
              <a:t>blocking</a:t>
            </a:r>
          </a:p>
        </p:txBody>
      </p:sp>
    </p:spTree>
    <p:extLst>
      <p:ext uri="{BB962C8B-B14F-4D97-AF65-F5344CB8AC3E}">
        <p14:creationId xmlns:p14="http://schemas.microsoft.com/office/powerpoint/2010/main" val="388080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8BFC-247B-4867-BA74-FC5490F4542B}"/>
              </a:ext>
            </a:extLst>
          </p:cNvPr>
          <p:cNvSpPr>
            <a:spLocks noGrp="1"/>
          </p:cNvSpPr>
          <p:nvPr>
            <p:ph type="title"/>
          </p:nvPr>
        </p:nvSpPr>
        <p:spPr/>
        <p:txBody>
          <a:bodyPr/>
          <a:lstStyle/>
          <a:p>
            <a:r>
              <a:rPr lang="en-US" dirty="0"/>
              <a:t>Genetic Algorithm (GA) Computational Part</a:t>
            </a:r>
          </a:p>
        </p:txBody>
      </p:sp>
      <p:sp>
        <p:nvSpPr>
          <p:cNvPr id="4" name="Rectangle 3">
            <a:extLst>
              <a:ext uri="{FF2B5EF4-FFF2-40B4-BE49-F238E27FC236}">
                <a16:creationId xmlns:a16="http://schemas.microsoft.com/office/drawing/2014/main" id="{A7898001-54E4-49FF-84CF-D6AC74FB7B48}"/>
              </a:ext>
            </a:extLst>
          </p:cNvPr>
          <p:cNvSpPr/>
          <p:nvPr/>
        </p:nvSpPr>
        <p:spPr>
          <a:xfrm>
            <a:off x="1364776" y="2142696"/>
            <a:ext cx="3384645"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1</a:t>
            </a:r>
          </a:p>
          <a:p>
            <a:pPr algn="ctr"/>
            <a:r>
              <a:rPr lang="en-US" dirty="0"/>
              <a:t>Iteration j</a:t>
            </a:r>
          </a:p>
        </p:txBody>
      </p:sp>
      <p:sp>
        <p:nvSpPr>
          <p:cNvPr id="5" name="Rectangle 4">
            <a:extLst>
              <a:ext uri="{FF2B5EF4-FFF2-40B4-BE49-F238E27FC236}">
                <a16:creationId xmlns:a16="http://schemas.microsoft.com/office/drawing/2014/main" id="{DEB6E295-BE66-4DC9-9BFB-CDD5F7870E48}"/>
              </a:ext>
            </a:extLst>
          </p:cNvPr>
          <p:cNvSpPr/>
          <p:nvPr/>
        </p:nvSpPr>
        <p:spPr>
          <a:xfrm>
            <a:off x="1230572" y="5461384"/>
            <a:ext cx="3384645"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a:t>
            </a:r>
            <a:r>
              <a:rPr lang="en-US" dirty="0" err="1"/>
              <a:t>Npop</a:t>
            </a:r>
            <a:endParaRPr lang="en-US" dirty="0"/>
          </a:p>
          <a:p>
            <a:pPr algn="ctr"/>
            <a:r>
              <a:rPr lang="en-US" dirty="0"/>
              <a:t>Iteration j</a:t>
            </a:r>
          </a:p>
        </p:txBody>
      </p:sp>
      <p:sp>
        <p:nvSpPr>
          <p:cNvPr id="6" name="Rectangle 5">
            <a:extLst>
              <a:ext uri="{FF2B5EF4-FFF2-40B4-BE49-F238E27FC236}">
                <a16:creationId xmlns:a16="http://schemas.microsoft.com/office/drawing/2014/main" id="{0D6DFAE7-4C1D-486B-9465-A6A05AD90BA7}"/>
              </a:ext>
            </a:extLst>
          </p:cNvPr>
          <p:cNvSpPr/>
          <p:nvPr/>
        </p:nvSpPr>
        <p:spPr>
          <a:xfrm>
            <a:off x="1364776" y="3289114"/>
            <a:ext cx="3384645"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2</a:t>
            </a:r>
          </a:p>
          <a:p>
            <a:pPr algn="ctr"/>
            <a:r>
              <a:rPr lang="en-US" dirty="0"/>
              <a:t>Iteration j</a:t>
            </a:r>
          </a:p>
        </p:txBody>
      </p:sp>
      <p:sp>
        <p:nvSpPr>
          <p:cNvPr id="7" name="Oval 6">
            <a:extLst>
              <a:ext uri="{FF2B5EF4-FFF2-40B4-BE49-F238E27FC236}">
                <a16:creationId xmlns:a16="http://schemas.microsoft.com/office/drawing/2014/main" id="{61550476-6C94-42CA-869E-D3A37D9C4DF0}"/>
              </a:ext>
            </a:extLst>
          </p:cNvPr>
          <p:cNvSpPr/>
          <p:nvPr/>
        </p:nvSpPr>
        <p:spPr>
          <a:xfrm>
            <a:off x="2429303" y="4940490"/>
            <a:ext cx="177421"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C337AE-A87D-4336-B4C7-A555BB4AA612}"/>
              </a:ext>
            </a:extLst>
          </p:cNvPr>
          <p:cNvSpPr/>
          <p:nvPr/>
        </p:nvSpPr>
        <p:spPr>
          <a:xfrm>
            <a:off x="2759127" y="4942762"/>
            <a:ext cx="177421"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F2578D-A163-4413-97DF-3F74590E9E93}"/>
              </a:ext>
            </a:extLst>
          </p:cNvPr>
          <p:cNvSpPr/>
          <p:nvPr/>
        </p:nvSpPr>
        <p:spPr>
          <a:xfrm>
            <a:off x="3098045" y="4954138"/>
            <a:ext cx="177421"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A18C08-1952-4883-BDE3-3CCE9A4A0689}"/>
              </a:ext>
            </a:extLst>
          </p:cNvPr>
          <p:cNvSpPr txBox="1"/>
          <p:nvPr/>
        </p:nvSpPr>
        <p:spPr>
          <a:xfrm>
            <a:off x="887107" y="4312693"/>
            <a:ext cx="4476466" cy="646331"/>
          </a:xfrm>
          <a:prstGeom prst="rect">
            <a:avLst/>
          </a:prstGeom>
          <a:noFill/>
        </p:spPr>
        <p:txBody>
          <a:bodyPr wrap="square" rtlCol="0">
            <a:spAutoFit/>
          </a:bodyPr>
          <a:lstStyle/>
          <a:p>
            <a:r>
              <a:rPr lang="en-US" dirty="0"/>
              <a:t>Multiple GPUS, CPUS used at each iteration, per population</a:t>
            </a:r>
          </a:p>
        </p:txBody>
      </p:sp>
      <p:sp>
        <p:nvSpPr>
          <p:cNvPr id="11" name="TextBox 10">
            <a:extLst>
              <a:ext uri="{FF2B5EF4-FFF2-40B4-BE49-F238E27FC236}">
                <a16:creationId xmlns:a16="http://schemas.microsoft.com/office/drawing/2014/main" id="{5A927ADE-37A9-411A-B1C6-16F897D1A7F1}"/>
              </a:ext>
            </a:extLst>
          </p:cNvPr>
          <p:cNvSpPr txBox="1"/>
          <p:nvPr/>
        </p:nvSpPr>
        <p:spPr>
          <a:xfrm>
            <a:off x="5372097" y="1971669"/>
            <a:ext cx="2971802" cy="2031325"/>
          </a:xfrm>
          <a:prstGeom prst="rect">
            <a:avLst/>
          </a:prstGeom>
          <a:noFill/>
        </p:spPr>
        <p:txBody>
          <a:bodyPr wrap="square" rtlCol="0">
            <a:spAutoFit/>
          </a:bodyPr>
          <a:lstStyle/>
          <a:p>
            <a:r>
              <a:rPr lang="en-US" dirty="0"/>
              <a:t>Calculate binding properties of individuals (e.g. glycans) at each iteration</a:t>
            </a:r>
          </a:p>
          <a:p>
            <a:endParaRPr lang="en-US" dirty="0"/>
          </a:p>
          <a:p>
            <a:r>
              <a:rPr lang="en-US" dirty="0"/>
              <a:t>accuracy, precision &lt; 1 </a:t>
            </a:r>
            <a:r>
              <a:rPr lang="en-US" dirty="0" err="1"/>
              <a:t>kCal</a:t>
            </a:r>
            <a:endParaRPr lang="en-US" dirty="0"/>
          </a:p>
          <a:p>
            <a:r>
              <a:rPr lang="en-US" dirty="0"/>
              <a:t>modeling, amount of    </a:t>
            </a:r>
          </a:p>
          <a:p>
            <a:r>
              <a:rPr lang="en-US" dirty="0"/>
              <a:t>  computation</a:t>
            </a:r>
          </a:p>
        </p:txBody>
      </p:sp>
      <p:sp>
        <p:nvSpPr>
          <p:cNvPr id="12" name="Rectangle 11">
            <a:extLst>
              <a:ext uri="{FF2B5EF4-FFF2-40B4-BE49-F238E27FC236}">
                <a16:creationId xmlns:a16="http://schemas.microsoft.com/office/drawing/2014/main" id="{0A4FD6E1-F970-4132-96FA-2E383C9DD6F6}"/>
              </a:ext>
            </a:extLst>
          </p:cNvPr>
          <p:cNvSpPr/>
          <p:nvPr/>
        </p:nvSpPr>
        <p:spPr>
          <a:xfrm>
            <a:off x="8415341" y="3352234"/>
            <a:ext cx="2843212" cy="161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Iteration of Population found from Binding Properties</a:t>
            </a:r>
          </a:p>
        </p:txBody>
      </p:sp>
      <p:sp>
        <p:nvSpPr>
          <p:cNvPr id="13" name="Arrow: Right 12">
            <a:extLst>
              <a:ext uri="{FF2B5EF4-FFF2-40B4-BE49-F238E27FC236}">
                <a16:creationId xmlns:a16="http://schemas.microsoft.com/office/drawing/2014/main" id="{F6E7B4F2-A7C5-46AE-9200-D3F6FE3D8319}"/>
              </a:ext>
            </a:extLst>
          </p:cNvPr>
          <p:cNvSpPr/>
          <p:nvPr/>
        </p:nvSpPr>
        <p:spPr>
          <a:xfrm>
            <a:off x="6324604" y="3898143"/>
            <a:ext cx="1476375" cy="502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BFC08F98-35F0-4556-BEA7-203BED740594}"/>
              </a:ext>
            </a:extLst>
          </p:cNvPr>
          <p:cNvSpPr/>
          <p:nvPr/>
        </p:nvSpPr>
        <p:spPr>
          <a:xfrm>
            <a:off x="4900612" y="2909104"/>
            <a:ext cx="32861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F9B3CCC-8426-4156-9B44-17D33B528303}"/>
              </a:ext>
            </a:extLst>
          </p:cNvPr>
          <p:cNvSpPr txBox="1"/>
          <p:nvPr/>
        </p:nvSpPr>
        <p:spPr>
          <a:xfrm>
            <a:off x="5500686" y="5489968"/>
            <a:ext cx="4171948" cy="646331"/>
          </a:xfrm>
          <a:prstGeom prst="rect">
            <a:avLst/>
          </a:prstGeom>
          <a:noFill/>
        </p:spPr>
        <p:txBody>
          <a:bodyPr wrap="square" rtlCol="0">
            <a:spAutoFit/>
          </a:bodyPr>
          <a:lstStyle/>
          <a:p>
            <a:r>
              <a:rPr lang="en-US" dirty="0"/>
              <a:t>Docking is computational part</a:t>
            </a:r>
          </a:p>
          <a:p>
            <a:r>
              <a:rPr lang="en-US" dirty="0"/>
              <a:t>Parallelizable, scalable, to large scale</a:t>
            </a:r>
          </a:p>
        </p:txBody>
      </p:sp>
      <p:sp>
        <p:nvSpPr>
          <p:cNvPr id="16" name="Arrow: Left 15">
            <a:extLst>
              <a:ext uri="{FF2B5EF4-FFF2-40B4-BE49-F238E27FC236}">
                <a16:creationId xmlns:a16="http://schemas.microsoft.com/office/drawing/2014/main" id="{15A3ECE6-9F09-4953-80B9-2B6B8F309228}"/>
              </a:ext>
            </a:extLst>
          </p:cNvPr>
          <p:cNvSpPr/>
          <p:nvPr/>
        </p:nvSpPr>
        <p:spPr>
          <a:xfrm>
            <a:off x="5167316" y="5190342"/>
            <a:ext cx="32861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2CFB-A550-41A2-A384-585501956E31}"/>
              </a:ext>
            </a:extLst>
          </p:cNvPr>
          <p:cNvSpPr>
            <a:spLocks noGrp="1"/>
          </p:cNvSpPr>
          <p:nvPr>
            <p:ph type="title"/>
          </p:nvPr>
        </p:nvSpPr>
        <p:spPr>
          <a:xfrm>
            <a:off x="1025236" y="286604"/>
            <a:ext cx="10130444" cy="794051"/>
          </a:xfrm>
        </p:spPr>
        <p:txBody>
          <a:bodyPr/>
          <a:lstStyle/>
          <a:p>
            <a:r>
              <a:rPr lang="en-US" dirty="0"/>
              <a:t>Glycan Chromosome (GA)</a:t>
            </a:r>
          </a:p>
        </p:txBody>
      </p:sp>
      <p:pic>
        <p:nvPicPr>
          <p:cNvPr id="4" name="Picture 3">
            <a:extLst>
              <a:ext uri="{FF2B5EF4-FFF2-40B4-BE49-F238E27FC236}">
                <a16:creationId xmlns:a16="http://schemas.microsoft.com/office/drawing/2014/main" id="{0D42FAE9-EC8D-452B-8A45-B72CF0D100F5}"/>
              </a:ext>
            </a:extLst>
          </p:cNvPr>
          <p:cNvPicPr>
            <a:picLocks noChangeAspect="1"/>
          </p:cNvPicPr>
          <p:nvPr/>
        </p:nvPicPr>
        <p:blipFill>
          <a:blip r:embed="rId2"/>
          <a:stretch>
            <a:fillRect/>
          </a:stretch>
        </p:blipFill>
        <p:spPr>
          <a:xfrm>
            <a:off x="237855" y="1371605"/>
            <a:ext cx="11746324" cy="3936853"/>
          </a:xfrm>
          <a:prstGeom prst="rect">
            <a:avLst/>
          </a:prstGeom>
        </p:spPr>
      </p:pic>
      <p:sp>
        <p:nvSpPr>
          <p:cNvPr id="5" name="TextBox 4">
            <a:extLst>
              <a:ext uri="{FF2B5EF4-FFF2-40B4-BE49-F238E27FC236}">
                <a16:creationId xmlns:a16="http://schemas.microsoft.com/office/drawing/2014/main" id="{B843A64C-A87E-4854-B63D-A0D25D03A5AF}"/>
              </a:ext>
            </a:extLst>
          </p:cNvPr>
          <p:cNvSpPr txBox="1"/>
          <p:nvPr/>
        </p:nvSpPr>
        <p:spPr>
          <a:xfrm>
            <a:off x="500063" y="5640965"/>
            <a:ext cx="10655617" cy="369332"/>
          </a:xfrm>
          <a:prstGeom prst="rect">
            <a:avLst/>
          </a:prstGeom>
          <a:noFill/>
        </p:spPr>
        <p:txBody>
          <a:bodyPr wrap="square" rtlCol="0">
            <a:spAutoFit/>
          </a:bodyPr>
          <a:lstStyle/>
          <a:p>
            <a:r>
              <a:rPr lang="en-US">
                <a:hlinkClick r:id="rId3"/>
              </a:rPr>
              <a:t>3D-Symbol Nomenclature For Glycans (3D-SNFG) | Other Tools &amp; Services (glycam.org)</a:t>
            </a:r>
            <a:endParaRPr lang="en-US" dirty="0"/>
          </a:p>
        </p:txBody>
      </p:sp>
    </p:spTree>
    <p:extLst>
      <p:ext uri="{BB962C8B-B14F-4D97-AF65-F5344CB8AC3E}">
        <p14:creationId xmlns:p14="http://schemas.microsoft.com/office/powerpoint/2010/main" val="188874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79D3-AD8A-48CA-891D-1833597F3957}"/>
              </a:ext>
            </a:extLst>
          </p:cNvPr>
          <p:cNvSpPr>
            <a:spLocks noGrp="1"/>
          </p:cNvSpPr>
          <p:nvPr>
            <p:ph type="title"/>
          </p:nvPr>
        </p:nvSpPr>
        <p:spPr>
          <a:xfrm>
            <a:off x="1112520" y="774284"/>
            <a:ext cx="10058400" cy="884972"/>
          </a:xfrm>
        </p:spPr>
        <p:txBody>
          <a:bodyPr/>
          <a:lstStyle/>
          <a:p>
            <a:r>
              <a:rPr lang="en-US" dirty="0"/>
              <a:t>Some small molecule examples</a:t>
            </a:r>
          </a:p>
        </p:txBody>
      </p:sp>
      <p:pic>
        <p:nvPicPr>
          <p:cNvPr id="1026" name="Picture 2">
            <a:extLst>
              <a:ext uri="{FF2B5EF4-FFF2-40B4-BE49-F238E27FC236}">
                <a16:creationId xmlns:a16="http://schemas.microsoft.com/office/drawing/2014/main" id="{6900E50C-7E2E-41AE-9011-AC47E9A56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79" y="2224956"/>
            <a:ext cx="2844481" cy="2081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6446DFE-FF83-4B2F-B8D7-D740E2963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9" y="4621163"/>
            <a:ext cx="4725186" cy="17741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3">
            <a:extLst>
              <a:ext uri="{FF2B5EF4-FFF2-40B4-BE49-F238E27FC236}">
                <a16:creationId xmlns:a16="http://schemas.microsoft.com/office/drawing/2014/main" id="{2C9CB332-A849-4BBB-9CDA-1369E50BF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6454" y="2181235"/>
            <a:ext cx="5143509" cy="3962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4580BF-0A45-411C-8BB9-773409BCE22C}"/>
              </a:ext>
            </a:extLst>
          </p:cNvPr>
          <p:cNvSpPr txBox="1"/>
          <p:nvPr/>
        </p:nvSpPr>
        <p:spPr>
          <a:xfrm>
            <a:off x="3655107" y="2033815"/>
            <a:ext cx="2194150" cy="923330"/>
          </a:xfrm>
          <a:prstGeom prst="rect">
            <a:avLst/>
          </a:prstGeom>
          <a:noFill/>
        </p:spPr>
        <p:txBody>
          <a:bodyPr wrap="square" rtlCol="0">
            <a:spAutoFit/>
          </a:bodyPr>
          <a:lstStyle/>
          <a:p>
            <a:r>
              <a:rPr lang="en-US" dirty="0"/>
              <a:t>Some have fused rings – base residue units</a:t>
            </a:r>
          </a:p>
        </p:txBody>
      </p:sp>
    </p:spTree>
    <p:extLst>
      <p:ext uri="{BB962C8B-B14F-4D97-AF65-F5344CB8AC3E}">
        <p14:creationId xmlns:p14="http://schemas.microsoft.com/office/powerpoint/2010/main" val="26405667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{B2FA87E1-6CF8-4505-B004-994D1340F819}tf56160789_win32</Template>
  <TotalTime>0</TotalTime>
  <Words>3192</Words>
  <Application>Microsoft Office PowerPoint</Application>
  <PresentationFormat>Widescreen</PresentationFormat>
  <Paragraphs>397</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Bookman Old Style</vt:lpstr>
      <vt:lpstr>Calibri</vt:lpstr>
      <vt:lpstr>Courier New</vt:lpstr>
      <vt:lpstr>Franklin Gothic Book</vt:lpstr>
      <vt:lpstr>Open Sans</vt:lpstr>
      <vt:lpstr>Roboto</vt:lpstr>
      <vt:lpstr>1_RetrospectVTI</vt:lpstr>
      <vt:lpstr>Small Molecule Construction via Molecular Binding</vt:lpstr>
      <vt:lpstr>Goal – find small molecules</vt:lpstr>
      <vt:lpstr>Existing Database Searches</vt:lpstr>
      <vt:lpstr>Glycans (i.e., Oligosaccharides) via Molecular Search </vt:lpstr>
      <vt:lpstr>Why GA?</vt:lpstr>
      <vt:lpstr>Simplest Objective Function</vt:lpstr>
      <vt:lpstr>Genetic Algorithm (GA) Computational Part</vt:lpstr>
      <vt:lpstr>Glycan Chromosome (GA)</vt:lpstr>
      <vt:lpstr>Some small molecule examples</vt:lpstr>
      <vt:lpstr>Remesdivir – viral RNA polymerase binding,  Hep C  Lopinavir, Ritonavir – HIV protease and   other inhibitor purposes</vt:lpstr>
      <vt:lpstr>Chromosome</vt:lpstr>
      <vt:lpstr>SMILES based Chromosome</vt:lpstr>
      <vt:lpstr>Simple but not general Chromosome: set of monosaccharide rings without extended linear chains or fused rings</vt:lpstr>
      <vt:lpstr>Simplified molecular input line entry system (SMILES)</vt:lpstr>
      <vt:lpstr>SMILES usage</vt:lpstr>
      <vt:lpstr>Next 4 slides for additional ‘details’ – not overview</vt:lpstr>
      <vt:lpstr>Base residues - details</vt:lpstr>
      <vt:lpstr>Polycyclicity – from ‘closing branch’, details</vt:lpstr>
      <vt:lpstr>Joining branch example – Morphine</vt:lpstr>
      <vt:lpstr>Several glycan, ligand databases and  tools - details</vt:lpstr>
      <vt:lpstr>Flexibility and Conformational aspects - details</vt:lpstr>
      <vt:lpstr>Monosaccharide Chromosomal Complexity</vt:lpstr>
      <vt:lpstr>Glycam </vt:lpstr>
      <vt:lpstr>MonosaccharideDB </vt:lpstr>
      <vt:lpstr>Search space</vt:lpstr>
      <vt:lpstr>Crossover and Mutation</vt:lpstr>
      <vt:lpstr>Molecular Mutation and Crossover</vt:lpstr>
      <vt:lpstr>Searching with GAs</vt:lpstr>
      <vt:lpstr>Constraints on glycans</vt:lpstr>
      <vt:lpstr>Docking Software and Binding</vt:lpstr>
      <vt:lpstr>Specificity Issue</vt:lpstr>
      <vt:lpstr>Objective function</vt:lpstr>
      <vt:lpstr>Genetic algorithm – Setup, Initialization, Iterations, End</vt:lpstr>
      <vt:lpstr>FLOW - Setup </vt:lpstr>
      <vt:lpstr>Flow: Initialization – Iteration 0</vt:lpstr>
      <vt:lpstr>Flow: Iterations</vt:lpstr>
      <vt:lpstr>Flow: End GA</vt:lpstr>
      <vt:lpstr>GA output</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Gordon Chalmers</dc:creator>
  <cp:lastModifiedBy>Gordon Chalmers</cp:lastModifiedBy>
  <cp:revision>316</cp:revision>
  <dcterms:created xsi:type="dcterms:W3CDTF">2021-03-01T17:32:41Z</dcterms:created>
  <dcterms:modified xsi:type="dcterms:W3CDTF">2021-06-02T21:56:23Z</dcterms:modified>
</cp:coreProperties>
</file>